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81" r:id="rId2"/>
  </p:sldIdLst>
  <p:sldSz cx="7559675" cy="104394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4FA4"/>
    <a:srgbClr val="4467A7"/>
    <a:srgbClr val="1F2D49"/>
    <a:srgbClr val="7BA2CF"/>
    <a:srgbClr val="2F6F46"/>
    <a:srgbClr val="475B3E"/>
    <a:srgbClr val="E7E7E2"/>
    <a:srgbClr val="2AC1BC"/>
    <a:srgbClr val="223496"/>
    <a:srgbClr val="2937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96408" autoAdjust="0"/>
  </p:normalViewPr>
  <p:slideViewPr>
    <p:cSldViewPr snapToGrid="0">
      <p:cViewPr>
        <p:scale>
          <a:sx n="100" d="100"/>
          <a:sy n="100" d="100"/>
        </p:scale>
        <p:origin x="2718" y="-504"/>
      </p:cViewPr>
      <p:guideLst/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0" y="0"/>
            <a:ext cx="7559695" cy="1044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56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 userDrawn="1"/>
        </p:nvGrpSpPr>
        <p:grpSpPr>
          <a:xfrm>
            <a:off x="-20" y="0"/>
            <a:ext cx="7559715" cy="10443353"/>
            <a:chOff x="-20" y="0"/>
            <a:chExt cx="7559715" cy="10443353"/>
          </a:xfrm>
        </p:grpSpPr>
        <p:pic>
          <p:nvPicPr>
            <p:cNvPr id="7" name="그림 6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-20" y="0"/>
              <a:ext cx="7559695" cy="10443353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 userDrawn="1"/>
          </p:nvPicPr>
          <p:blipFill rotWithShape="1">
            <a:blip r:embed="rId2"/>
            <a:srcRect t="33425" b="7369"/>
            <a:stretch/>
          </p:blipFill>
          <p:spPr>
            <a:xfrm>
              <a:off x="0" y="0"/>
              <a:ext cx="7559695" cy="61830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7339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4640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02603"/>
            <a:ext cx="6520220" cy="4342500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6986185"/>
            <a:ext cx="6520220" cy="228361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0328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779007"/>
            <a:ext cx="3212862" cy="662370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779007"/>
            <a:ext cx="3212862" cy="662370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4256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55804"/>
            <a:ext cx="6520220" cy="201780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559104"/>
            <a:ext cx="3198096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813281"/>
            <a:ext cx="3198096" cy="560876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559104"/>
            <a:ext cx="3213847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813281"/>
            <a:ext cx="3213847" cy="560876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604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2934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8438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03083"/>
            <a:ext cx="3827085" cy="7418740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8232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03083"/>
            <a:ext cx="3827085" cy="7418740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441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1886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55801"/>
            <a:ext cx="1630055" cy="88469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55801"/>
            <a:ext cx="4795669" cy="88469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1707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55804"/>
            <a:ext cx="6520220" cy="2017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779007"/>
            <a:ext cx="6520220" cy="6623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C03CA-A34B-4B12-BC8E-8AB30E5EF70D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675780"/>
            <a:ext cx="255139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27922-15FA-4895-91DF-B35986F21B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527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20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59871" y="422153"/>
            <a:ext cx="5257159" cy="116955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ko-KR" altLang="en-US" sz="35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34FA4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대전보건대학교</a:t>
            </a:r>
            <a:endParaRPr lang="en-US" altLang="ko-KR" sz="35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34FA4"/>
              </a:solidFill>
              <a:latin typeface="하나 B" panose="02020603020101020101" pitchFamily="18" charset="-127"/>
              <a:ea typeface="하나 B" panose="02020603020101020101" pitchFamily="18" charset="-127"/>
            </a:endParaRPr>
          </a:p>
          <a:p>
            <a:r>
              <a:rPr lang="ko-KR" altLang="en-US" sz="35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F2D49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학생증 체크카드신청안내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94234" y="1909441"/>
            <a:ext cx="590542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학교 시설 출입 및 신분 확인</a:t>
            </a:r>
            <a:r>
              <a: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, </a:t>
            </a:r>
            <a:r>
              <a: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결제 및 현금 인출에 교통 기능에</a:t>
            </a:r>
            <a:endParaRPr lang="en-US" altLang="ko-KR" sz="120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  <a:p>
            <a:pPr lvl="0"/>
            <a:r>
              <a: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편의점</a:t>
            </a:r>
            <a:r>
              <a: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, </a:t>
            </a:r>
            <a:r>
              <a: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대중교통</a:t>
            </a:r>
            <a:r>
              <a: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, </a:t>
            </a:r>
            <a:r>
              <a: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커피 할인</a:t>
            </a:r>
            <a:r>
              <a: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, </a:t>
            </a:r>
            <a:r>
              <a: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해외 결제 수수료 면제 등</a:t>
            </a:r>
            <a:r>
              <a: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 </a:t>
            </a:r>
            <a:r>
              <a:rPr lang="ko-KR" altLang="en-US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다양한 할인 혜택도 누리세요</a:t>
            </a:r>
            <a:r>
              <a:rPr lang="en-US" altLang="ko-KR" sz="12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!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0" y="0"/>
            <a:ext cx="159657" cy="10303133"/>
          </a:xfrm>
          <a:prstGeom prst="rect">
            <a:avLst/>
          </a:prstGeom>
          <a:solidFill>
            <a:srgbClr val="7BA2C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7404501" y="0"/>
            <a:ext cx="159657" cy="10303133"/>
          </a:xfrm>
          <a:prstGeom prst="rect">
            <a:avLst/>
          </a:prstGeom>
          <a:solidFill>
            <a:srgbClr val="7BA2C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0" y="9857399"/>
            <a:ext cx="7564158" cy="586471"/>
          </a:xfrm>
          <a:prstGeom prst="rect">
            <a:avLst/>
          </a:prstGeom>
          <a:solidFill>
            <a:srgbClr val="234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6" name="그림 1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7752" y="8383377"/>
            <a:ext cx="713294" cy="713294"/>
          </a:xfrm>
          <a:prstGeom prst="rect">
            <a:avLst/>
          </a:prstGeom>
        </p:spPr>
      </p:pic>
      <p:sp>
        <p:nvSpPr>
          <p:cNvPr id="107" name="직사각형 106"/>
          <p:cNvSpPr/>
          <p:nvPr/>
        </p:nvSpPr>
        <p:spPr>
          <a:xfrm>
            <a:off x="438685" y="7511860"/>
            <a:ext cx="6691959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buClr>
                <a:srgbClr val="009274"/>
              </a:buClr>
            </a:pP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¶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신청 기간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: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2026.03.04 ~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2026.03.31</a:t>
            </a:r>
          </a:p>
          <a:p>
            <a:pPr lvl="0">
              <a:buClr>
                <a:srgbClr val="009274"/>
              </a:buClr>
            </a:pP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¶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신청 방법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: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QR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코드 촬영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 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①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 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비대면 통장 개설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Wingdings" panose="05000000000000000000" pitchFamily="2" charset="2"/>
              </a:rPr>
              <a:t>② 학생증 체크카드 신청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Wingdings" panose="05000000000000000000" pitchFamily="2" charset="2"/>
              </a:rPr>
              <a:t>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  <a:sym typeface="Wingdings" panose="05000000000000000000" pitchFamily="2" charset="2"/>
              </a:rPr>
              <a:t> ③ 학생증 수령</a:t>
            </a:r>
            <a:endParaRPr lang="en-US" altLang="ko-KR" sz="12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108" name="직사각형 107"/>
          <p:cNvSpPr/>
          <p:nvPr/>
        </p:nvSpPr>
        <p:spPr>
          <a:xfrm>
            <a:off x="468767" y="7143087"/>
            <a:ext cx="6624000" cy="360000"/>
          </a:xfrm>
          <a:prstGeom prst="rect">
            <a:avLst/>
          </a:prstGeom>
          <a:solidFill>
            <a:srgbClr val="234FA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99F1D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학생증 체크카드 신청 기간 및 신청 방법</a:t>
            </a:r>
            <a:endParaRPr lang="en-US" altLang="ko-KR" sz="110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99F1D"/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109" name="직사각형 108"/>
          <p:cNvSpPr/>
          <p:nvPr/>
        </p:nvSpPr>
        <p:spPr>
          <a:xfrm>
            <a:off x="159657" y="9321834"/>
            <a:ext cx="70869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9274"/>
              </a:buClr>
            </a:pP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¶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비대면 신청이 안될 경우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: 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하나은행 </a:t>
            </a:r>
            <a:r>
              <a:rPr lang="ko-KR" altLang="en-US" sz="120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용전동지점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 문의 또는 방문 후 신청</a:t>
            </a:r>
            <a:endParaRPr lang="en-US" altLang="ko-KR" sz="1200" dirty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  <a:p>
            <a:pPr lvl="0">
              <a:buClr>
                <a:srgbClr val="009274"/>
              </a:buClr>
            </a:pP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¶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하나은행 주소 및 연락처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: 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동구 동서대로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1629-6(</a:t>
            </a:r>
            <a:r>
              <a:rPr lang="ko-KR" altLang="en-US" sz="120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홍도동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), 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☏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 042)625-1111(</a:t>
            </a:r>
            <a:r>
              <a:rPr lang="ko-KR" altLang="en-US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내선 </a:t>
            </a:r>
            <a:r>
              <a:rPr lang="en-US" altLang="ko-KR" sz="12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100/102/104/108/112)</a:t>
            </a:r>
          </a:p>
        </p:txBody>
      </p:sp>
      <p:sp>
        <p:nvSpPr>
          <p:cNvPr id="110" name="직사각형 109"/>
          <p:cNvSpPr/>
          <p:nvPr/>
        </p:nvSpPr>
        <p:spPr>
          <a:xfrm>
            <a:off x="627616" y="8006600"/>
            <a:ext cx="82266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9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QR</a:t>
            </a:r>
            <a:r>
              <a:rPr lang="ko-KR" altLang="en-US" sz="9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코드 촬영 </a:t>
            </a:r>
            <a:endParaRPr lang="ko-KR" altLang="en-US" sz="1100" b="1">
              <a:solidFill>
                <a:srgbClr val="475B3E"/>
              </a:solidFill>
            </a:endParaRPr>
          </a:p>
        </p:txBody>
      </p:sp>
      <p:sp>
        <p:nvSpPr>
          <p:cNvPr id="111" name="오른쪽 화살표 110"/>
          <p:cNvSpPr/>
          <p:nvPr/>
        </p:nvSpPr>
        <p:spPr>
          <a:xfrm>
            <a:off x="1572748" y="8610608"/>
            <a:ext cx="144000" cy="258832"/>
          </a:xfrm>
          <a:prstGeom prst="rightArrow">
            <a:avLst/>
          </a:prstGeom>
          <a:solidFill>
            <a:srgbClr val="7FD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2" name="그림 111"/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805503" y="8398584"/>
            <a:ext cx="972000" cy="682881"/>
          </a:xfrm>
          <a:prstGeom prst="roundRect">
            <a:avLst>
              <a:gd name="adj" fmla="val 4695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75000"/>
              </a:schemeClr>
            </a:solidFill>
          </a:ln>
          <a:effectLst/>
        </p:spPr>
      </p:pic>
      <p:sp>
        <p:nvSpPr>
          <p:cNvPr id="113" name="직사각형 112"/>
          <p:cNvSpPr/>
          <p:nvPr/>
        </p:nvSpPr>
        <p:spPr>
          <a:xfrm>
            <a:off x="1851319" y="8098040"/>
            <a:ext cx="88036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9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통장 개설 클릭</a:t>
            </a:r>
          </a:p>
        </p:txBody>
      </p:sp>
      <p:pic>
        <p:nvPicPr>
          <p:cNvPr id="114" name="그림 113"/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101389" y="8398584"/>
            <a:ext cx="972000" cy="682881"/>
          </a:xfrm>
          <a:prstGeom prst="roundRect">
            <a:avLst>
              <a:gd name="adj" fmla="val 4695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75000"/>
              </a:schemeClr>
            </a:solidFill>
          </a:ln>
          <a:effectLst/>
        </p:spPr>
      </p:pic>
      <p:sp>
        <p:nvSpPr>
          <p:cNvPr id="115" name="직사각형 114"/>
          <p:cNvSpPr/>
          <p:nvPr/>
        </p:nvSpPr>
        <p:spPr>
          <a:xfrm>
            <a:off x="3990912" y="8098040"/>
            <a:ext cx="119295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9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학생증 체크카드 클릭</a:t>
            </a:r>
          </a:p>
        </p:txBody>
      </p:sp>
      <p:sp>
        <p:nvSpPr>
          <p:cNvPr id="116" name="오른쪽 화살표 115"/>
          <p:cNvSpPr/>
          <p:nvPr/>
        </p:nvSpPr>
        <p:spPr>
          <a:xfrm>
            <a:off x="2866258" y="8610608"/>
            <a:ext cx="144000" cy="258832"/>
          </a:xfrm>
          <a:prstGeom prst="rightArrow">
            <a:avLst/>
          </a:prstGeom>
          <a:solidFill>
            <a:srgbClr val="7FD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7" name="오른쪽 화살표 116"/>
          <p:cNvSpPr/>
          <p:nvPr/>
        </p:nvSpPr>
        <p:spPr>
          <a:xfrm>
            <a:off x="3871768" y="8610608"/>
            <a:ext cx="144000" cy="258832"/>
          </a:xfrm>
          <a:prstGeom prst="rightArrow">
            <a:avLst/>
          </a:prstGeom>
          <a:solidFill>
            <a:srgbClr val="7FD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8" name="오른쪽 화살표 117"/>
          <p:cNvSpPr/>
          <p:nvPr/>
        </p:nvSpPr>
        <p:spPr>
          <a:xfrm>
            <a:off x="5165278" y="8610608"/>
            <a:ext cx="144000" cy="258832"/>
          </a:xfrm>
          <a:prstGeom prst="rightArrow">
            <a:avLst/>
          </a:prstGeom>
          <a:solidFill>
            <a:srgbClr val="7FD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9" name="오른쪽 화살표 118"/>
          <p:cNvSpPr/>
          <p:nvPr/>
        </p:nvSpPr>
        <p:spPr>
          <a:xfrm>
            <a:off x="6170788" y="8610608"/>
            <a:ext cx="144000" cy="258832"/>
          </a:xfrm>
          <a:prstGeom prst="rightArrow">
            <a:avLst/>
          </a:prstGeom>
          <a:solidFill>
            <a:srgbClr val="7FD3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0" name="그림 119"/>
          <p:cNvPicPr preferRelativeResize="0">
            <a:picLocks/>
          </p:cNvPicPr>
          <p:nvPr/>
        </p:nvPicPr>
        <p:blipFill rotWithShape="1">
          <a:blip r:embed="rId5"/>
          <a:srcRect l="17188" t="9929" r="17430" b="60590"/>
          <a:stretch/>
        </p:blipFill>
        <p:spPr>
          <a:xfrm>
            <a:off x="3098709" y="8398024"/>
            <a:ext cx="684000" cy="684000"/>
          </a:xfrm>
          <a:prstGeom prst="roundRect">
            <a:avLst>
              <a:gd name="adj" fmla="val 4695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75000"/>
              </a:schemeClr>
            </a:solidFill>
          </a:ln>
          <a:effectLst/>
        </p:spPr>
      </p:pic>
      <p:sp>
        <p:nvSpPr>
          <p:cNvPr id="121" name="직사각형 120"/>
          <p:cNvSpPr/>
          <p:nvPr/>
        </p:nvSpPr>
        <p:spPr>
          <a:xfrm>
            <a:off x="3122353" y="8098040"/>
            <a:ext cx="63671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9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개설 완료</a:t>
            </a:r>
          </a:p>
        </p:txBody>
      </p:sp>
      <p:pic>
        <p:nvPicPr>
          <p:cNvPr id="122" name="그림 121"/>
          <p:cNvPicPr preferRelativeResize="0">
            <a:picLocks/>
          </p:cNvPicPr>
          <p:nvPr/>
        </p:nvPicPr>
        <p:blipFill rotWithShape="1">
          <a:blip r:embed="rId6"/>
          <a:srcRect l="9406" t="21952" r="9312" b="35867"/>
          <a:stretch/>
        </p:blipFill>
        <p:spPr>
          <a:xfrm>
            <a:off x="5398033" y="8398024"/>
            <a:ext cx="684000" cy="684000"/>
          </a:xfrm>
          <a:prstGeom prst="roundRect">
            <a:avLst>
              <a:gd name="adj" fmla="val 4695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75000"/>
              </a:schemeClr>
            </a:solidFill>
          </a:ln>
          <a:effectLst/>
        </p:spPr>
      </p:pic>
      <p:sp>
        <p:nvSpPr>
          <p:cNvPr id="123" name="직사각형 122"/>
          <p:cNvSpPr/>
          <p:nvPr/>
        </p:nvSpPr>
        <p:spPr>
          <a:xfrm>
            <a:off x="5421677" y="8098040"/>
            <a:ext cx="636713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9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신청 완료</a:t>
            </a:r>
          </a:p>
        </p:txBody>
      </p:sp>
      <p:sp>
        <p:nvSpPr>
          <p:cNvPr id="124" name="직사각형 123"/>
          <p:cNvSpPr/>
          <p:nvPr/>
        </p:nvSpPr>
        <p:spPr>
          <a:xfrm>
            <a:off x="6389737" y="8098040"/>
            <a:ext cx="74090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9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75B3E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학생증 수령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2204494" y="9918706"/>
            <a:ext cx="52571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4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하나 B" panose="02020603020101020101" pitchFamily="18" charset="-127"/>
                <a:ea typeface="하나 B" panose="02020603020101020101" pitchFamily="18" charset="-127"/>
              </a:rPr>
              <a:t>대전보건대학교</a:t>
            </a: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790555"/>
              </p:ext>
            </p:extLst>
          </p:nvPr>
        </p:nvGraphicFramePr>
        <p:xfrm>
          <a:off x="468767" y="2968979"/>
          <a:ext cx="6624000" cy="4022986"/>
        </p:xfrm>
        <a:graphic>
          <a:graphicData uri="http://schemas.openxmlformats.org/drawingml/2006/table">
            <a:tbl>
              <a:tblPr/>
              <a:tblGrid>
                <a:gridCol w="516498">
                  <a:extLst>
                    <a:ext uri="{9D8B030D-6E8A-4147-A177-3AD203B41FA5}">
                      <a16:colId xmlns:a16="http://schemas.microsoft.com/office/drawing/2014/main" val="1816912111"/>
                    </a:ext>
                  </a:extLst>
                </a:gridCol>
                <a:gridCol w="927676">
                  <a:extLst>
                    <a:ext uri="{9D8B030D-6E8A-4147-A177-3AD203B41FA5}">
                      <a16:colId xmlns:a16="http://schemas.microsoft.com/office/drawing/2014/main" val="3582487628"/>
                    </a:ext>
                  </a:extLst>
                </a:gridCol>
                <a:gridCol w="2589913">
                  <a:extLst>
                    <a:ext uri="{9D8B030D-6E8A-4147-A177-3AD203B41FA5}">
                      <a16:colId xmlns:a16="http://schemas.microsoft.com/office/drawing/2014/main" val="525784376"/>
                    </a:ext>
                  </a:extLst>
                </a:gridCol>
                <a:gridCol w="2589913">
                  <a:extLst>
                    <a:ext uri="{9D8B030D-6E8A-4147-A177-3AD203B41FA5}">
                      <a16:colId xmlns:a16="http://schemas.microsoft.com/office/drawing/2014/main" val="1096376496"/>
                    </a:ext>
                  </a:extLst>
                </a:gridCol>
              </a:tblGrid>
              <a:tr h="26318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학생증 종류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하나트래블로그 </a:t>
                      </a:r>
                      <a:r>
                        <a:rPr lang="ko-KR" altLang="en-US" sz="1000" b="1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학생증 체크카드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1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대학생 </a:t>
                      </a:r>
                      <a:r>
                        <a:rPr lang="ko-KR" altLang="en-US" sz="1000" b="1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학생증 체크카드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7461868"/>
                  </a:ext>
                </a:extLst>
              </a:tr>
              <a:tr h="263186">
                <a:tc rowSpan="2"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교통 카드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ko-KR" altLang="en-US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후불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선불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충전식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915364"/>
                  </a:ext>
                </a:extLst>
              </a:tr>
              <a:tr h="263186">
                <a:tc gridSpan="2" vMerge="1">
                  <a:txBody>
                    <a:bodyPr/>
                    <a:lstStyle/>
                    <a:p>
                      <a:pPr algn="ctr" rtl="0" fontAlgn="ctr"/>
                      <a:endParaRPr lang="ko-KR" altLang="en-US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1AF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EE1C25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※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EE1C25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학생증 체크카드 신청 시 선불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EE1C25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EE1C25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후불 선택으로 카드 선택 가능</a:t>
                      </a:r>
                      <a:endParaRPr lang="ko-KR" altLang="en-US" sz="1000" b="0" i="0" u="none" strike="noStrike" kern="12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EE1C25"/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endParaRPr lang="ko-KR" altLang="en-US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0953832"/>
                  </a:ext>
                </a:extLst>
              </a:tr>
              <a:tr h="26318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신청 방법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비대면 신청</a:t>
                      </a:r>
                      <a:endParaRPr lang="ko-KR" altLang="en-US" sz="1000" b="0" i="0" u="none" strike="noStrike" kern="12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비대면 및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대면 신청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47613"/>
                  </a:ext>
                </a:extLst>
              </a:tr>
              <a:tr h="263186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해외 결제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가능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마스터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i="0" u="none" strike="noStrike" kern="12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불가능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217257"/>
                  </a:ext>
                </a:extLst>
              </a:tr>
              <a:tr h="413578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주요 혜택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5%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하나머니 적립</a:t>
                      </a:r>
                      <a:endParaRPr lang="en-US" altLang="ko-KR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  <a:p>
                      <a:pPr marL="0" algn="ctr" defTabSz="755934" rtl="0" eaLnBrk="1" fontAlgn="ctr" latinLnBrk="1" hangingPunct="1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해외사용 수수료 면제</a:t>
                      </a:r>
                      <a:endParaRPr lang="ko-KR" altLang="en-US" sz="1000" b="0" i="0" u="none" strike="noStrike" kern="12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755934" rtl="0" eaLnBrk="1" fontAlgn="ctr" latinLnBrk="1" hangingPunct="1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10%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현금 캐쉬백 제공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1247851"/>
                  </a:ext>
                </a:extLst>
              </a:tr>
              <a:tr h="263186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혜택</a:t>
                      </a:r>
                      <a:endParaRPr lang="en-US" altLang="ko-KR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세부</a:t>
                      </a:r>
                      <a:endParaRPr lang="en-US" altLang="ko-KR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사항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해외 사용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해외 가명점 이용 및 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ATM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인출 수수료 </a:t>
                      </a:r>
                      <a:r>
                        <a:rPr lang="ko-KR" altLang="en-US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면제</a:t>
                      </a:r>
                      <a:endParaRPr lang="en-US" altLang="ko-KR" sz="1000" b="0" i="0" u="none" strike="noStrike" kern="12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2917376"/>
                  </a:ext>
                </a:extLst>
              </a:tr>
              <a:tr h="263186">
                <a:tc vMerge="1">
                  <a:txBody>
                    <a:bodyPr/>
                    <a:lstStyle/>
                    <a:p>
                      <a:pPr algn="ctr" rtl="0" fontAlgn="ctr"/>
                      <a:endParaRPr lang="ko-KR" altLang="en-US" sz="11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하나 L" panose="02020603020101020101" pitchFamily="18" charset="-127"/>
                        <a:ea typeface="하나 L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편의점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2724924"/>
                  </a:ext>
                </a:extLst>
              </a:tr>
              <a:tr h="263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대중교통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628747"/>
                  </a:ext>
                </a:extLst>
              </a:tr>
              <a:tr h="4135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커피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베이커리</a:t>
                      </a:r>
                      <a:endParaRPr lang="ko-KR" altLang="en-US" sz="1000" b="0" i="0" u="none" strike="noStrike" kern="12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5%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스벅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커피빈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% (</a:t>
                      </a:r>
                      <a:r>
                        <a:rPr lang="ko-KR" altLang="en-US" sz="1000" b="0" i="0" u="none" strike="noStrike" kern="120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파리바게뜨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뚜레주르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10%</a:t>
                      </a:r>
                    </a:p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커피업종 전체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370079"/>
                  </a:ext>
                </a:extLst>
              </a:tr>
              <a:tr h="2631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구독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5% (</a:t>
                      </a:r>
                      <a:r>
                        <a:rPr lang="ko-KR" altLang="en-US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유튜브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넷플릭스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쿠팡와우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1463232"/>
                  </a:ext>
                </a:extLst>
              </a:tr>
              <a:tr h="4135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기타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통신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전기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가스요금 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5%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서점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화장품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쇼핑몰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(11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번가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10%</a:t>
                      </a:r>
                    </a:p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영화 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3,000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원</a:t>
                      </a:r>
                      <a:endParaRPr lang="en-US" altLang="ko-KR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000294"/>
                  </a:ext>
                </a:extLst>
              </a:tr>
              <a:tr h="413578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조건 및 한도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34FA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건당 </a:t>
                      </a:r>
                      <a:r>
                        <a:rPr lang="en-US" altLang="ko-KR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0" i="0" u="none" strike="noStrike" kern="120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만원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이상 결제시 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/ 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지난달 실적에 따라 차등</a:t>
                      </a:r>
                      <a:endParaRPr lang="en-US" altLang="ko-KR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  <a:p>
                      <a:pPr algn="ctr" rtl="0" fontAlgn="ctr"/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자세한 내용은 하나카드 홈페이지를 참고하기기 바랍니다</a:t>
                      </a:r>
                      <a:r>
                        <a:rPr lang="en-US" altLang="ko-KR" sz="1000" b="0" i="0" u="none" strike="noStrike" kern="120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하나 M" panose="02020603020101020101" pitchFamily="18" charset="-127"/>
                          <a:ea typeface="하나 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i="0" u="none" strike="noStrike" kern="120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ko-KR" altLang="en-US" sz="1000" b="0" i="0" u="none" strike="noStrike" kern="1200" baseline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하나 M" panose="02020603020101020101" pitchFamily="18" charset="-127"/>
                        <a:ea typeface="하나 M" panose="0202060302010102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611972"/>
                  </a:ext>
                </a:extLst>
              </a:tr>
            </a:tbl>
          </a:graphicData>
        </a:graphic>
      </p:graphicFrame>
      <p:sp>
        <p:nvSpPr>
          <p:cNvPr id="50" name="직사각형 49"/>
          <p:cNvSpPr/>
          <p:nvPr/>
        </p:nvSpPr>
        <p:spPr>
          <a:xfrm>
            <a:off x="468767" y="2587428"/>
            <a:ext cx="6624000" cy="360000"/>
          </a:xfrm>
          <a:prstGeom prst="rect">
            <a:avLst/>
          </a:prstGeom>
          <a:solidFill>
            <a:srgbClr val="234FA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99F1D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트래블로그 학생증 체크카드 </a:t>
            </a:r>
            <a:r>
              <a:rPr lang="en-US" altLang="ko-KR" sz="11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99F1D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&amp; </a:t>
            </a:r>
            <a:r>
              <a:rPr lang="ko-KR" altLang="en-US" sz="110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99F1D"/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대학생 학생증 체크카드</a:t>
            </a:r>
            <a:endParaRPr lang="en-US" altLang="ko-KR" sz="110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99F1D"/>
              </a:solidFill>
              <a:latin typeface="하나 M" panose="02020603020101020101" pitchFamily="18" charset="-127"/>
              <a:ea typeface="하나 M" panose="0202060302010102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441230" y="8839705"/>
            <a:ext cx="596886" cy="118870"/>
          </a:xfrm>
          <a:prstGeom prst="rect">
            <a:avLst/>
          </a:prstGeom>
          <a:solidFill>
            <a:schemeClr val="bg1"/>
          </a:solidFill>
        </p:spPr>
        <p:txBody>
          <a:bodyPr wrap="none" lIns="36000" tIns="36000" rIns="36000" bIns="36000">
            <a:spAutoFit/>
          </a:bodyPr>
          <a:lstStyle/>
          <a:p>
            <a:pPr algn="ctr"/>
            <a:r>
              <a:rPr lang="ko-KR" altLang="en-US" sz="3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국립공주대학교</a:t>
            </a:r>
            <a:r>
              <a:rPr lang="en-US" altLang="ko-KR" sz="3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_</a:t>
            </a:r>
            <a:r>
              <a:rPr lang="ko-KR" altLang="en-US" sz="300" b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하나 M" panose="02020603020101020101" pitchFamily="18" charset="-127"/>
                <a:ea typeface="하나 M" panose="02020603020101020101" pitchFamily="18" charset="-127"/>
              </a:rPr>
              <a:t>학생증 체크카드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567766" y="8264250"/>
            <a:ext cx="951550" cy="951549"/>
            <a:chOff x="-875350" y="7747007"/>
            <a:chExt cx="1260000" cy="1260000"/>
          </a:xfrm>
        </p:grpSpPr>
        <p:sp>
          <p:nvSpPr>
            <p:cNvPr id="36" name="모서리가 둥근 직사각형 35"/>
            <p:cNvSpPr/>
            <p:nvPr/>
          </p:nvSpPr>
          <p:spPr>
            <a:xfrm>
              <a:off x="-875350" y="7747007"/>
              <a:ext cx="1260000" cy="1260000"/>
            </a:xfrm>
            <a:prstGeom prst="roundRect">
              <a:avLst>
                <a:gd name="adj" fmla="val 1171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/>
              <a:endParaRPr lang="ko-KR" altLang="en-US" sz="12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grpSp>
          <p:nvGrpSpPr>
            <p:cNvPr id="37" name="그룹 36"/>
            <p:cNvGrpSpPr/>
            <p:nvPr/>
          </p:nvGrpSpPr>
          <p:grpSpPr>
            <a:xfrm>
              <a:off x="-777179" y="7848363"/>
              <a:ext cx="1063659" cy="1057290"/>
              <a:chOff x="5338206" y="3480239"/>
              <a:chExt cx="1139588" cy="1132764"/>
            </a:xfrm>
          </p:grpSpPr>
          <p:pic>
            <p:nvPicPr>
              <p:cNvPr id="38" name="그림 37"/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338206" y="3480239"/>
                <a:ext cx="1139588" cy="1132764"/>
              </a:xfrm>
              <a:prstGeom prst="rect">
                <a:avLst/>
              </a:prstGeom>
            </p:spPr>
          </p:pic>
          <p:sp>
            <p:nvSpPr>
              <p:cNvPr id="40" name="직사각형 39"/>
              <p:cNvSpPr/>
              <p:nvPr/>
            </p:nvSpPr>
            <p:spPr>
              <a:xfrm>
                <a:off x="5472081" y="3757733"/>
                <a:ext cx="871838" cy="6549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ko-KR" altLang="en-US" sz="12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latin typeface="하나 B" panose="02020603020101020101" pitchFamily="18" charset="-127"/>
                    <a:ea typeface="하나 B" panose="02020603020101020101" pitchFamily="18" charset="-127"/>
                  </a:rPr>
                  <a:t>영업점</a:t>
                </a:r>
                <a:endParaRPr lang="en-US" altLang="ko-KR" sz="1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하나 B" panose="02020603020101020101" pitchFamily="18" charset="-127"/>
                  <a:ea typeface="하나 B" panose="02020603020101020101" pitchFamily="18" charset="-127"/>
                </a:endParaRPr>
              </a:p>
              <a:p>
                <a:pPr algn="ctr" defTabSz="457200"/>
                <a:r>
                  <a:rPr lang="en-US" altLang="ko-KR" sz="12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latin typeface="하나 B" panose="02020603020101020101" pitchFamily="18" charset="-127"/>
                    <a:ea typeface="하나 B" panose="02020603020101020101" pitchFamily="18" charset="-127"/>
                  </a:rPr>
                  <a:t>QR</a:t>
                </a:r>
              </a:p>
            </p:txBody>
          </p:sp>
        </p:grpSp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559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85783304" descr="EMB0000693002d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77" y="8307430"/>
            <a:ext cx="871537" cy="86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017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1809</TotalTime>
  <Words>283</Words>
  <Application>Microsoft Office PowerPoint</Application>
  <PresentationFormat>사용자 지정</PresentationFormat>
  <Paragraphs>64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하나 B</vt:lpstr>
      <vt:lpstr>하나 M</vt:lpstr>
      <vt:lpstr>하나2.0 M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조송재_1830626</dc:creator>
  <cp:lastModifiedBy>hyeongu kang</cp:lastModifiedBy>
  <cp:revision>461</cp:revision>
  <cp:lastPrinted>2023-08-09T05:45:44Z</cp:lastPrinted>
  <dcterms:created xsi:type="dcterms:W3CDTF">2023-07-25T09:00:24Z</dcterms:created>
  <dcterms:modified xsi:type="dcterms:W3CDTF">2026-03-10T05:54:29Z</dcterms:modified>
</cp:coreProperties>
</file>