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12"/>
  </p:notesMasterIdLst>
  <p:sldIdLst>
    <p:sldId id="257" r:id="rId2"/>
    <p:sldId id="266" r:id="rId3"/>
    <p:sldId id="256" r:id="rId4"/>
    <p:sldId id="258" r:id="rId5"/>
    <p:sldId id="259" r:id="rId6"/>
    <p:sldId id="267" r:id="rId7"/>
    <p:sldId id="261" r:id="rId8"/>
    <p:sldId id="262" r:id="rId9"/>
    <p:sldId id="263" r:id="rId10"/>
    <p:sldId id="264" r:id="rId11"/>
  </p:sldIdLst>
  <p:sldSz cx="6858000" cy="12192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7CD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>
        <p:scale>
          <a:sx n="100" d="100"/>
          <a:sy n="100" d="100"/>
        </p:scale>
        <p:origin x="250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36CC5F-BEAE-4C7F-8075-E0395BC3D2D4}" type="datetimeFigureOut">
              <a:rPr lang="ko-KR" altLang="en-US" smtClean="0"/>
              <a:t>2024-10-02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560638" y="1143000"/>
            <a:ext cx="17367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E334DF-FB5A-444E-8B67-0CB59C1D00A9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773867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ABE5D-AB45-4322-8903-61C6211C6B52}" type="datetimeFigureOut">
              <a:rPr lang="ko-KR" altLang="en-US" smtClean="0"/>
              <a:t>2024-10-02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AAB98-73A6-4AAE-864B-A30A67A0E46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27617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ABE5D-AB45-4322-8903-61C6211C6B52}" type="datetimeFigureOut">
              <a:rPr lang="ko-KR" altLang="en-US" smtClean="0"/>
              <a:t>2024-10-02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AAB98-73A6-4AAE-864B-A30A67A0E46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214003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ABE5D-AB45-4322-8903-61C6211C6B52}" type="datetimeFigureOut">
              <a:rPr lang="ko-KR" altLang="en-US" smtClean="0"/>
              <a:t>2024-10-02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AAB98-73A6-4AAE-864B-A30A67A0E46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121282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ABE5D-AB45-4322-8903-61C6211C6B52}" type="datetimeFigureOut">
              <a:rPr lang="ko-KR" altLang="en-US" smtClean="0"/>
              <a:t>2024-10-02</a:t>
            </a:fld>
            <a:endParaRPr lang="ko-KR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AAB98-73A6-4AAE-864B-A30A67A0E46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455642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ABE5D-AB45-4322-8903-61C6211C6B52}" type="datetimeFigureOut">
              <a:rPr lang="ko-KR" altLang="en-US" smtClean="0"/>
              <a:t>2024-10-02</a:t>
            </a:fld>
            <a:endParaRPr lang="ko-KR" alt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AAB98-73A6-4AAE-864B-A30A67A0E46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12116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ABE5D-AB45-4322-8903-61C6211C6B52}" type="datetimeFigureOut">
              <a:rPr lang="ko-KR" altLang="en-US" smtClean="0"/>
              <a:t>2024-10-02</a:t>
            </a:fld>
            <a:endParaRPr lang="ko-KR" alt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AAB98-73A6-4AAE-864B-A30A67A0E46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538854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ABE5D-AB45-4322-8903-61C6211C6B52}" type="datetimeFigureOut">
              <a:rPr lang="ko-KR" altLang="en-US" smtClean="0"/>
              <a:t>2024-10-02</a:t>
            </a:fld>
            <a:endParaRPr lang="ko-KR" alt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AAB98-73A6-4AAE-864B-A30A67A0E46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343969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ABE5D-AB45-4322-8903-61C6211C6B52}" type="datetimeFigureOut">
              <a:rPr lang="ko-KR" altLang="en-US" smtClean="0"/>
              <a:t>2024-10-02</a:t>
            </a:fld>
            <a:endParaRPr lang="ko-KR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AAB98-73A6-4AAE-864B-A30A67A0E46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188980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ABE5D-AB45-4322-8903-61C6211C6B52}" type="datetimeFigureOut">
              <a:rPr lang="ko-KR" altLang="en-US" smtClean="0"/>
              <a:t>2024-10-02</a:t>
            </a:fld>
            <a:endParaRPr lang="ko-KR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AAB98-73A6-4AAE-864B-A30A67A0E46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198611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ABE5D-AB45-4322-8903-61C6211C6B52}" type="datetimeFigureOut">
              <a:rPr lang="ko-KR" altLang="en-US" smtClean="0"/>
              <a:t>2024-10-02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AAB98-73A6-4AAE-864B-A30A67A0E46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450030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ABE5D-AB45-4322-8903-61C6211C6B52}" type="datetimeFigureOut">
              <a:rPr lang="ko-KR" altLang="en-US" smtClean="0"/>
              <a:t>2024-10-02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AAB98-73A6-4AAE-864B-A30A67A0E46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21387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4"/>
          </p:nvPr>
        </p:nvSpPr>
        <p:spPr>
          <a:xfrm>
            <a:off x="5157192" y="11429751"/>
            <a:ext cx="1543050" cy="76225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8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D55EBC-5A6A-4F75-AFDD-E5B738177C09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527028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5ABE5D-AB45-4322-8903-61C6211C6B52}" type="datetimeFigureOut">
              <a:rPr lang="ko-KR" altLang="en-US" smtClean="0"/>
              <a:t>2024-10-02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DAAB98-73A6-4AAE-864B-A30A67A0E46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707497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mailto:job@hit.ac.kr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직사각형 14"/>
          <p:cNvSpPr>
            <a:spLocks noChangeArrowheads="1"/>
          </p:cNvSpPr>
          <p:nvPr/>
        </p:nvSpPr>
        <p:spPr bwMode="auto">
          <a:xfrm>
            <a:off x="368127" y="1510742"/>
            <a:ext cx="6001676" cy="5193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2775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2024</a:t>
            </a:r>
            <a:r>
              <a:rPr lang="ko-KR" altLang="en-US" sz="2775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년 커리어로드맵 경진대회</a:t>
            </a:r>
            <a:endParaRPr lang="en-US" altLang="ko-KR" sz="2775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147" name="직사각형 14"/>
          <p:cNvSpPr>
            <a:spLocks noChangeArrowheads="1"/>
          </p:cNvSpPr>
          <p:nvPr/>
        </p:nvSpPr>
        <p:spPr bwMode="auto">
          <a:xfrm>
            <a:off x="261348" y="2030115"/>
            <a:ext cx="6215233" cy="6553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2800" b="1" dirty="0"/>
              <a:t>경력관리 액션플랜 작성하기</a:t>
            </a:r>
            <a:r>
              <a:rPr lang="en-US" altLang="ko-KR" sz="2800" b="1" dirty="0"/>
              <a:t>(2</a:t>
            </a:r>
            <a:r>
              <a:rPr lang="ko-KR" altLang="en-US" sz="2800" b="1" dirty="0"/>
              <a:t>학년</a:t>
            </a:r>
            <a:r>
              <a:rPr lang="en-US" altLang="ko-KR" sz="2800" b="1" dirty="0"/>
              <a:t>)</a:t>
            </a:r>
          </a:p>
        </p:txBody>
      </p:sp>
      <p:pic>
        <p:nvPicPr>
          <p:cNvPr id="6148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8158" y="10445858"/>
            <a:ext cx="3172709" cy="8444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직사각형 14"/>
          <p:cNvSpPr>
            <a:spLocks noChangeArrowheads="1"/>
          </p:cNvSpPr>
          <p:nvPr/>
        </p:nvSpPr>
        <p:spPr bwMode="auto">
          <a:xfrm>
            <a:off x="3760943" y="5520268"/>
            <a:ext cx="3495481" cy="1879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2000" dirty="0"/>
              <a:t>학과 </a:t>
            </a:r>
            <a:r>
              <a:rPr lang="en-US" altLang="ko-KR" sz="2000" dirty="0"/>
              <a:t>: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2000" dirty="0"/>
              <a:t>학년 </a:t>
            </a:r>
            <a:r>
              <a:rPr lang="en-US" altLang="ko-KR" sz="2000" dirty="0"/>
              <a:t>: 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2000" dirty="0"/>
              <a:t>학번 </a:t>
            </a:r>
            <a:r>
              <a:rPr lang="en-US" altLang="ko-KR" sz="2000" dirty="0"/>
              <a:t>: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2000" dirty="0"/>
              <a:t>성명 </a:t>
            </a:r>
            <a:r>
              <a:rPr lang="en-US" altLang="ko-KR" sz="2000" dirty="0"/>
              <a:t>: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2590896" y="8949270"/>
            <a:ext cx="1542410" cy="447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2311" dirty="0">
                <a:latin typeface="+mj-lt"/>
              </a:rPr>
              <a:t>2024.    .    .</a:t>
            </a:r>
          </a:p>
        </p:txBody>
      </p:sp>
    </p:spTree>
    <p:extLst>
      <p:ext uri="{BB962C8B-B14F-4D97-AF65-F5344CB8AC3E}">
        <p14:creationId xmlns:p14="http://schemas.microsoft.com/office/powerpoint/2010/main" val="8635122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25F41667-E3B1-42CE-A7CF-4DDC877F4FEC}"/>
              </a:ext>
            </a:extLst>
          </p:cNvPr>
          <p:cNvSpPr/>
          <p:nvPr/>
        </p:nvSpPr>
        <p:spPr>
          <a:xfrm>
            <a:off x="201829" y="2680956"/>
            <a:ext cx="6389471" cy="2116258"/>
          </a:xfrm>
          <a:prstGeom prst="rect">
            <a:avLst/>
          </a:prstGeom>
          <a:noFill/>
          <a:ln>
            <a:solidFill>
              <a:srgbClr val="0C2E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5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〮 </a:t>
            </a:r>
            <a:r>
              <a:rPr lang="ko-KR" altLang="en-US" sz="1050" b="1" dirty="0" err="1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커리어로드맵을</a:t>
            </a:r>
            <a:r>
              <a:rPr lang="ko-KR" altLang="en-US" sz="1050" b="1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통해 나를 이해하고 관심있는 직업</a:t>
            </a:r>
            <a:r>
              <a:rPr lang="en-US" altLang="ko-KR" sz="1050" b="1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(</a:t>
            </a:r>
            <a:r>
              <a:rPr lang="ko-KR" altLang="en-US" sz="1050" b="1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직무</a:t>
            </a:r>
            <a:r>
              <a:rPr lang="en-US" altLang="ko-KR" sz="1050" b="1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)</a:t>
            </a:r>
            <a:r>
              <a:rPr lang="ko-KR" altLang="en-US" sz="1050" b="1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를 찾아보고 탐색 시간으로 활용해 보세요</a:t>
            </a:r>
            <a:r>
              <a:rPr lang="en-US" altLang="ko-KR" sz="1050" b="1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.</a:t>
            </a:r>
          </a:p>
          <a:p>
            <a:endParaRPr lang="en-US" altLang="ko-KR" sz="1050" b="1" dirty="0">
              <a:solidFill>
                <a:schemeClr val="tx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r>
              <a:rPr lang="ko-KR" altLang="en-US" sz="105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〮 </a:t>
            </a:r>
            <a:r>
              <a:rPr lang="ko-KR" altLang="en-US" sz="1050" b="1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해당 양식을  편집하여 사용해도 좋습니다</a:t>
            </a:r>
            <a:r>
              <a:rPr lang="en-US" altLang="ko-KR" sz="1050" b="1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.  </a:t>
            </a:r>
            <a:r>
              <a:rPr lang="ko-KR" altLang="en-US" sz="1050" b="1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내용 및 그림 추가하여 자유롭게 편집하여 활용해 보세요</a:t>
            </a:r>
            <a:r>
              <a:rPr lang="en-US" altLang="ko-KR" sz="1050" b="1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.</a:t>
            </a:r>
          </a:p>
          <a:p>
            <a:endParaRPr lang="en-US" altLang="ko-KR" sz="1050" b="1" dirty="0">
              <a:solidFill>
                <a:schemeClr val="tx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r>
              <a:rPr lang="ko-KR" altLang="en-US" sz="105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〮 </a:t>
            </a:r>
            <a:r>
              <a:rPr lang="ko-KR" altLang="en-US" sz="1050" b="1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총 </a:t>
            </a:r>
            <a:r>
              <a:rPr lang="en-US" altLang="ko-KR" sz="1050" b="1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10</a:t>
            </a:r>
            <a:r>
              <a:rPr lang="ko-KR" altLang="en-US" sz="1050" b="1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페이지 이내로 구성해주세요</a:t>
            </a:r>
            <a:r>
              <a:rPr lang="en-US" altLang="ko-KR" sz="1050" b="1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. (</a:t>
            </a:r>
            <a:r>
              <a:rPr lang="ko-KR" altLang="en-US" sz="1050" b="1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공지사항 페이지 삭제 후 제출</a:t>
            </a:r>
            <a:r>
              <a:rPr lang="en-US" altLang="ko-KR" sz="1050" b="1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)</a:t>
            </a:r>
          </a:p>
          <a:p>
            <a:endParaRPr lang="en-US" altLang="ko-KR" sz="1050" b="1" dirty="0">
              <a:solidFill>
                <a:schemeClr val="tx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r>
              <a:rPr lang="ko-KR" altLang="en-US" sz="105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〮 제출 마감은 </a:t>
            </a:r>
            <a:r>
              <a:rPr lang="en-US" altLang="ko-KR" sz="105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11</a:t>
            </a:r>
            <a:r>
              <a:rPr lang="ko-KR" altLang="en-US" sz="1050" b="1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월 </a:t>
            </a:r>
            <a:r>
              <a:rPr lang="en-US" altLang="ko-KR" sz="1050" b="1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1</a:t>
            </a:r>
            <a:r>
              <a:rPr lang="ko-KR" altLang="en-US" sz="1050" b="1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일 </a:t>
            </a:r>
            <a:r>
              <a:rPr lang="en-US" altLang="ko-KR" sz="1050" b="1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18</a:t>
            </a:r>
            <a:r>
              <a:rPr lang="ko-KR" altLang="en-US" sz="1050" b="1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시까지 이며</a:t>
            </a:r>
            <a:r>
              <a:rPr lang="en-US" altLang="ko-KR" sz="1050" b="1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, </a:t>
            </a:r>
            <a:r>
              <a:rPr lang="en-US" altLang="ko-KR" sz="1050" b="1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  <a:hlinkClick r:id="rId2"/>
              </a:rPr>
              <a:t>job@hit.ac.kr</a:t>
            </a:r>
            <a:r>
              <a:rPr lang="ko-KR" altLang="en-US" sz="1050" b="1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로 제출해 주세요</a:t>
            </a:r>
            <a:r>
              <a:rPr lang="en-US" altLang="ko-KR" sz="1050" b="1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altLang="ko-KR" sz="1050" b="1" dirty="0">
              <a:solidFill>
                <a:schemeClr val="tx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r>
              <a:rPr lang="ko-KR" altLang="en-US" sz="105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〮 </a:t>
            </a:r>
            <a:r>
              <a:rPr lang="ko-KR" altLang="en-US" sz="1050" b="1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결과발표는 </a:t>
            </a:r>
            <a:r>
              <a:rPr lang="en-US" altLang="ko-KR" sz="1050" b="1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11</a:t>
            </a:r>
            <a:r>
              <a:rPr lang="ko-KR" altLang="en-US" sz="1050" b="1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월 </a:t>
            </a:r>
            <a:r>
              <a:rPr lang="en-US" altLang="ko-KR" sz="1050" b="1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8</a:t>
            </a:r>
            <a:r>
              <a:rPr lang="ko-KR" altLang="en-US" sz="1050" b="1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일 입니다</a:t>
            </a:r>
            <a:r>
              <a:rPr lang="en-US" altLang="ko-KR" sz="1050" b="1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.</a:t>
            </a:r>
          </a:p>
          <a:p>
            <a:endParaRPr lang="en-US" altLang="ko-KR" sz="1050" b="1" dirty="0">
              <a:solidFill>
                <a:schemeClr val="tx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r>
              <a:rPr lang="ko-KR" altLang="en-US" sz="105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〮 기타 궁금한 사항이나 문의사항은 </a:t>
            </a:r>
            <a:r>
              <a:rPr lang="ko-KR" altLang="en-US" sz="1050" b="1" dirty="0" err="1">
                <a:solidFill>
                  <a:schemeClr val="tx1"/>
                </a:solidFill>
                <a:latin typeface="맑은 고딕" panose="020B0503020000020004" pitchFamily="50" charset="-127"/>
              </a:rPr>
              <a:t>취창업대외협력센터</a:t>
            </a:r>
            <a:r>
              <a:rPr lang="ko-KR" altLang="en-US" sz="105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 </a:t>
            </a:r>
            <a:r>
              <a:rPr lang="en-US" altLang="ko-KR" sz="105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042-670-9527</a:t>
            </a:r>
            <a:r>
              <a:rPr lang="ko-KR" altLang="en-US" sz="105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로 문의 주시기 바랍니다</a:t>
            </a:r>
            <a:r>
              <a:rPr lang="en-US" altLang="ko-KR" sz="105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.</a:t>
            </a:r>
            <a:endParaRPr lang="en-US" altLang="ko-KR" sz="1050" b="1" dirty="0">
              <a:solidFill>
                <a:schemeClr val="tx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9B9A1B-A88C-47C6-B30A-783EB4CB28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829" y="2018968"/>
            <a:ext cx="335362" cy="3915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직사각형 1">
            <a:extLst>
              <a:ext uri="{FF2B5EF4-FFF2-40B4-BE49-F238E27FC236}">
                <a16:creationId xmlns:a16="http://schemas.microsoft.com/office/drawing/2014/main" id="{36CABEE8-D0C8-4F2D-A5AE-CC058A1B74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9510" y="1687974"/>
            <a:ext cx="423862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0">
              <a:lnSpc>
                <a:spcPct val="2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ko-KR" altLang="en-US" sz="1800" b="1" dirty="0"/>
              <a:t> </a:t>
            </a:r>
            <a:r>
              <a:rPr lang="en-US" altLang="ko-KR" sz="1800" b="1" dirty="0"/>
              <a:t> </a:t>
            </a:r>
            <a:r>
              <a:rPr lang="ko-KR" altLang="en-US" sz="1800" b="1" dirty="0"/>
              <a:t>공지사항</a:t>
            </a:r>
            <a:endParaRPr lang="en-US" altLang="ko-KR" sz="1800" b="1" dirty="0"/>
          </a:p>
        </p:txBody>
      </p:sp>
    </p:spTree>
    <p:extLst>
      <p:ext uri="{BB962C8B-B14F-4D97-AF65-F5344CB8AC3E}">
        <p14:creationId xmlns:p14="http://schemas.microsoft.com/office/powerpoint/2010/main" val="37152942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모서리가 둥근 직사각형 8"/>
          <p:cNvSpPr/>
          <p:nvPr/>
        </p:nvSpPr>
        <p:spPr>
          <a:xfrm>
            <a:off x="192615" y="1972824"/>
            <a:ext cx="6399713" cy="6942576"/>
          </a:xfrm>
          <a:prstGeom prst="roundRect">
            <a:avLst>
              <a:gd name="adj" fmla="val 8730"/>
            </a:avLst>
          </a:prstGeom>
          <a:noFill/>
          <a:ln w="15875" cap="sq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1350">
              <a:solidFill>
                <a:prstClr val="white"/>
              </a:solidFill>
              <a:ea typeface="나눔고딕 ExtraBold" panose="020D0904000000000000" pitchFamily="50" charset="-127"/>
            </a:endParaRPr>
          </a:p>
        </p:txBody>
      </p:sp>
      <p:sp>
        <p:nvSpPr>
          <p:cNvPr id="18" name="직사각형 1">
            <a:extLst>
              <a:ext uri="{FF2B5EF4-FFF2-40B4-BE49-F238E27FC236}">
                <a16:creationId xmlns:a16="http://schemas.microsoft.com/office/drawing/2014/main" id="{EA55DB8C-026B-4D4D-B845-2AA25181D6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231" y="1"/>
            <a:ext cx="6561170" cy="20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eaLnBrk="1" latinLnBrk="0" hangingPunct="1">
              <a:lnSpc>
                <a:spcPct val="250000"/>
              </a:lnSpc>
              <a:spcBef>
                <a:spcPct val="0"/>
              </a:spcBef>
              <a:buFontTx/>
              <a:buNone/>
            </a:pPr>
            <a:r>
              <a:rPr lang="en-US" altLang="ko-KR" sz="2775" b="1" dirty="0"/>
              <a:t>Ⅰ. </a:t>
            </a:r>
            <a:r>
              <a:rPr lang="ko-KR" altLang="en-US" sz="2775" b="1" dirty="0"/>
              <a:t>자기이해</a:t>
            </a:r>
            <a:endParaRPr lang="en-US" altLang="ko-KR" sz="2775" b="1" dirty="0"/>
          </a:p>
          <a:p>
            <a:pPr eaLnBrk="1" latinLnBrk="0" hangingPunct="1">
              <a:lnSpc>
                <a:spcPct val="250000"/>
              </a:lnSpc>
              <a:spcBef>
                <a:spcPct val="0"/>
              </a:spcBef>
              <a:buFontTx/>
              <a:buNone/>
            </a:pPr>
            <a:endParaRPr lang="en-US" altLang="ko-KR" sz="2775" b="1" dirty="0"/>
          </a:p>
        </p:txBody>
      </p:sp>
      <p:sp>
        <p:nvSpPr>
          <p:cNvPr id="19" name="직사각형 1">
            <a:extLst>
              <a:ext uri="{FF2B5EF4-FFF2-40B4-BE49-F238E27FC236}">
                <a16:creationId xmlns:a16="http://schemas.microsoft.com/office/drawing/2014/main" id="{8D340AB9-2485-42A3-8DBB-614C535197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4023" y="815182"/>
            <a:ext cx="423862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0">
              <a:lnSpc>
                <a:spcPct val="2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ko-KR" altLang="en-US" sz="1800" b="1" dirty="0"/>
              <a:t> </a:t>
            </a:r>
            <a:r>
              <a:rPr lang="en-US" altLang="ko-KR" sz="1800" b="1" dirty="0"/>
              <a:t> </a:t>
            </a:r>
            <a:r>
              <a:rPr lang="ko-KR" altLang="en-US" sz="1800" b="1" dirty="0"/>
              <a:t>나에 대해 이해하기</a:t>
            </a:r>
            <a:endParaRPr lang="en-US" altLang="ko-KR" sz="1800" b="1" dirty="0"/>
          </a:p>
        </p:txBody>
      </p:sp>
      <p:pic>
        <p:nvPicPr>
          <p:cNvPr id="20" name="Picture 2">
            <a:extLst>
              <a:ext uri="{FF2B5EF4-FFF2-40B4-BE49-F238E27FC236}">
                <a16:creationId xmlns:a16="http://schemas.microsoft.com/office/drawing/2014/main" id="{F0BF8193-09A0-4FD4-8C42-427521AC07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367" y="1146176"/>
            <a:ext cx="341313" cy="39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B11EFAE0-8FCE-4ACC-A9B2-A46E2596427F}"/>
              </a:ext>
            </a:extLst>
          </p:cNvPr>
          <p:cNvSpPr/>
          <p:nvPr/>
        </p:nvSpPr>
        <p:spPr>
          <a:xfrm>
            <a:off x="183367" y="3139921"/>
            <a:ext cx="6311362" cy="9859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직업적성검사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직업선호도검사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객관적인 심리검사 결과 등을 정리하며 본인의 흥미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적성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성격의 특성 등 객관적인 자신의 모습을 자유롭게 작성해 보세요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본인을 나타낼 수 있는 중요한 부분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가치관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장점 등을 작성해도 좋습니다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endParaRPr lang="ko-KR" altLang="en-US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25686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68231" y="1"/>
            <a:ext cx="7114152" cy="2038250"/>
            <a:chOff x="68231" y="1"/>
            <a:chExt cx="7114152" cy="2038250"/>
          </a:xfrm>
        </p:grpSpPr>
        <p:sp>
          <p:nvSpPr>
            <p:cNvPr id="5" name="직사각형 1"/>
            <p:cNvSpPr>
              <a:spLocks noChangeArrowheads="1"/>
            </p:cNvSpPr>
            <p:nvPr/>
          </p:nvSpPr>
          <p:spPr bwMode="auto">
            <a:xfrm>
              <a:off x="199010" y="672655"/>
              <a:ext cx="6983373" cy="8237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1pPr>
              <a:lvl2pPr marL="742950" indent="-28575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2pPr>
              <a:lvl3pPr marL="1143000" indent="-228600"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9pPr>
            </a:lstStyle>
            <a:p>
              <a:pPr latinLnBrk="0">
                <a:lnSpc>
                  <a:spcPct val="250000"/>
                </a:lnSpc>
                <a:spcBef>
                  <a:spcPct val="0"/>
                </a:spcBef>
                <a:buNone/>
                <a:defRPr/>
              </a:pPr>
              <a:r>
                <a:rPr lang="ko-KR" altLang="en-US" sz="2311" b="1" dirty="0"/>
                <a:t>    목표기업 정보 찾기</a:t>
              </a:r>
              <a:endParaRPr lang="ko-KR" altLang="en-US" sz="1618" i="1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8" name="직사각형 1"/>
            <p:cNvSpPr>
              <a:spLocks noChangeArrowheads="1"/>
            </p:cNvSpPr>
            <p:nvPr/>
          </p:nvSpPr>
          <p:spPr bwMode="auto">
            <a:xfrm>
              <a:off x="68231" y="1"/>
              <a:ext cx="6561170" cy="20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1pPr>
              <a:lvl2pPr marL="742950" indent="-28575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2pPr>
              <a:lvl3pPr marL="1143000" indent="-228600"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9pPr>
            </a:lstStyle>
            <a:p>
              <a:pPr latinLnBrk="0">
                <a:lnSpc>
                  <a:spcPct val="250000"/>
                </a:lnSpc>
                <a:spcBef>
                  <a:spcPct val="0"/>
                </a:spcBef>
                <a:buNone/>
              </a:pPr>
              <a:r>
                <a:rPr lang="en-US" altLang="ko-KR" sz="2775" b="1" dirty="0"/>
                <a:t>Ⅱ. </a:t>
              </a:r>
              <a:r>
                <a:rPr lang="ko-KR" altLang="en-US" sz="2775" b="1" dirty="0"/>
                <a:t>목표기업 탐색</a:t>
              </a:r>
              <a:endParaRPr lang="en-US" altLang="ko-KR" sz="2775" b="1" dirty="0"/>
            </a:p>
            <a:p>
              <a:pPr eaLnBrk="1" latinLnBrk="0" hangingPunct="1">
                <a:lnSpc>
                  <a:spcPct val="250000"/>
                </a:lnSpc>
                <a:spcBef>
                  <a:spcPct val="0"/>
                </a:spcBef>
                <a:buFontTx/>
                <a:buNone/>
              </a:pPr>
              <a:endParaRPr lang="en-US" altLang="ko-KR" sz="2775" b="1" dirty="0"/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6510" y="1104568"/>
              <a:ext cx="335362" cy="3915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aphicFrame>
        <p:nvGraphicFramePr>
          <p:cNvPr id="10" name="표 9">
            <a:extLst>
              <a:ext uri="{FF2B5EF4-FFF2-40B4-BE49-F238E27FC236}">
                <a16:creationId xmlns:a16="http://schemas.microsoft.com/office/drawing/2014/main" id="{76434C56-0F3B-4F75-BFDB-1B9A133974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8927114"/>
              </p:ext>
            </p:extLst>
          </p:nvPr>
        </p:nvGraphicFramePr>
        <p:xfrm>
          <a:off x="199010" y="1654014"/>
          <a:ext cx="6447295" cy="10028587"/>
        </p:xfrm>
        <a:graphic>
          <a:graphicData uri="http://schemas.openxmlformats.org/drawingml/2006/table">
            <a:tbl>
              <a:tblPr/>
              <a:tblGrid>
                <a:gridCol w="1958032">
                  <a:extLst>
                    <a:ext uri="{9D8B030D-6E8A-4147-A177-3AD203B41FA5}">
                      <a16:colId xmlns:a16="http://schemas.microsoft.com/office/drawing/2014/main" val="644946524"/>
                    </a:ext>
                  </a:extLst>
                </a:gridCol>
                <a:gridCol w="4489263">
                  <a:extLst>
                    <a:ext uri="{9D8B030D-6E8A-4147-A177-3AD203B41FA5}">
                      <a16:colId xmlns:a16="http://schemas.microsoft.com/office/drawing/2014/main" val="1058762948"/>
                    </a:ext>
                  </a:extLst>
                </a:gridCol>
              </a:tblGrid>
              <a:tr h="59086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항목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내용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9553806"/>
                  </a:ext>
                </a:extLst>
              </a:tr>
              <a:tr h="128217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희망 기업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00809511"/>
                  </a:ext>
                </a:extLst>
              </a:tr>
              <a:tr h="151342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2.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기업 개요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대표자명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경영 이념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경영 철학 등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1403789"/>
                  </a:ext>
                </a:extLst>
              </a:tr>
              <a:tr h="128217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3.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비전 및 인재상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93557418"/>
                  </a:ext>
                </a:extLst>
              </a:tr>
              <a:tr h="128217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4.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주력 사업 및 제품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경쟁사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0204335"/>
                  </a:ext>
                </a:extLst>
              </a:tr>
              <a:tr h="151342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5.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관련기사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최근 가장 이슈가 되는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것은 무엇인가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?)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91111696"/>
                  </a:ext>
                </a:extLst>
              </a:tr>
              <a:tr h="128217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6.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채용 절차 및 시기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91734705"/>
                  </a:ext>
                </a:extLst>
              </a:tr>
              <a:tr h="128217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7.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지원 직무 분야 자격요건 및 공통자격요건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29131191"/>
                  </a:ext>
                </a:extLst>
              </a:tr>
            </a:tbl>
          </a:graphicData>
        </a:graphic>
      </p:graphicFrame>
      <p:sp>
        <p:nvSpPr>
          <p:cNvPr id="11" name="Rectangle 3">
            <a:extLst>
              <a:ext uri="{FF2B5EF4-FFF2-40B4-BE49-F238E27FC236}">
                <a16:creationId xmlns:a16="http://schemas.microsoft.com/office/drawing/2014/main" id="{4611AE2C-013F-44AB-A655-B5B90FAA12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2224" y="3296775"/>
            <a:ext cx="213396" cy="426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05634" tIns="52818" rIns="105634" bIns="52818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sz="2080"/>
          </a:p>
        </p:txBody>
      </p:sp>
    </p:spTree>
    <p:extLst>
      <p:ext uri="{BB962C8B-B14F-4D97-AF65-F5344CB8AC3E}">
        <p14:creationId xmlns:p14="http://schemas.microsoft.com/office/powerpoint/2010/main" val="25088807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1"/>
          <p:cNvSpPr>
            <a:spLocks noChangeArrowheads="1"/>
          </p:cNvSpPr>
          <p:nvPr/>
        </p:nvSpPr>
        <p:spPr bwMode="auto">
          <a:xfrm>
            <a:off x="243595" y="-175618"/>
            <a:ext cx="3555412" cy="97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0">
              <a:lnSpc>
                <a:spcPct val="250000"/>
              </a:lnSpc>
              <a:spcBef>
                <a:spcPct val="0"/>
              </a:spcBef>
              <a:buNone/>
            </a:pPr>
            <a:r>
              <a:rPr lang="en-US" altLang="ko-KR" sz="2775" b="1" dirty="0"/>
              <a:t>Ⅲ. </a:t>
            </a:r>
            <a:r>
              <a:rPr lang="ko-KR" altLang="en-US" sz="2775" b="1" dirty="0"/>
              <a:t>희망직무 탐색</a:t>
            </a:r>
            <a:endParaRPr lang="en-US" altLang="ko-KR" sz="2775" b="1" dirty="0"/>
          </a:p>
        </p:txBody>
      </p:sp>
      <p:sp>
        <p:nvSpPr>
          <p:cNvPr id="10" name="직사각형 1"/>
          <p:cNvSpPr>
            <a:spLocks noChangeArrowheads="1"/>
          </p:cNvSpPr>
          <p:nvPr/>
        </p:nvSpPr>
        <p:spPr bwMode="auto">
          <a:xfrm>
            <a:off x="211271" y="637152"/>
            <a:ext cx="6646729" cy="823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0">
              <a:lnSpc>
                <a:spcPct val="250000"/>
              </a:lnSpc>
              <a:spcBef>
                <a:spcPct val="0"/>
              </a:spcBef>
              <a:buNone/>
              <a:defRPr/>
            </a:pPr>
            <a:r>
              <a:rPr lang="ko-KR" altLang="en-US" sz="2311" b="1" dirty="0"/>
              <a:t>    </a:t>
            </a:r>
            <a:r>
              <a:rPr lang="ko-KR" altLang="en-US" sz="2311" b="1" dirty="0" err="1"/>
              <a:t>워크넷</a:t>
            </a:r>
            <a:r>
              <a:rPr lang="ko-KR" altLang="en-US" sz="2311" b="1" dirty="0"/>
              <a:t> 직무역량 찾기 </a:t>
            </a:r>
            <a:endParaRPr lang="ko-KR" altLang="en-US" sz="1618" i="1" dirty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595" y="1133859"/>
            <a:ext cx="367984" cy="4296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F9296176-A6A6-4E80-B575-C8D55DC3B32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6441098"/>
              </p:ext>
            </p:extLst>
          </p:nvPr>
        </p:nvGraphicFramePr>
        <p:xfrm>
          <a:off x="449442" y="1768055"/>
          <a:ext cx="6055267" cy="10260086"/>
        </p:xfrm>
        <a:graphic>
          <a:graphicData uri="http://schemas.openxmlformats.org/drawingml/2006/table">
            <a:tbl>
              <a:tblPr/>
              <a:tblGrid>
                <a:gridCol w="1464941">
                  <a:extLst>
                    <a:ext uri="{9D8B030D-6E8A-4147-A177-3AD203B41FA5}">
                      <a16:colId xmlns:a16="http://schemas.microsoft.com/office/drawing/2014/main" val="3364855580"/>
                    </a:ext>
                  </a:extLst>
                </a:gridCol>
                <a:gridCol w="523498">
                  <a:extLst>
                    <a:ext uri="{9D8B030D-6E8A-4147-A177-3AD203B41FA5}">
                      <a16:colId xmlns:a16="http://schemas.microsoft.com/office/drawing/2014/main" val="3540329702"/>
                    </a:ext>
                  </a:extLst>
                </a:gridCol>
                <a:gridCol w="261749">
                  <a:extLst>
                    <a:ext uri="{9D8B030D-6E8A-4147-A177-3AD203B41FA5}">
                      <a16:colId xmlns:a16="http://schemas.microsoft.com/office/drawing/2014/main" val="1955776455"/>
                    </a:ext>
                  </a:extLst>
                </a:gridCol>
                <a:gridCol w="1771111">
                  <a:extLst>
                    <a:ext uri="{9D8B030D-6E8A-4147-A177-3AD203B41FA5}">
                      <a16:colId xmlns:a16="http://schemas.microsoft.com/office/drawing/2014/main" val="1436924959"/>
                    </a:ext>
                  </a:extLst>
                </a:gridCol>
                <a:gridCol w="2033968">
                  <a:extLst>
                    <a:ext uri="{9D8B030D-6E8A-4147-A177-3AD203B41FA5}">
                      <a16:colId xmlns:a16="http://schemas.microsoft.com/office/drawing/2014/main" val="2310462733"/>
                    </a:ext>
                  </a:extLst>
                </a:gridCol>
              </a:tblGrid>
              <a:tr h="444927">
                <a:tc gridSpan="5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직무 개요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Identification)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AFD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438683"/>
                  </a:ext>
                </a:extLst>
              </a:tr>
              <a:tr h="85508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직무 정의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9395194"/>
                  </a:ext>
                </a:extLst>
              </a:tr>
              <a:tr h="408625">
                <a:tc gridSpan="5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2.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주요 업무와 책임 및 역할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AFD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3454316"/>
                  </a:ext>
                </a:extLst>
              </a:tr>
              <a:tr h="408625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주요업무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AFD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책임 및 역할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AFD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069646"/>
                  </a:ext>
                </a:extLst>
              </a:tr>
              <a:tr h="791170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5768918"/>
                  </a:ext>
                </a:extLst>
              </a:tr>
              <a:tr h="791170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2.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1831277"/>
                  </a:ext>
                </a:extLst>
              </a:tr>
              <a:tr h="791170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3.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1387070"/>
                  </a:ext>
                </a:extLst>
              </a:tr>
              <a:tr h="858585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4.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4557692"/>
                  </a:ext>
                </a:extLst>
              </a:tr>
              <a:tr h="408625">
                <a:tc gridSpan="5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4.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직무 역량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AFD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84516154"/>
                  </a:ext>
                </a:extLst>
              </a:tr>
              <a:tr h="408625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지식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AFD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기술</a:t>
                      </a:r>
                      <a:endParaRPr lang="ko-KR" altLang="en-US" sz="12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AFD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태도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AF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4229249"/>
                  </a:ext>
                </a:extLst>
              </a:tr>
              <a:tr h="1699997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06937525"/>
                  </a:ext>
                </a:extLst>
              </a:tr>
              <a:tr h="408625">
                <a:tc gridSpan="5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5.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직무요건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AFD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31754662"/>
                  </a:ext>
                </a:extLst>
              </a:tr>
              <a:tr h="408625"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관련 전공과목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AFD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관련 자격증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AFD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5702218"/>
                  </a:ext>
                </a:extLst>
              </a:tr>
              <a:tr h="1576230">
                <a:tc gridSpan="3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4613412"/>
                  </a:ext>
                </a:extLst>
              </a:tr>
            </a:tbl>
          </a:graphicData>
        </a:graphic>
      </p:graphicFrame>
      <p:sp>
        <p:nvSpPr>
          <p:cNvPr id="3" name="Rectangle 1">
            <a:extLst>
              <a:ext uri="{FF2B5EF4-FFF2-40B4-BE49-F238E27FC236}">
                <a16:creationId xmlns:a16="http://schemas.microsoft.com/office/drawing/2014/main" id="{27983011-19C5-4AC8-9C5D-59C1F7319E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9442" y="2468675"/>
            <a:ext cx="6055267" cy="426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5634" tIns="52818" rIns="105634" bIns="52818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sz="2080"/>
          </a:p>
        </p:txBody>
      </p:sp>
    </p:spTree>
    <p:extLst>
      <p:ext uri="{BB962C8B-B14F-4D97-AF65-F5344CB8AC3E}">
        <p14:creationId xmlns:p14="http://schemas.microsoft.com/office/powerpoint/2010/main" val="11736530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6"/>
          <p:cNvSpPr txBox="1">
            <a:spLocks noChangeArrowheads="1"/>
          </p:cNvSpPr>
          <p:nvPr/>
        </p:nvSpPr>
        <p:spPr bwMode="auto">
          <a:xfrm>
            <a:off x="-605309" y="910180"/>
            <a:ext cx="3263391" cy="690924"/>
          </a:xfrm>
          <a:prstGeom prst="rect">
            <a:avLst/>
          </a:prstGeom>
        </p:spPr>
        <p:txBody>
          <a:bodyPr/>
          <a:lstStyle/>
          <a:p>
            <a:pPr algn="ctr" eaLnBrk="0" hangingPunct="0">
              <a:buFont typeface="Wingdings" pitchFamily="2" charset="2"/>
              <a:buChar char="§"/>
              <a:defRPr/>
            </a:pPr>
            <a:endParaRPr lang="en-US" altLang="ko-KR" sz="2080" b="1" kern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/>
          </p:nvPr>
        </p:nvGraphicFramePr>
        <p:xfrm>
          <a:off x="163105" y="1897895"/>
          <a:ext cx="6455409" cy="9438834"/>
        </p:xfrm>
        <a:graphic>
          <a:graphicData uri="http://schemas.openxmlformats.org/drawingml/2006/table">
            <a:tbl>
              <a:tblPr/>
              <a:tblGrid>
                <a:gridCol w="24631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922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0664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장점 키워드 </a:t>
                      </a:r>
                      <a:r>
                        <a:rPr lang="en-US" altLang="ko-KR" sz="1600" b="1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3</a:t>
                      </a:r>
                      <a:r>
                        <a:rPr lang="ko-KR" altLang="en-US" sz="1600" b="1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개</a:t>
                      </a:r>
                    </a:p>
                  </a:txBody>
                  <a:tcPr marL="56124" marR="56124" marT="31849" marB="3184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E4F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관련경험 </a:t>
                      </a:r>
                    </a:p>
                  </a:txBody>
                  <a:tcPr marL="56124" marR="56124" marT="31849" marB="3184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E4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4406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dirty="0">
                        <a:solidFill>
                          <a:srgbClr val="000000"/>
                        </a:solidFill>
                        <a:latin typeface="바탕"/>
                        <a:ea typeface="맑은 고딕" panose="020B0503020000020004" pitchFamily="50" charset="-127"/>
                      </a:endParaRPr>
                    </a:p>
                  </a:txBody>
                  <a:tcPr marL="56124" marR="56124" marT="31849" marB="3184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dirty="0">
                        <a:solidFill>
                          <a:srgbClr val="000000"/>
                        </a:solidFill>
                        <a:latin typeface="바탕"/>
                        <a:ea typeface="맑은 고딕" panose="020B0503020000020004" pitchFamily="50" charset="-127"/>
                      </a:endParaRPr>
                    </a:p>
                  </a:txBody>
                  <a:tcPr marL="56124" marR="56124" marT="31849" marB="3184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406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dirty="0">
                        <a:solidFill>
                          <a:srgbClr val="000000"/>
                        </a:solidFill>
                        <a:latin typeface="바탕"/>
                        <a:ea typeface="맑은 고딕" panose="020B0503020000020004" pitchFamily="50" charset="-127"/>
                      </a:endParaRPr>
                    </a:p>
                  </a:txBody>
                  <a:tcPr marL="56124" marR="56124" marT="31849" marB="3184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dirty="0">
                        <a:solidFill>
                          <a:srgbClr val="000000"/>
                        </a:solidFill>
                        <a:latin typeface="바탕"/>
                        <a:ea typeface="맑은 고딕" panose="020B0503020000020004" pitchFamily="50" charset="-127"/>
                      </a:endParaRPr>
                    </a:p>
                  </a:txBody>
                  <a:tcPr marL="56124" marR="56124" marT="31849" marB="3184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406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dirty="0">
                        <a:solidFill>
                          <a:srgbClr val="000000"/>
                        </a:solidFill>
                        <a:latin typeface="바탕"/>
                        <a:ea typeface="맑은 고딕" panose="020B0503020000020004" pitchFamily="50" charset="-127"/>
                      </a:endParaRPr>
                    </a:p>
                  </a:txBody>
                  <a:tcPr marL="56124" marR="56124" marT="31849" marB="3184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dirty="0">
                        <a:solidFill>
                          <a:srgbClr val="000000"/>
                        </a:solidFill>
                        <a:latin typeface="바탕"/>
                        <a:ea typeface="맑은 고딕" panose="020B0503020000020004" pitchFamily="50" charset="-127"/>
                      </a:endParaRPr>
                    </a:p>
                  </a:txBody>
                  <a:tcPr marL="56124" marR="56124" marT="31849" marB="3184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2" name="직사각형 1"/>
          <p:cNvSpPr>
            <a:spLocks noChangeArrowheads="1"/>
          </p:cNvSpPr>
          <p:nvPr/>
        </p:nvSpPr>
        <p:spPr bwMode="auto">
          <a:xfrm>
            <a:off x="206647" y="213807"/>
            <a:ext cx="4363859" cy="14111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0">
              <a:lnSpc>
                <a:spcPct val="200000"/>
              </a:lnSpc>
              <a:spcBef>
                <a:spcPct val="0"/>
              </a:spcBef>
              <a:buNone/>
              <a:defRPr/>
            </a:pPr>
            <a:r>
              <a:rPr lang="en-US" altLang="ko-KR" sz="2775" b="1" dirty="0"/>
              <a:t>Ⅳ. </a:t>
            </a:r>
            <a:r>
              <a:rPr lang="ko-KR" altLang="en-US" sz="2775" b="1" dirty="0"/>
              <a:t>직무역량 탐색</a:t>
            </a:r>
            <a:endParaRPr lang="en-US" altLang="ko-KR" sz="2775" b="1" dirty="0"/>
          </a:p>
          <a:p>
            <a:pPr latinLnBrk="0">
              <a:lnSpc>
                <a:spcPct val="150000"/>
              </a:lnSpc>
              <a:spcBef>
                <a:spcPct val="0"/>
              </a:spcBef>
              <a:buNone/>
              <a:defRPr/>
            </a:pPr>
            <a:r>
              <a:rPr lang="ko-KR" altLang="en-US" sz="2311" b="1" dirty="0"/>
              <a:t>    나의 장점 찾기</a:t>
            </a:r>
            <a:endParaRPr lang="ko-KR" altLang="en-US" sz="1618" i="1" dirty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741" y="1243036"/>
            <a:ext cx="313916" cy="3664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673292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55EBC-5A6A-4F75-AFDD-E5B738177C09}" type="slidenum">
              <a:rPr lang="ko-KR" altLang="en-US" smtClean="0"/>
              <a:t>7</a:t>
            </a:fld>
            <a:endParaRPr lang="ko-KR" altLang="en-US"/>
          </a:p>
        </p:txBody>
      </p:sp>
      <p:sp>
        <p:nvSpPr>
          <p:cNvPr id="7" name="직사각형 7">
            <a:extLst>
              <a:ext uri="{FF2B5EF4-FFF2-40B4-BE49-F238E27FC236}">
                <a16:creationId xmlns:a16="http://schemas.microsoft.com/office/drawing/2014/main" id="{AD5583E1-0170-42D7-9F90-9CE82949D0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5306" y="1266826"/>
            <a:ext cx="2645550" cy="60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ko-KR" altLang="en-US" sz="2311" b="1" dirty="0">
                <a:solidFill>
                  <a:srgbClr val="000000"/>
                </a:solidFill>
              </a:rPr>
              <a:t>커리어 관리방법</a:t>
            </a:r>
            <a:endParaRPr lang="en-US" altLang="ko-KR" sz="2311" b="1" dirty="0">
              <a:solidFill>
                <a:srgbClr val="000000"/>
              </a:solidFill>
            </a:endParaRPr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9BE51822-E3A4-45F6-8B9C-D8B453ABB4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866" y="1422649"/>
            <a:ext cx="369440" cy="464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직사각형 1">
            <a:extLst>
              <a:ext uri="{FF2B5EF4-FFF2-40B4-BE49-F238E27FC236}">
                <a16:creationId xmlns:a16="http://schemas.microsoft.com/office/drawing/2014/main" id="{8BB4597F-A2ED-4D6C-945C-3B43FE9976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6000" y="165716"/>
            <a:ext cx="3335259" cy="97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eaLnBrk="1" latinLnBrk="0" hangingPunct="1">
              <a:lnSpc>
                <a:spcPct val="2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ko-KR" altLang="en-US" sz="2775" b="1" dirty="0"/>
              <a:t> </a:t>
            </a:r>
            <a:r>
              <a:rPr lang="en-US" altLang="ko-KR" sz="2775" b="1" dirty="0"/>
              <a:t>Ⅴ. </a:t>
            </a:r>
            <a:r>
              <a:rPr lang="ko-KR" altLang="en-US" sz="2775" b="1" dirty="0"/>
              <a:t>나의 경력개발</a:t>
            </a:r>
            <a:endParaRPr lang="ko-KR" altLang="en-US" sz="2775" i="1" dirty="0">
              <a:solidFill>
                <a:srgbClr val="A6A6A6"/>
              </a:solidFill>
            </a:endParaRPr>
          </a:p>
        </p:txBody>
      </p:sp>
      <p:graphicFrame>
        <p:nvGraphicFramePr>
          <p:cNvPr id="14" name="표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1423150"/>
              </p:ext>
            </p:extLst>
          </p:nvPr>
        </p:nvGraphicFramePr>
        <p:xfrm>
          <a:off x="90112" y="2167493"/>
          <a:ext cx="6553692" cy="8952687"/>
        </p:xfrm>
        <a:graphic>
          <a:graphicData uri="http://schemas.openxmlformats.org/drawingml/2006/table">
            <a:tbl>
              <a:tblPr/>
              <a:tblGrid>
                <a:gridCol w="519488">
                  <a:extLst>
                    <a:ext uri="{9D8B030D-6E8A-4147-A177-3AD203B41FA5}">
                      <a16:colId xmlns:a16="http://schemas.microsoft.com/office/drawing/2014/main" val="522094932"/>
                    </a:ext>
                  </a:extLst>
                </a:gridCol>
                <a:gridCol w="1296692">
                  <a:extLst>
                    <a:ext uri="{9D8B030D-6E8A-4147-A177-3AD203B41FA5}">
                      <a16:colId xmlns:a16="http://schemas.microsoft.com/office/drawing/2014/main" val="1225268360"/>
                    </a:ext>
                  </a:extLst>
                </a:gridCol>
                <a:gridCol w="1565328">
                  <a:extLst>
                    <a:ext uri="{9D8B030D-6E8A-4147-A177-3AD203B41FA5}">
                      <a16:colId xmlns:a16="http://schemas.microsoft.com/office/drawing/2014/main" val="3195965075"/>
                    </a:ext>
                  </a:extLst>
                </a:gridCol>
                <a:gridCol w="1518834">
                  <a:extLst>
                    <a:ext uri="{9D8B030D-6E8A-4147-A177-3AD203B41FA5}">
                      <a16:colId xmlns:a16="http://schemas.microsoft.com/office/drawing/2014/main" val="4003046184"/>
                    </a:ext>
                  </a:extLst>
                </a:gridCol>
                <a:gridCol w="1653350">
                  <a:extLst>
                    <a:ext uri="{9D8B030D-6E8A-4147-A177-3AD203B41FA5}">
                      <a16:colId xmlns:a16="http://schemas.microsoft.com/office/drawing/2014/main" val="920605023"/>
                    </a:ext>
                  </a:extLst>
                </a:gridCol>
              </a:tblGrid>
              <a:tr h="780710">
                <a:tc row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2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학</a:t>
                      </a:r>
                      <a:endParaRPr lang="en-US" altLang="ko-KR" sz="13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년</a:t>
                      </a:r>
                      <a:endParaRPr lang="en-US" altLang="ko-KR" sz="13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함초롬돋움" panose="020B0604000101010101" pitchFamily="50" charset="-127"/>
                      </a:endParaRPr>
                    </a:p>
                  </a:txBody>
                  <a:tcPr marL="65397" marR="65397" marT="18082" marB="1808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300" dirty="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1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학기</a:t>
                      </a: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2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학기</a:t>
                      </a: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하계</a:t>
                      </a: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/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동계 방학</a:t>
                      </a: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9444744"/>
                  </a:ext>
                </a:extLst>
              </a:tr>
              <a:tr h="115377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전공 수강 과목</a:t>
                      </a:r>
                      <a:endParaRPr lang="en-US" altLang="ko-KR" sz="13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및 목표</a:t>
                      </a:r>
                    </a:p>
                  </a:txBody>
                  <a:tcPr marL="65397" marR="65397" marT="18082" marB="1808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88227349"/>
                  </a:ext>
                </a:extLst>
              </a:tr>
              <a:tr h="115377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자격증 및 </a:t>
                      </a:r>
                      <a:endParaRPr lang="en-US" altLang="ko-KR" sz="13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어학점수 목표</a:t>
                      </a:r>
                    </a:p>
                  </a:txBody>
                  <a:tcPr marL="65397" marR="65397" marT="18082" marB="1808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11329162"/>
                  </a:ext>
                </a:extLst>
              </a:tr>
              <a:tr h="115377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경험 및 경력</a:t>
                      </a:r>
                      <a:endParaRPr lang="en-US" altLang="ko-KR" sz="13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관련 계획</a:t>
                      </a:r>
                    </a:p>
                  </a:txBody>
                  <a:tcPr marL="65397" marR="65397" marT="18082" marB="1808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45517874"/>
                  </a:ext>
                </a:extLst>
              </a:tr>
              <a:tr h="468623">
                <a:tc grid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함초롬돋움" panose="020B0604000101010101" pitchFamily="50" charset="-127"/>
                      </a:endParaRPr>
                    </a:p>
                  </a:txBody>
                  <a:tcPr marL="65397" marR="65397" marT="18082" marB="18082" anchor="ctr">
                    <a:lnL>
                      <a:noFill/>
                    </a:lnL>
                    <a:lnR>
                      <a:noFill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3654707"/>
                  </a:ext>
                </a:extLst>
              </a:tr>
              <a:tr h="780710">
                <a:tc row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3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학</a:t>
                      </a:r>
                      <a:endParaRPr lang="en-US" altLang="ko-KR" sz="13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년</a:t>
                      </a:r>
                      <a:endParaRPr lang="en-US" altLang="ko-KR" sz="13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함초롬돋움" panose="020B0604000101010101" pitchFamily="50" charset="-127"/>
                      </a:endParaRPr>
                    </a:p>
                  </a:txBody>
                  <a:tcPr marL="65397" marR="65397" marT="18082" marB="1808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300" dirty="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1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학기</a:t>
                      </a: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2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학기</a:t>
                      </a: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하계</a:t>
                      </a: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/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동계 방학</a:t>
                      </a: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7907162"/>
                  </a:ext>
                </a:extLst>
              </a:tr>
              <a:tr h="115377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전공 수강 과목</a:t>
                      </a:r>
                      <a:endParaRPr lang="en-US" altLang="ko-KR" sz="13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및 목표</a:t>
                      </a: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78403711"/>
                  </a:ext>
                </a:extLst>
              </a:tr>
              <a:tr h="115377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자격증 및 </a:t>
                      </a:r>
                      <a:endParaRPr lang="en-US" altLang="ko-KR" sz="13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어학점수 목표</a:t>
                      </a: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05006996"/>
                  </a:ext>
                </a:extLst>
              </a:tr>
              <a:tr h="115377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경험 및 경력</a:t>
                      </a:r>
                      <a:endParaRPr lang="en-US" altLang="ko-KR" sz="13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관련 계획</a:t>
                      </a: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467137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523452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55EBC-5A6A-4F75-AFDD-E5B738177C09}" type="slidenum">
              <a:rPr lang="ko-KR" altLang="en-US" smtClean="0"/>
              <a:t>8</a:t>
            </a:fld>
            <a:endParaRPr lang="ko-KR" altLang="en-US"/>
          </a:p>
        </p:txBody>
      </p:sp>
      <p:sp>
        <p:nvSpPr>
          <p:cNvPr id="5" name="직사각형 7">
            <a:extLst>
              <a:ext uri="{FF2B5EF4-FFF2-40B4-BE49-F238E27FC236}">
                <a16:creationId xmlns:a16="http://schemas.microsoft.com/office/drawing/2014/main" id="{AD5583E1-0170-42D7-9F90-9CE82949D0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2638" y="1545893"/>
            <a:ext cx="4019019" cy="660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ko-KR" altLang="en-US" sz="2311" b="1" dirty="0">
                <a:solidFill>
                  <a:srgbClr val="000000"/>
                </a:solidFill>
              </a:rPr>
              <a:t>커리어 관리방법</a:t>
            </a:r>
            <a:endParaRPr lang="en-US" altLang="ko-KR" sz="2311" b="1" dirty="0">
              <a:solidFill>
                <a:srgbClr val="000000"/>
              </a:solidFill>
            </a:endParaRP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9BE51822-E3A4-45F6-8B9C-D8B453ABB4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671" y="1701729"/>
            <a:ext cx="410247" cy="504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">
            <a:extLst>
              <a:ext uri="{FF2B5EF4-FFF2-40B4-BE49-F238E27FC236}">
                <a16:creationId xmlns:a16="http://schemas.microsoft.com/office/drawing/2014/main" id="{8BB4597F-A2ED-4D6C-945C-3B43FE9976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9467" y="261572"/>
            <a:ext cx="4345447" cy="97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0">
              <a:lnSpc>
                <a:spcPct val="250000"/>
              </a:lnSpc>
              <a:spcBef>
                <a:spcPct val="0"/>
              </a:spcBef>
              <a:buNone/>
            </a:pPr>
            <a:r>
              <a:rPr lang="ko-KR" altLang="en-US" sz="2540" b="1" dirty="0"/>
              <a:t> </a:t>
            </a:r>
            <a:r>
              <a:rPr lang="en-US" altLang="ko-KR" sz="2775" b="1" dirty="0"/>
              <a:t>Ⅵ. </a:t>
            </a:r>
            <a:r>
              <a:rPr lang="ko-KR" altLang="en-US" sz="2775" b="1" dirty="0"/>
              <a:t>나의 경력개발</a:t>
            </a:r>
            <a:endParaRPr lang="ko-KR" altLang="en-US" sz="2775" i="1" dirty="0">
              <a:solidFill>
                <a:srgbClr val="A6A6A6"/>
              </a:solidFill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5296746"/>
              </p:ext>
            </p:extLst>
          </p:nvPr>
        </p:nvGraphicFramePr>
        <p:xfrm>
          <a:off x="323639" y="2683621"/>
          <a:ext cx="6222304" cy="8785124"/>
        </p:xfrm>
        <a:graphic>
          <a:graphicData uri="http://schemas.openxmlformats.org/drawingml/2006/table">
            <a:tbl>
              <a:tblPr/>
              <a:tblGrid>
                <a:gridCol w="916225">
                  <a:extLst>
                    <a:ext uri="{9D8B030D-6E8A-4147-A177-3AD203B41FA5}">
                      <a16:colId xmlns:a16="http://schemas.microsoft.com/office/drawing/2014/main" val="1204988503"/>
                    </a:ext>
                  </a:extLst>
                </a:gridCol>
                <a:gridCol w="1378655">
                  <a:extLst>
                    <a:ext uri="{9D8B030D-6E8A-4147-A177-3AD203B41FA5}">
                      <a16:colId xmlns:a16="http://schemas.microsoft.com/office/drawing/2014/main" val="3611599540"/>
                    </a:ext>
                  </a:extLst>
                </a:gridCol>
                <a:gridCol w="1629016">
                  <a:extLst>
                    <a:ext uri="{9D8B030D-6E8A-4147-A177-3AD203B41FA5}">
                      <a16:colId xmlns:a16="http://schemas.microsoft.com/office/drawing/2014/main" val="1303822252"/>
                    </a:ext>
                  </a:extLst>
                </a:gridCol>
                <a:gridCol w="2298408">
                  <a:extLst>
                    <a:ext uri="{9D8B030D-6E8A-4147-A177-3AD203B41FA5}">
                      <a16:colId xmlns:a16="http://schemas.microsoft.com/office/drawing/2014/main" val="2228668063"/>
                    </a:ext>
                  </a:extLst>
                </a:gridCol>
              </a:tblGrid>
              <a:tr h="78994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연   차</a:t>
                      </a: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   무</a:t>
                      </a: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하는  일</a:t>
                      </a: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준비해야 할 것</a:t>
                      </a:r>
                      <a:endParaRPr lang="en-US" altLang="ko-KR" sz="13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지식</a:t>
                      </a: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기술</a:t>
                      </a: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태도</a:t>
                      </a: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자격증 등</a:t>
                      </a: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3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0259412"/>
                  </a:ext>
                </a:extLst>
              </a:tr>
              <a:tr h="266505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 차</a:t>
                      </a:r>
                      <a:endParaRPr lang="en-US" altLang="ko-KR" sz="13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7724656"/>
                  </a:ext>
                </a:extLst>
              </a:tr>
              <a:tr h="266505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 차</a:t>
                      </a: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12617641"/>
                  </a:ext>
                </a:extLst>
              </a:tr>
              <a:tr h="266505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 차</a:t>
                      </a: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128730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964607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793A3869-1E62-4FE8-AA61-83CEA5A7CA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2563223"/>
              </p:ext>
            </p:extLst>
          </p:nvPr>
        </p:nvGraphicFramePr>
        <p:xfrm>
          <a:off x="282198" y="1844273"/>
          <a:ext cx="6307288" cy="9839726"/>
        </p:xfrm>
        <a:graphic>
          <a:graphicData uri="http://schemas.openxmlformats.org/drawingml/2006/table">
            <a:tbl>
              <a:tblPr/>
              <a:tblGrid>
                <a:gridCol w="10351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328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92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33134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직업 명</a:t>
                      </a: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33134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하는 일</a:t>
                      </a: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58499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수행직무</a:t>
                      </a: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33134"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업무에 </a:t>
                      </a:r>
                      <a:endParaRPr lang="en-US" altLang="ko-KR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필요한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 A ) 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능력</a:t>
                      </a: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경험</a:t>
                      </a: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실습</a:t>
                      </a: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331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성격</a:t>
                      </a: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331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자격증</a:t>
                      </a: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33134"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내가</a:t>
                      </a:r>
                      <a:r>
                        <a:rPr lang="en-US" altLang="ko-KR" sz="1200" b="1" baseline="0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="1" baseline="0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현재</a:t>
                      </a:r>
                      <a:endParaRPr lang="en-US" altLang="ko-KR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가지고 있는</a:t>
                      </a:r>
                    </a:p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 B ) 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DE4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능력</a:t>
                      </a: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경험</a:t>
                      </a: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실습</a:t>
                      </a: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331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성격</a:t>
                      </a: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7331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자격증</a:t>
                      </a: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733134"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내가 준비</a:t>
                      </a:r>
                      <a:endParaRPr lang="en-US" altLang="ko-KR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해야 할 것</a:t>
                      </a:r>
                    </a:p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en-US" altLang="ko-KR" sz="1200" b="1" baseline="0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C </a:t>
                      </a: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A-B=C 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능력</a:t>
                      </a: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경험</a:t>
                      </a: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실습</a:t>
                      </a: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7331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성격</a:t>
                      </a: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14988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자격증</a:t>
                      </a: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5" name="직사각형 1"/>
          <p:cNvSpPr>
            <a:spLocks noChangeArrowheads="1"/>
          </p:cNvSpPr>
          <p:nvPr/>
        </p:nvSpPr>
        <p:spPr bwMode="auto">
          <a:xfrm>
            <a:off x="282198" y="607620"/>
            <a:ext cx="8210526" cy="990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eaLnBrk="1" latinLnBrk="0" hangingPunct="1">
              <a:lnSpc>
                <a:spcPct val="3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ko-KR" altLang="en-US" sz="2400" b="1" dirty="0"/>
              <a:t>    경력관리 액션플랜</a:t>
            </a:r>
            <a:endParaRPr lang="ko-KR" altLang="en-US" sz="2400" i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" name="직사각형 1"/>
          <p:cNvSpPr>
            <a:spLocks noChangeArrowheads="1"/>
          </p:cNvSpPr>
          <p:nvPr/>
        </p:nvSpPr>
        <p:spPr bwMode="auto">
          <a:xfrm>
            <a:off x="0" y="-185995"/>
            <a:ext cx="8200571" cy="4060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0">
              <a:lnSpc>
                <a:spcPct val="250000"/>
              </a:lnSpc>
              <a:spcBef>
                <a:spcPct val="0"/>
              </a:spcBef>
              <a:buNone/>
            </a:pPr>
            <a:r>
              <a:rPr lang="ko-KR" altLang="en-US" sz="2400" b="1" dirty="0"/>
              <a:t> </a:t>
            </a:r>
            <a:r>
              <a:rPr lang="en-US" altLang="ko-KR" sz="2780" b="1" dirty="0"/>
              <a:t>Ⅶ. </a:t>
            </a:r>
            <a:r>
              <a:rPr lang="ko-KR" altLang="en-US" sz="2780" b="1" dirty="0"/>
              <a:t>직무역량개발 계획수립</a:t>
            </a:r>
            <a:endParaRPr lang="en-US" altLang="ko-KR" sz="2780" b="1" dirty="0"/>
          </a:p>
          <a:p>
            <a:pPr latinLnBrk="0">
              <a:lnSpc>
                <a:spcPct val="250000"/>
              </a:lnSpc>
              <a:spcBef>
                <a:spcPct val="0"/>
              </a:spcBef>
              <a:buNone/>
            </a:pPr>
            <a:endParaRPr lang="en-US" altLang="ko-KR" sz="2780" b="1" dirty="0"/>
          </a:p>
          <a:p>
            <a:pPr latinLnBrk="0">
              <a:lnSpc>
                <a:spcPct val="250000"/>
              </a:lnSpc>
              <a:spcBef>
                <a:spcPct val="0"/>
              </a:spcBef>
              <a:buNone/>
            </a:pPr>
            <a:endParaRPr lang="en-US" altLang="ko-KR" sz="2780" b="1" dirty="0"/>
          </a:p>
          <a:p>
            <a:pPr latinLnBrk="0">
              <a:lnSpc>
                <a:spcPct val="250000"/>
              </a:lnSpc>
              <a:spcBef>
                <a:spcPct val="0"/>
              </a:spcBef>
              <a:buNone/>
            </a:pPr>
            <a:endParaRPr lang="en-US" altLang="ko-KR" sz="2400" b="1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203" y="1155677"/>
            <a:ext cx="393815" cy="460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01744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6AFEE56A-3AE6-4E69-9EF2-A920470678A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63105" y="1897895"/>
          <a:ext cx="6455409" cy="3639305"/>
        </p:xfrm>
        <a:graphic>
          <a:graphicData uri="http://schemas.openxmlformats.org/drawingml/2006/table">
            <a:tbl>
              <a:tblPr/>
              <a:tblGrid>
                <a:gridCol w="64554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63930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나의 진로와 관련된 정보를 탐색하고 계획을 세우며</a:t>
                      </a:r>
                      <a:endParaRPr lang="en-US" altLang="ko-KR" sz="18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algn="ctr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들었던 생각</a:t>
                      </a:r>
                      <a:r>
                        <a:rPr lang="en-US" altLang="ko-KR" sz="1800" b="1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800" b="1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느낌 등을 자유롭게 작성해 보세요</a:t>
                      </a:r>
                      <a:r>
                        <a:rPr lang="en-US" altLang="ko-KR" sz="1800" b="1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!</a:t>
                      </a:r>
                    </a:p>
                    <a:p>
                      <a:pPr marL="0" marR="0" algn="ctr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8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algn="ctr">
                        <a:lnSpc>
                          <a:spcPct val="2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56124" marR="56124" marT="31849" marB="3184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4" name="직사각형 1">
            <a:extLst>
              <a:ext uri="{FF2B5EF4-FFF2-40B4-BE49-F238E27FC236}">
                <a16:creationId xmlns:a16="http://schemas.microsoft.com/office/drawing/2014/main" id="{0CF93108-7BDE-405B-9750-EBC1584C6E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056" y="713582"/>
            <a:ext cx="423862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0">
              <a:lnSpc>
                <a:spcPct val="2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ko-KR" altLang="en-US" sz="1800" b="1" dirty="0"/>
              <a:t> </a:t>
            </a:r>
            <a:r>
              <a:rPr lang="en-US" altLang="ko-KR" sz="1800" b="1" dirty="0"/>
              <a:t> ‘</a:t>
            </a:r>
            <a:r>
              <a:rPr lang="ko-KR" altLang="en-US" sz="1800" b="1" dirty="0" err="1"/>
              <a:t>커리어로드맵</a:t>
            </a:r>
            <a:r>
              <a:rPr lang="en-US" altLang="ko-KR" sz="1800" b="1" dirty="0"/>
              <a:t>’</a:t>
            </a:r>
            <a:r>
              <a:rPr lang="ko-KR" altLang="en-US" sz="1800" b="1" dirty="0"/>
              <a:t>을 마치며</a:t>
            </a:r>
            <a:r>
              <a:rPr lang="en-US" altLang="ko-KR" sz="1800" b="1" dirty="0"/>
              <a:t>..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5C82938D-87B9-46A1-A9CD-B9438CFD11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044576"/>
            <a:ext cx="341313" cy="39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0491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75</TotalTime>
  <Words>462</Words>
  <Application>Microsoft Office PowerPoint</Application>
  <PresentationFormat>와이드스크린</PresentationFormat>
  <Paragraphs>127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20" baseType="lpstr">
      <vt:lpstr>HY헤드라인M</vt:lpstr>
      <vt:lpstr>나눔고딕 ExtraBold</vt:lpstr>
      <vt:lpstr>맑은 고딕</vt:lpstr>
      <vt:lpstr>바탕</vt:lpstr>
      <vt:lpstr>함초롬돋움</vt:lpstr>
      <vt:lpstr>Arial</vt:lpstr>
      <vt:lpstr>Calibri</vt:lpstr>
      <vt:lpstr>Calibri Light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김진영</dc:creator>
  <cp:lastModifiedBy>User</cp:lastModifiedBy>
  <cp:revision>22</cp:revision>
  <dcterms:created xsi:type="dcterms:W3CDTF">2021-10-06T06:02:03Z</dcterms:created>
  <dcterms:modified xsi:type="dcterms:W3CDTF">2024-10-02T04:10:05Z</dcterms:modified>
</cp:coreProperties>
</file>