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79" r:id="rId2"/>
    <p:sldId id="384" r:id="rId3"/>
    <p:sldId id="381" r:id="rId4"/>
    <p:sldId id="385" r:id="rId5"/>
    <p:sldId id="386" r:id="rId6"/>
    <p:sldId id="387" r:id="rId7"/>
    <p:sldId id="396" r:id="rId8"/>
    <p:sldId id="388" r:id="rId9"/>
    <p:sldId id="389" r:id="rId10"/>
    <p:sldId id="390" r:id="rId11"/>
    <p:sldId id="397" r:id="rId12"/>
    <p:sldId id="392" r:id="rId13"/>
  </p:sldIdLst>
  <p:sldSz cx="9144000" cy="6858000" type="screen4x3"/>
  <p:notesSz cx="6888163" cy="100187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5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5050"/>
    <a:srgbClr val="E8E8E8"/>
    <a:srgbClr val="EEEEEE"/>
    <a:srgbClr val="E0E0E0"/>
    <a:srgbClr val="DBDB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6" autoAdjust="0"/>
    <p:restoredTop sz="91774" autoAdjust="0"/>
  </p:normalViewPr>
  <p:slideViewPr>
    <p:cSldViewPr>
      <p:cViewPr varScale="1">
        <p:scale>
          <a:sx n="76" d="100"/>
          <a:sy n="76" d="100"/>
        </p:scale>
        <p:origin x="84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100" y="-96"/>
      </p:cViewPr>
      <p:guideLst>
        <p:guide orient="horz" pos="3155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900935" y="0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/>
          <a:lstStyle>
            <a:lvl1pPr algn="r">
              <a:defRPr sz="1200"/>
            </a:lvl1pPr>
          </a:lstStyle>
          <a:p>
            <a:fld id="{EC7C0977-7433-4EC1-96AA-64DFE621051E}" type="datetimeFigureOut">
              <a:rPr lang="ko-KR" altLang="en-US" smtClean="0"/>
              <a:t>2024-03-12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515617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900935" y="9515617"/>
            <a:ext cx="2985621" cy="501497"/>
          </a:xfrm>
          <a:prstGeom prst="rect">
            <a:avLst/>
          </a:prstGeom>
        </p:spPr>
        <p:txBody>
          <a:bodyPr vert="horz" lIns="92418" tIns="46209" rIns="92418" bIns="46209" rtlCol="0" anchor="b"/>
          <a:lstStyle>
            <a:lvl1pPr algn="r">
              <a:defRPr sz="1200"/>
            </a:lvl1pPr>
          </a:lstStyle>
          <a:p>
            <a:fld id="{3D8D5DFB-323D-45D2-BB09-A8F713F1D4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7294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901699" y="1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/>
          <a:lstStyle>
            <a:lvl1pPr algn="r">
              <a:defRPr sz="1200"/>
            </a:lvl1pPr>
          </a:lstStyle>
          <a:p>
            <a:fld id="{57FF4532-F999-48F8-B462-129939CDD2EF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41388" y="752475"/>
            <a:ext cx="5005387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10" tIns="46205" rIns="92410" bIns="4620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8817" y="4758889"/>
            <a:ext cx="5510530" cy="4508422"/>
          </a:xfrm>
          <a:prstGeom prst="rect">
            <a:avLst/>
          </a:prstGeom>
        </p:spPr>
        <p:txBody>
          <a:bodyPr vert="horz" lIns="92410" tIns="46205" rIns="92410" bIns="46205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16038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901699" y="9516038"/>
            <a:ext cx="2984871" cy="500937"/>
          </a:xfrm>
          <a:prstGeom prst="rect">
            <a:avLst/>
          </a:prstGeom>
        </p:spPr>
        <p:txBody>
          <a:bodyPr vert="horz" lIns="92410" tIns="46205" rIns="92410" bIns="46205" rtlCol="0" anchor="b"/>
          <a:lstStyle>
            <a:lvl1pPr algn="r">
              <a:defRPr sz="1200"/>
            </a:lvl1pPr>
          </a:lstStyle>
          <a:p>
            <a:fld id="{20787708-DDCC-4349-A4AE-2F8322F34C6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19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443301" y="4758889"/>
            <a:ext cx="6001568" cy="4508422"/>
          </a:xfrm>
        </p:spPr>
        <p:txBody>
          <a:bodyPr/>
          <a:lstStyle/>
          <a:p>
            <a:endParaRPr lang="en-US" altLang="ko-KR" sz="1500" b="1" dirty="0">
              <a:solidFill>
                <a:srgbClr val="002060"/>
              </a:solidFill>
              <a:latin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87708-DDCC-4349-A4AE-2F8322F34C6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932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0" name="Picture 6" descr="K:\01 기획업무\00 기획일반\03 기획기타(이미지 자료 등)\대학로고\logo.png"/>
          <p:cNvPicPr>
            <a:picLocks noChangeAspect="1" noChangeArrowheads="1"/>
          </p:cNvPicPr>
          <p:nvPr userDrawn="1"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903" y="1890206"/>
            <a:ext cx="3784194" cy="333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1831" y="116632"/>
            <a:ext cx="9144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dministrator\Pictures\tid139t000036_72dpi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  <a14:imgEffect>
                      <a14:saturation sat="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8" y="2025336"/>
            <a:ext cx="9076524" cy="480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9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-11831" y="6747029"/>
            <a:ext cx="9144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Picture 2" descr="K:\01 기획업무\00 기획일반\03 기획기타(이미지 자료 등)\대학로고\대전보건대학교-기본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3620" y="6428439"/>
            <a:ext cx="1269714" cy="29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 userDrawn="1"/>
        </p:nvSpPr>
        <p:spPr>
          <a:xfrm>
            <a:off x="-11831" y="116632"/>
            <a:ext cx="9144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45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59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2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6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3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15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44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99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E0790-5063-4F5A-8A42-F25B7E6E13CB}" type="datetimeFigureOut">
              <a:rPr lang="ko-KR" altLang="en-US" smtClean="0"/>
              <a:pPr/>
              <a:t>2024-03-12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CB441-9A5C-42D5-B36A-B3ED1F54CC7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AutoShape 4">
            <a:extLst>
              <a:ext uri="{FF2B5EF4-FFF2-40B4-BE49-F238E27FC236}">
                <a16:creationId xmlns:a16="http://schemas.microsoft.com/office/drawing/2014/main" id="{C0802F1A-B5B2-442A-BA76-48644ED36AC5}"/>
              </a:ext>
            </a:extLst>
          </p:cNvPr>
          <p:cNvSpPr>
            <a:spLocks noChangeArrowheads="1"/>
          </p:cNvSpPr>
          <p:nvPr/>
        </p:nvSpPr>
        <p:spPr bwMode="gray">
          <a:xfrm>
            <a:off x="611560" y="1412776"/>
            <a:ext cx="7920880" cy="86409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0"/>
          </a:gradFill>
          <a:ln w="25400" cmpd="dbl" algn="ctr">
            <a:noFill/>
            <a:round/>
            <a:headEnd/>
            <a:tailEnd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14300" dist="50800" dir="5400000" algn="ctr" rotWithShape="0">
              <a:srgbClr val="001D3A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soft" dir="t"/>
          </a:scene3d>
          <a:sp3d prstMaterial="powder">
            <a:bevelT w="330200" h="63500" prst="artDeco"/>
            <a:bevelB w="50800" h="152400"/>
          </a:sp3d>
        </p:spPr>
        <p:txBody>
          <a:bodyPr wrap="none" anchor="ctr"/>
          <a:lstStyle/>
          <a:p>
            <a:pPr marL="4114800" lvl="8" indent="-457200" algn="ctr" eaLnBrk="0" hangingPunct="0">
              <a:buFont typeface="+mj-lt"/>
              <a:buAutoNum type="arabicPeriod"/>
            </a:pP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굴림" charset="-127"/>
            </a:endParaRPr>
          </a:p>
        </p:txBody>
      </p:sp>
      <p:sp>
        <p:nvSpPr>
          <p:cNvPr id="26" name="Text Box 17">
            <a:extLst>
              <a:ext uri="{FF2B5EF4-FFF2-40B4-BE49-F238E27FC236}">
                <a16:creationId xmlns:a16="http://schemas.microsoft.com/office/drawing/2014/main" id="{02B89FAC-B7EF-41A5-8A0F-EC0BF34D4BD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99592" y="1628800"/>
            <a:ext cx="72728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ko-KR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2024</a:t>
            </a:r>
            <a:r>
              <a:rPr lang="ko-KR" altLang="en-US" sz="2800" dirty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위원회</a:t>
            </a:r>
            <a:endParaRPr lang="en-US" altLang="ko-KR" sz="2800" dirty="0">
              <a:solidFill>
                <a:schemeClr val="bg1"/>
              </a:solidFill>
              <a:effectLst>
                <a:outerShdw blurRad="152400" dist="50800" dir="5400000" algn="ctr" rotWithShape="0">
                  <a:schemeClr val="tx2">
                    <a:lumMod val="75000"/>
                  </a:scheme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graphicFrame>
        <p:nvGraphicFramePr>
          <p:cNvPr id="27" name="Group 109">
            <a:extLst>
              <a:ext uri="{FF2B5EF4-FFF2-40B4-BE49-F238E27FC236}">
                <a16:creationId xmlns:a16="http://schemas.microsoft.com/office/drawing/2014/main" id="{212E1E0E-7A74-4FA5-A136-7CCE08E49F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5948339"/>
              </p:ext>
            </p:extLst>
          </p:nvPr>
        </p:nvGraphicFramePr>
        <p:xfrm>
          <a:off x="4716016" y="4725144"/>
          <a:ext cx="3707296" cy="1008112"/>
        </p:xfrm>
        <a:graphic>
          <a:graphicData uri="http://schemas.openxmlformats.org/drawingml/2006/table">
            <a:tbl>
              <a:tblPr/>
              <a:tblGrid>
                <a:gridCol w="3707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4056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2024. 03. 25 .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사무처 </a:t>
                      </a:r>
                      <a:r>
                        <a:rPr kumimoji="0" lang="ko-KR" altLang="en-US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관리팀</a:t>
                      </a:r>
                      <a:endParaRPr kumimoji="0" lang="en-US" altLang="ko-KR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8" name="그림 27" descr="Untitled-d.png">
            <a:extLst>
              <a:ext uri="{FF2B5EF4-FFF2-40B4-BE49-F238E27FC236}">
                <a16:creationId xmlns:a16="http://schemas.microsoft.com/office/drawing/2014/main" id="{55FBE721-870C-4EE9-946E-B0029FFFE42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2492894"/>
            <a:ext cx="2160240" cy="237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610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7">
            <a:extLst>
              <a:ext uri="{FF2B5EF4-FFF2-40B4-BE49-F238E27FC236}">
                <a16:creationId xmlns:a16="http://schemas.microsoft.com/office/drawing/2014/main" id="{81F062D6-A1A7-42E9-B021-37B120EDE73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3749" y="1572515"/>
            <a:ext cx="27631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1. </a:t>
            </a:r>
            <a:r>
              <a:rPr lang="ko-KR" altLang="en-US" sz="2800" dirty="0">
                <a:latin typeface="+mn-ea"/>
                <a:ea typeface="+mn-ea"/>
              </a:rPr>
              <a:t>연구실 현황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3" name="Text Box 17">
            <a:extLst>
              <a:ext uri="{FF2B5EF4-FFF2-40B4-BE49-F238E27FC236}">
                <a16:creationId xmlns:a16="http://schemas.microsoft.com/office/drawing/2014/main" id="{BBEC43F7-1727-41F9-9B4A-126531F2084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3749" y="2132856"/>
            <a:ext cx="72528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2. </a:t>
            </a:r>
            <a:r>
              <a:rPr lang="ko-KR" altLang="en-US" sz="2800" dirty="0">
                <a:latin typeface="+mn-ea"/>
              </a:rPr>
              <a:t>연구실 안전</a:t>
            </a:r>
            <a:r>
              <a:rPr lang="en-US" altLang="ko-KR" sz="2800" dirty="0">
                <a:latin typeface="+mn-ea"/>
              </a:rPr>
              <a:t>·</a:t>
            </a:r>
            <a:r>
              <a:rPr lang="ko-KR" altLang="en-US" sz="2800" dirty="0">
                <a:latin typeface="+mn-ea"/>
              </a:rPr>
              <a:t>유지관리비</a:t>
            </a:r>
            <a:r>
              <a:rPr lang="en-US" altLang="ko-KR" sz="2800" dirty="0">
                <a:latin typeface="+mn-ea"/>
              </a:rPr>
              <a:t> 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4" name="Text Box 17">
            <a:extLst>
              <a:ext uri="{FF2B5EF4-FFF2-40B4-BE49-F238E27FC236}">
                <a16:creationId xmlns:a16="http://schemas.microsoft.com/office/drawing/2014/main" id="{A9568FFF-855E-4A59-9300-E453300EF65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74240" y="2688918"/>
            <a:ext cx="6388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3. </a:t>
            </a:r>
            <a:r>
              <a:rPr lang="ko-KR" altLang="en-US" sz="2800" dirty="0">
                <a:latin typeface="+mn-ea"/>
              </a:rPr>
              <a:t>연구활동종사자 안전교육 현황</a:t>
            </a:r>
            <a:endParaRPr lang="en-US" altLang="ko-KR" sz="2800" dirty="0">
              <a:latin typeface="+mn-ea"/>
            </a:endParaRPr>
          </a:p>
        </p:txBody>
      </p:sp>
      <p:sp>
        <p:nvSpPr>
          <p:cNvPr id="5" name="Text Box 17">
            <a:extLst>
              <a:ext uri="{FF2B5EF4-FFF2-40B4-BE49-F238E27FC236}">
                <a16:creationId xmlns:a16="http://schemas.microsoft.com/office/drawing/2014/main" id="{55C8B9CE-18FD-421C-8D3D-78B2EB06BC8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6276" y="3244980"/>
            <a:ext cx="7231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  <a:ea typeface="+mn-ea"/>
              </a:rPr>
              <a:t>4. </a:t>
            </a:r>
            <a:r>
              <a:rPr lang="ko-KR" altLang="en-US" sz="2800" dirty="0">
                <a:latin typeface="+mn-ea"/>
              </a:rPr>
              <a:t>연구활동종사자 특수건강검진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6" name="Text Box 17">
            <a:extLst>
              <a:ext uri="{FF2B5EF4-FFF2-40B4-BE49-F238E27FC236}">
                <a16:creationId xmlns:a16="http://schemas.microsoft.com/office/drawing/2014/main" id="{A2055AE5-9AE3-4E16-973C-253AEBD4475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6275" y="3801042"/>
            <a:ext cx="7231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>
                <a:latin typeface="+mn-ea"/>
              </a:rPr>
              <a:t>5</a:t>
            </a:r>
            <a:r>
              <a:rPr lang="en-US" altLang="ko-KR" sz="2800" dirty="0">
                <a:latin typeface="+mn-ea"/>
                <a:ea typeface="+mn-ea"/>
              </a:rPr>
              <a:t>. </a:t>
            </a:r>
            <a:r>
              <a:rPr lang="en-US" altLang="ko-KR" sz="2800" dirty="0">
                <a:latin typeface="+mn-ea"/>
              </a:rPr>
              <a:t>’24</a:t>
            </a:r>
            <a:r>
              <a:rPr lang="ko-KR" altLang="en-US" sz="2800" dirty="0">
                <a:latin typeface="+mn-ea"/>
              </a:rPr>
              <a:t>학년도 연구실 안전관리 추진계획</a:t>
            </a:r>
            <a:r>
              <a:rPr lang="en-US" altLang="ko-KR" sz="2800" dirty="0"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820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>
            <a:extLst>
              <a:ext uri="{FF2B5EF4-FFF2-40B4-BE49-F238E27FC236}">
                <a16:creationId xmlns:a16="http://schemas.microsoft.com/office/drawing/2014/main" id="{D30CBE0B-11A7-47CC-B3AA-8A8CB6611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3595" y="1464982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AutoShape 5">
            <a:extLst>
              <a:ext uri="{FF2B5EF4-FFF2-40B4-BE49-F238E27FC236}">
                <a16:creationId xmlns:a16="http://schemas.microsoft.com/office/drawing/2014/main" id="{E1CA52FF-8F98-47E0-825A-1ECE1DC47D54}"/>
              </a:ext>
            </a:extLst>
          </p:cNvPr>
          <p:cNvSpPr>
            <a:spLocks noChangeArrowheads="1"/>
          </p:cNvSpPr>
          <p:nvPr/>
        </p:nvSpPr>
        <p:spPr bwMode="gray">
          <a:xfrm>
            <a:off x="411288" y="921471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5" name="그룹 59">
            <a:extLst>
              <a:ext uri="{FF2B5EF4-FFF2-40B4-BE49-F238E27FC236}">
                <a16:creationId xmlns:a16="http://schemas.microsoft.com/office/drawing/2014/main" id="{4AD9070B-E63F-46B1-A2FE-421C6AB14F8F}"/>
              </a:ext>
            </a:extLst>
          </p:cNvPr>
          <p:cNvGrpSpPr/>
          <p:nvPr/>
        </p:nvGrpSpPr>
        <p:grpSpPr>
          <a:xfrm>
            <a:off x="323528" y="828461"/>
            <a:ext cx="720080" cy="741082"/>
            <a:chOff x="1524992" y="2753494"/>
            <a:chExt cx="1524000" cy="1568450"/>
          </a:xfrm>
        </p:grpSpPr>
        <p:sp>
          <p:nvSpPr>
            <p:cNvPr id="6" name="Oval 31">
              <a:extLst>
                <a:ext uri="{FF2B5EF4-FFF2-40B4-BE49-F238E27FC236}">
                  <a16:creationId xmlns:a16="http://schemas.microsoft.com/office/drawing/2014/main" id="{01A08246-3CC4-42C6-BBD5-23DC01E1DAA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2">
              <a:extLst>
                <a:ext uri="{FF2B5EF4-FFF2-40B4-BE49-F238E27FC236}">
                  <a16:creationId xmlns:a16="http://schemas.microsoft.com/office/drawing/2014/main" id="{01AA004D-DFF9-4F3A-8F0F-FEC3DAFCD81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3">
              <a:extLst>
                <a:ext uri="{FF2B5EF4-FFF2-40B4-BE49-F238E27FC236}">
                  <a16:creationId xmlns:a16="http://schemas.microsoft.com/office/drawing/2014/main" id="{1616ED9B-DF44-41FE-BE9B-62BFB591E7E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4">
              <a:extLst>
                <a:ext uri="{FF2B5EF4-FFF2-40B4-BE49-F238E27FC236}">
                  <a16:creationId xmlns:a16="http://schemas.microsoft.com/office/drawing/2014/main" id="{9E7E546C-9580-40A0-97AE-7F34BC845C6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" name="Oval 35">
              <a:extLst>
                <a:ext uri="{FF2B5EF4-FFF2-40B4-BE49-F238E27FC236}">
                  <a16:creationId xmlns:a16="http://schemas.microsoft.com/office/drawing/2014/main" id="{E010FF07-CA30-4AE1-B953-8610D8269F1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1" name="Group 36">
              <a:extLst>
                <a:ext uri="{FF2B5EF4-FFF2-40B4-BE49-F238E27FC236}">
                  <a16:creationId xmlns:a16="http://schemas.microsoft.com/office/drawing/2014/main" id="{80310054-357D-45BE-871E-C6B9A6B8FE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2" name="Oval 37">
                <a:extLst>
                  <a:ext uri="{FF2B5EF4-FFF2-40B4-BE49-F238E27FC236}">
                    <a16:creationId xmlns:a16="http://schemas.microsoft.com/office/drawing/2014/main" id="{65E1FFD9-519F-446B-BF78-B54EFB049EA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8">
                <a:extLst>
                  <a:ext uri="{FF2B5EF4-FFF2-40B4-BE49-F238E27FC236}">
                    <a16:creationId xmlns:a16="http://schemas.microsoft.com/office/drawing/2014/main" id="{AD82E0DB-8851-488E-B12E-F25D18D1F1C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39">
                <a:extLst>
                  <a:ext uri="{FF2B5EF4-FFF2-40B4-BE49-F238E27FC236}">
                    <a16:creationId xmlns:a16="http://schemas.microsoft.com/office/drawing/2014/main" id="{2293C918-6D34-49AD-AC93-3D3D6AA2160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5" name="Oval 40">
                <a:extLst>
                  <a:ext uri="{FF2B5EF4-FFF2-40B4-BE49-F238E27FC236}">
                    <a16:creationId xmlns:a16="http://schemas.microsoft.com/office/drawing/2014/main" id="{A398D80D-2CB5-4987-9D78-B7383F322F9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6" name="Text Box 84">
            <a:extLst>
              <a:ext uri="{FF2B5EF4-FFF2-40B4-BE49-F238E27FC236}">
                <a16:creationId xmlns:a16="http://schemas.microsoft.com/office/drawing/2014/main" id="{D7E5D4EE-C889-4BA8-8F75-163CE6A5F14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91703" y="954561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413190AD-C038-4CE9-9CC4-C640630AD62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1375" y="999290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BFA7B8C2-F62F-4B46-9E3A-96140F143E9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3608" y="5183110"/>
            <a:ext cx="684075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예체능계열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5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뷰티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방송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패션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주얼리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예술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의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 연구실 포함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유전자변형생물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(LMO)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실험실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개실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FD9BD230-7710-4CC8-9C10-37CB5E17810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8ACDFAF9-C32A-4F49-915A-9C9AC76DC5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418648"/>
              </p:ext>
            </p:extLst>
          </p:nvPr>
        </p:nvGraphicFramePr>
        <p:xfrm>
          <a:off x="1187621" y="2276872"/>
          <a:ext cx="6696746" cy="2735438"/>
        </p:xfrm>
        <a:graphic>
          <a:graphicData uri="http://schemas.openxmlformats.org/drawingml/2006/table">
            <a:tbl>
              <a:tblPr/>
              <a:tblGrid>
                <a:gridCol w="1027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034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4908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608401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전기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전자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건축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환경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의학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  <a:cs typeface="함초롬바탕" panose="02030604000101010101" pitchFamily="18" charset="-127"/>
                        </a:rPr>
                        <a:t>생물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화공</a:t>
                      </a:r>
                      <a:r>
                        <a:rPr lang="en-US" altLang="ko-KR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/</a:t>
                      </a: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화학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  타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   계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98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 안 법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 체 점 검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 계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35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0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8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78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0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19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105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19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</a:rPr>
                        <a:t>124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366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LMO</a:t>
                      </a:r>
                      <a:r>
                        <a:rPr lang="ko-KR" altLang="en-US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1</a:t>
                      </a:r>
                      <a:endParaRPr lang="ko-KR" altLang="en-US" sz="1100" b="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" name="Text Box 16">
            <a:extLst>
              <a:ext uri="{FF2B5EF4-FFF2-40B4-BE49-F238E27FC236}">
                <a16:creationId xmlns:a16="http://schemas.microsoft.com/office/drawing/2014/main" id="{C9DCA060-8C97-46A0-9693-3E58BA5B69D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619672" y="2739300"/>
            <a:ext cx="504056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분류</a:t>
            </a:r>
            <a:endParaRPr lang="en-US" altLang="ko-KR" sz="12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  <p:sp>
        <p:nvSpPr>
          <p:cNvPr id="28" name="Text Box 16">
            <a:extLst>
              <a:ext uri="{FF2B5EF4-FFF2-40B4-BE49-F238E27FC236}">
                <a16:creationId xmlns:a16="http://schemas.microsoft.com/office/drawing/2014/main" id="{E41F971E-389F-4BC3-B7F8-C4E5BDE9E7B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355508" y="3454631"/>
            <a:ext cx="504056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2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구분</a:t>
            </a:r>
            <a:endParaRPr lang="en-US" altLang="ko-KR" sz="1200" b="1" dirty="0"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8895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E92C6432-9EA1-415E-8169-CAD04E17B6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D0A5BD25-7E4A-445B-9C96-91605479D318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438" y="945749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9D16F542-F881-44A4-A799-A544CA953724}"/>
              </a:ext>
            </a:extLst>
          </p:cNvPr>
          <p:cNvGrpSpPr/>
          <p:nvPr/>
        </p:nvGrpSpPr>
        <p:grpSpPr>
          <a:xfrm>
            <a:off x="320322" y="85273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F8F40BE-9765-4885-949D-BB20DAB70AC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A1871DCB-9491-468B-B407-EC41FAED541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0DF66726-3EED-4081-A64F-22B480E4C3E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AB56D791-3C5D-4E6C-AEB0-B5CEF8AE5BF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AF1390AB-D704-46DB-97FC-EFA9A89E06D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FE4F0A5D-0DC6-4EB0-ACA0-1FA1DDFB8F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83599172-57E3-4244-9FE7-51FD4C58792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3AC55392-818C-49CD-BA87-859A1B4150C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28A67CD6-045F-4E44-94BD-CBDB12E6415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E22AF4FF-3763-44AD-BA40-42EE2D396495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4E8F312A-62B1-484F-8913-0A02DDCB23F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88777" y="983801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1CC59423-029E-4686-A802-A574CFAA574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3787" y="1041039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D602BEF0-E8DB-4517-9A8E-3D32CC9FA05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44965" y="4906614"/>
            <a:ext cx="716964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적용학과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의료시뮬레이션센터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보건안전교육센터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자체점검학과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뷰티케어과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연구활동종사자는 편제정원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및 전공심화과정 포함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(3.4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기준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B0516DDC-185A-4FDC-9E46-33F87124563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활동종사자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89616315-5A86-4784-8244-AEA8560A06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509486"/>
              </p:ext>
            </p:extLst>
          </p:nvPr>
        </p:nvGraphicFramePr>
        <p:xfrm>
          <a:off x="1187624" y="2348880"/>
          <a:ext cx="6768752" cy="2304255"/>
        </p:xfrm>
        <a:graphic>
          <a:graphicData uri="http://schemas.openxmlformats.org/drawingml/2006/table">
            <a:tbl>
              <a:tblPr/>
              <a:tblGrid>
                <a:gridCol w="13703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120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76808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연구실책임자</a:t>
                      </a:r>
                      <a:endParaRPr lang="en-US" altLang="ko-KR" sz="1200" b="1" kern="0" spc="0" dirty="0">
                        <a:solidFill>
                          <a:srgbClr val="000000"/>
                        </a:solidFill>
                        <a:effectLst/>
                        <a:ea typeface="함초롬바탕"/>
                      </a:endParaRP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교수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연구활동종사자 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학생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 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80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80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전체 연구활동 종사자 수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103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12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3,681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158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3,784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170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3,954</a:t>
                      </a:r>
                      <a:endParaRPr lang="en-US" sz="1200" kern="0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8795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0593FD93-6F5F-4AE1-83FD-068216517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077932"/>
            <a:ext cx="8136904" cy="5159380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8B2688DE-9EF3-46D6-AD9A-8D6F3DD823F3}"/>
              </a:ext>
            </a:extLst>
          </p:cNvPr>
          <p:cNvSpPr>
            <a:spLocks noChangeArrowheads="1"/>
          </p:cNvSpPr>
          <p:nvPr/>
        </p:nvSpPr>
        <p:spPr bwMode="gray">
          <a:xfrm>
            <a:off x="431540" y="490617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A876F17F-90B2-41B5-8C18-698F517E8AD4}"/>
              </a:ext>
            </a:extLst>
          </p:cNvPr>
          <p:cNvGrpSpPr/>
          <p:nvPr/>
        </p:nvGrpSpPr>
        <p:grpSpPr>
          <a:xfrm>
            <a:off x="389307" y="392837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62817C5-B911-4BD5-B41B-6C13445D491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0D9566D6-CCCB-4343-B445-69C20ADD3D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3F8C1EAC-EDC8-4B98-A96F-1E9907839EE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68D2C1B9-5EF5-4381-8573-94183580F6F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14DE13CA-BDBC-433F-ACB7-489340A790B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B6FA8139-0265-4A37-B476-471330D4EC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EFC7BBD6-AB8E-4932-B920-62EEED802C3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4389F547-D865-42E0-BF28-E1F636DD77FE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C3E923B9-5E55-4C69-8075-0CDFDE8E844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059AAB5E-3EED-496C-AE78-5E42FF720EE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06CDFE60-1D4E-4420-A61B-A06D5A25288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71628" y="520713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2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C6F7D6AE-D157-4ED6-847B-4F6AC93B7DB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23253" y="568093"/>
            <a:ext cx="334837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연구실 안전</a:t>
            </a:r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·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유지관리비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3CDD01A4-C357-45C1-8AE3-F54A8901E0F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49347" y="1189905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▣ 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2023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집행 실적 및 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2024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확보 예산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445EA718-782A-4F32-A7AF-49FD21ACC58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020272" y="1277910"/>
            <a:ext cx="1008111" cy="2846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ct val="20000"/>
              </a:spcBef>
              <a:buClr>
                <a:srgbClr val="0000FF"/>
              </a:buClr>
            </a:pP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단위</a:t>
            </a: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:</a:t>
            </a:r>
            <a:r>
              <a:rPr lang="ko-KR" altLang="en-US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천원</a:t>
            </a:r>
            <a:r>
              <a:rPr lang="en-US" altLang="ko-KR" sz="12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id="{69C4CF1F-E745-42F3-973A-52298D809E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7845385"/>
              </p:ext>
            </p:extLst>
          </p:nvPr>
        </p:nvGraphicFramePr>
        <p:xfrm>
          <a:off x="1064914" y="1721076"/>
          <a:ext cx="7194170" cy="4335681"/>
        </p:xfrm>
        <a:graphic>
          <a:graphicData uri="http://schemas.openxmlformats.org/drawingml/2006/table">
            <a:tbl>
              <a:tblPr/>
              <a:tblGrid>
                <a:gridCol w="1079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9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3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52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3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2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8158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구    분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항       목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2023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집행실적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2024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예산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집행실적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05">
                <a:tc rowSpan="10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자체예산</a:t>
                      </a: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계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99,750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85,480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94,050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보험료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5,270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5,500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교육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훈련비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700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700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건강검진비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20,206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06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실험실 설비설치</a:t>
                      </a: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300" b="0" kern="0" spc="0" dirty="0" err="1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유지및보수비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5,704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폐기물 처리비용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41,500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23,796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32,500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3660760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연구실 안전관련 구입비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3,070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158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안전점검 및 </a:t>
                      </a:r>
                      <a:r>
                        <a:rPr lang="ko-KR" altLang="en-US" sz="1300" b="0" kern="0" spc="0" dirty="0" err="1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정밀안전진단비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5,300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00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설비 안전검사비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1,400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1,232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1,500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05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방사선관련 안전관리비</a:t>
                      </a:r>
                      <a:endParaRPr lang="en-US" altLang="ko-KR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21,150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20,902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21,850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0583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91BA7EF7-DCCE-464F-9EE5-6DDEE4A92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8" y="907897"/>
            <a:ext cx="8136904" cy="5113392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C17AC874-66B1-45FD-88B8-BF0A1FA0A48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356146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C98A6057-E38A-4E88-B98C-F7027F7A9B4D}"/>
              </a:ext>
            </a:extLst>
          </p:cNvPr>
          <p:cNvGrpSpPr/>
          <p:nvPr/>
        </p:nvGrpSpPr>
        <p:grpSpPr>
          <a:xfrm>
            <a:off x="389669" y="25460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B4C43F79-4316-4042-8B52-F565346DC2E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58567E63-B6AB-4EE6-B818-9E771B1B25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94DE1D22-278C-44AE-8915-4A4F99329B5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F854D13C-4620-44FE-A89F-C8557A8373C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E8770B37-74C8-45C5-8612-C0021E3A03C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2256C42-6457-404A-939E-71B1E042F9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FB67546B-6B88-435B-80B7-4A4109C4E8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2CEF3EB5-E573-41AC-A1FA-71BD6F4D6C5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641AEAF3-74ED-4375-B8BA-5028095B2F3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F3E3FCA-C15C-433B-992E-EFCA83AA5F8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9E228483-073D-48E1-B475-3D8B9068E68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3015" y="385596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3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6773F629-E2AF-454D-96EE-B418541BDCF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6182" y="440978"/>
            <a:ext cx="446449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연구활동종사자 안전교육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51C93484-8027-4BD5-9320-F46628C41D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29036" y="1160131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‘23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학년도 안전교육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이수율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6243006A-D96E-42F5-88FF-919573581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207228"/>
              </p:ext>
            </p:extLst>
          </p:nvPr>
        </p:nvGraphicFramePr>
        <p:xfrm>
          <a:off x="1187624" y="1568448"/>
          <a:ext cx="6768751" cy="1699925"/>
        </p:xfrm>
        <a:graphic>
          <a:graphicData uri="http://schemas.openxmlformats.org/drawingml/2006/table">
            <a:tbl>
              <a:tblPr/>
              <a:tblGrid>
                <a:gridCol w="8992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92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389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57889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비고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17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(%)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(%)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4044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신규교육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1,250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1,233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98.6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>
                          <a:solidFill>
                            <a:srgbClr val="000000"/>
                          </a:solidFill>
                          <a:effectLst/>
                        </a:rPr>
                        <a:t>해당없음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629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정기교육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2,563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2,529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98.7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3,293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3,052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>
                          <a:solidFill>
                            <a:srgbClr val="000000"/>
                          </a:solidFill>
                          <a:effectLst/>
                        </a:rPr>
                        <a:t>92.7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3880583"/>
                  </a:ext>
                </a:extLst>
              </a:tr>
            </a:tbl>
          </a:graphicData>
        </a:graphic>
      </p:graphicFrame>
      <p:sp>
        <p:nvSpPr>
          <p:cNvPr id="20" name="Text Box 16">
            <a:extLst>
              <a:ext uri="{FF2B5EF4-FFF2-40B4-BE49-F238E27FC236}">
                <a16:creationId xmlns:a16="http://schemas.microsoft.com/office/drawing/2014/main" id="{C65B9542-F8D8-468A-90EB-960F557A013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84649" y="3361895"/>
            <a:ext cx="7546804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연구실안전환경조성에관한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법률 시행규칙</a:t>
            </a:r>
            <a:endParaRPr lang="en-US" altLang="ko-KR" sz="8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신입생 안전교육은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신규교육을 받은 신입생은 해당년도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저위험연구실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교육 면제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재학생 정기교육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정밀안전진단 대상 연구실을 소유한 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정밀안전진단 및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저위험연구시설이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아닌 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이상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*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저위험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연구시설인 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F9C4B544-FE3B-4CDF-954A-A4374482EB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01236" y="5271299"/>
            <a:ext cx="643084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저조 학과 대책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실험수업시간에 안전교육이수를 과제제시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지도교수의 책임하에 안전교육 확인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17985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91BA7EF7-DCCE-464F-9EE5-6DDEE4A92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8" y="907897"/>
            <a:ext cx="8136904" cy="5113392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C17AC874-66B1-45FD-88B8-BF0A1FA0A48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356146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C98A6057-E38A-4E88-B98C-F7027F7A9B4D}"/>
              </a:ext>
            </a:extLst>
          </p:cNvPr>
          <p:cNvGrpSpPr/>
          <p:nvPr/>
        </p:nvGrpSpPr>
        <p:grpSpPr>
          <a:xfrm>
            <a:off x="389669" y="25460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B4C43F79-4316-4042-8B52-F565346DC2E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58567E63-B6AB-4EE6-B818-9E771B1B25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94DE1D22-278C-44AE-8915-4A4F99329B5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F854D13C-4620-44FE-A89F-C8557A8373C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E8770B37-74C8-45C5-8612-C0021E3A03C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2256C42-6457-404A-939E-71B1E042F9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FB67546B-6B88-435B-80B7-4A4109C4E81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2CEF3EB5-E573-41AC-A1FA-71BD6F4D6C5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641AEAF3-74ED-4375-B8BA-5028095B2F3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F3E3FCA-C15C-433B-992E-EFCA83AA5F8C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9E228483-073D-48E1-B475-3D8B9068E68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3015" y="385596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6773F629-E2AF-454D-96EE-B418541BDCF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16182" y="440978"/>
            <a:ext cx="446449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연구활동종사자 특수건강검진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51C93484-8027-4BD5-9320-F46628C41D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29036" y="1160131"/>
            <a:ext cx="7098782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‘23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학년도 연구활동종사자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초검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(23.05.25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26),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재검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(23.09.20)</a:t>
            </a: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6243006A-D96E-42F5-88FF-919573581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508172"/>
              </p:ext>
            </p:extLst>
          </p:nvPr>
        </p:nvGraphicFramePr>
        <p:xfrm>
          <a:off x="1116182" y="2063656"/>
          <a:ext cx="6624735" cy="852693"/>
        </p:xfrm>
        <a:graphic>
          <a:graphicData uri="http://schemas.openxmlformats.org/drawingml/2006/table">
            <a:tbl>
              <a:tblPr/>
              <a:tblGrid>
                <a:gridCol w="1463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33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33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633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117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29240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구분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대상</a:t>
                      </a:r>
                      <a:endParaRPr lang="ko-KR" altLang="en-US" sz="2000" b="0" dirty="0"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검진</a:t>
                      </a:r>
                      <a:endParaRPr lang="ko-KR" altLang="en-US" sz="2000" b="0" dirty="0"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0" spc="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검진률</a:t>
                      </a:r>
                      <a:r>
                        <a:rPr lang="en-US" altLang="ko-KR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(%)</a:t>
                      </a:r>
                      <a:endParaRPr lang="ko-KR" altLang="en-US" sz="2000" b="0" dirty="0"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함초롬바탕"/>
                        </a:rPr>
                        <a:t>비고</a:t>
                      </a: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7702347"/>
                  </a:ext>
                </a:extLst>
              </a:tr>
              <a:tr h="423453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특수건강검진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381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347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91.1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0" name="그림 19">
            <a:extLst>
              <a:ext uri="{FF2B5EF4-FFF2-40B4-BE49-F238E27FC236}">
                <a16:creationId xmlns:a16="http://schemas.microsoft.com/office/drawing/2014/main" id="{F51ECD5E-6AD0-4177-9E7D-55EA1C4090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01" y="2983158"/>
            <a:ext cx="3912000" cy="2934000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B257A21B-61B3-449C-9040-23B8C3270F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599" y="2983158"/>
            <a:ext cx="3912000" cy="29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120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A6A0A826-246A-48A1-AE59-4E22F5DE3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874176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16FA91EE-8E8E-47AE-B6B6-925B46BE03D5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343" y="914345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F01EBF12-1ED1-4DE3-908A-B5EA4AA8A6FE}"/>
              </a:ext>
            </a:extLst>
          </p:cNvPr>
          <p:cNvGrpSpPr/>
          <p:nvPr/>
        </p:nvGrpSpPr>
        <p:grpSpPr>
          <a:xfrm>
            <a:off x="332160" y="821335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38A12C67-36DE-4CE6-805D-AFAAA5C2F58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D6FD444E-3AC1-4CFD-B4B2-CF4C4C17084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CE917824-B2F9-41C1-86B2-395139988CE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EDF6F683-CEC2-4A7D-A323-C4C44DE8739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A3796A1D-2BEE-4ED2-BA6D-8AD2397D556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7B8CD5E8-107D-4035-8319-5E7DD18D18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E99A4CC7-932D-4D16-84A3-AE2635CC4EE3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6405A246-18D7-4EF5-92BF-193649AFA93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BCE07B7D-401D-432C-8B15-143C9B8CAB0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436B6F79-6B59-4BE9-80BD-FE74693EE4D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81628533-C3DD-4F08-A17C-3819C6050BD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5931" y="939640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5DD962D6-46AD-467C-9264-DFC28A7761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187624" y="1004116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‘24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891B3033-498C-48EE-A727-BAE4DF68B4C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9874" y="1570363"/>
            <a:ext cx="28945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안전교육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0037E5D9-71BC-43D8-975E-206B9B763CD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21420" y="1885710"/>
            <a:ext cx="7848872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3,839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신규교육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학과별 집체교육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정기교육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사이버 안전교육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치위생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경찰과학수사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                             </a:t>
            </a:r>
            <a:r>
              <a:rPr lang="ko-KR" altLang="en-US" sz="1600" dirty="0">
                <a:solidFill>
                  <a:schemeClr val="bg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보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 보건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식품영양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메디컬코스메틱과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치기공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 </a:t>
            </a:r>
            <a:r>
              <a:rPr lang="ko-KR" altLang="en-US" sz="1600" dirty="0">
                <a:solidFill>
                  <a:schemeClr val="bg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호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호텔외식조리과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간호학과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</a:t>
            </a:r>
            <a:r>
              <a:rPr lang="ko-KR" altLang="en-US" sz="1600" dirty="0" err="1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pPr algn="ctr"/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물리치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료과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응급구조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작업치료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안경광학과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             </a:t>
            </a:r>
            <a:r>
              <a:rPr lang="ko-KR" altLang="en-US" sz="1600" dirty="0">
                <a:solidFill>
                  <a:schemeClr val="bg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재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재난소방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·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건설안전과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뷰티케어과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반려동물과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>
                <a:solidFill>
                  <a:srgbClr val="FF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패션컬러</a:t>
            </a:r>
            <a:r>
              <a:rPr lang="en-US" altLang="ko-KR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·</a:t>
            </a:r>
            <a:r>
              <a:rPr lang="ko-KR" altLang="en-US" sz="1600" dirty="0" err="1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스타일스트과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의료경영과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방송콘텐츠과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컴퓨터정보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예술체육지도과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보건의료행정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(5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 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44421313-7000-45E3-BC83-64393AFAB55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05735" y="4488794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2B657AB3-A975-4E7C-B861-6C0FDE39F02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5931" y="4839883"/>
            <a:ext cx="8054361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”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메디컬코스메틱과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식품영양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임상병리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    </a:t>
            </a:r>
            <a:r>
              <a:rPr lang="ko-KR" altLang="en-US" sz="1600" dirty="0">
                <a:solidFill>
                  <a:schemeClr val="bg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solidFill>
                  <a:schemeClr val="bg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바이오의약과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경찰과학수사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패션컬러스타일리스트  </a:t>
            </a:r>
            <a:r>
              <a:rPr lang="ko-KR" altLang="en-US" sz="1600" dirty="0">
                <a:solidFill>
                  <a:schemeClr val="bg1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370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2024.05 ∼ 06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9252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04BE8932-3CF2-4ED0-96A7-88C0BD7D6D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BFCBB6AC-6E87-49CB-816B-C8B3A7606963}"/>
              </a:ext>
            </a:extLst>
          </p:cNvPr>
          <p:cNvSpPr>
            <a:spLocks noChangeArrowheads="1"/>
          </p:cNvSpPr>
          <p:nvPr/>
        </p:nvSpPr>
        <p:spPr bwMode="gray">
          <a:xfrm>
            <a:off x="423936" y="918817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7AB013BC-0422-4B96-B739-A0768C7D7024}"/>
              </a:ext>
            </a:extLst>
          </p:cNvPr>
          <p:cNvGrpSpPr/>
          <p:nvPr/>
        </p:nvGrpSpPr>
        <p:grpSpPr>
          <a:xfrm>
            <a:off x="321123" y="832789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98969390-6B73-4197-A2D0-AD8A2E1E3A1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C57254D0-79DA-4CB6-B659-FFFE1FA802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7A2C97BC-898A-4A42-8A0A-25C00789DD3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61FF728B-C572-4D98-B841-7018F9A52DA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CC395615-FE79-4617-B16A-150BEE0C4DC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AD9AE64F-3544-48D1-A523-AA150D4A00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5965556A-290B-4411-9CD9-1F6DA281944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8EE94C6F-DEF5-4539-9EB0-ABE2E3144DE4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5111792B-C375-478D-BB96-EED6602BB300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F59B6FA2-872A-464B-945F-33BDEDCF3B5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196B4AEB-2AD3-4119-94BB-4D331F26BBF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02559" y="965515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FAB44D55-2BF6-433F-B674-8F5028CAAC9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73321" y="1004767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‘24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CEA1EFCC-435A-42EA-9BE4-A6F656BAECF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1390" y="2927389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방사선수시출입자 피폭선량 측정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15EF7A7C-2736-4F89-9FD4-91E9193D6FA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1728770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원자력안전법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”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치위생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420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2024. 03, 09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회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AE6004B1-A78A-43DD-883D-32E5639AB9C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3297358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치위생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670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측정방법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 촬영실습실에서 실습 시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TLD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뱃지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착용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측정일시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2024. 03 ∼ 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26D074B0-0DBD-4B71-B889-571F6F175AF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73321" y="4496438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정밀안전진단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정기점검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21" name="Text Box 16">
            <a:extLst>
              <a:ext uri="{FF2B5EF4-FFF2-40B4-BE49-F238E27FC236}">
                <a16:creationId xmlns:a16="http://schemas.microsoft.com/office/drawing/2014/main" id="{A7B22208-8B76-4EF3-ABFF-FE70400905E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35877" y="4905848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대상연구실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124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관련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105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자체점검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19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안전진단일시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2024. 07 ∼ 08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진단결과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지적사항은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및 겨울방학에 개선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36626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2C660C45-7A0E-4921-B943-C51D55E365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4D9BEBCC-E6DD-4836-9FFB-DF8EC138405F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903095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9698F68B-7657-4188-87BB-A3500EA02F16}"/>
              </a:ext>
            </a:extLst>
          </p:cNvPr>
          <p:cNvGrpSpPr/>
          <p:nvPr/>
        </p:nvGrpSpPr>
        <p:grpSpPr>
          <a:xfrm>
            <a:off x="342434" y="810085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40AC523B-3382-4F40-A08C-63B8780312D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1A575604-6B7A-4334-947B-7B645F4C337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CA546F2B-CA3C-4715-BE5D-9F2FD4CF716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DF2B9448-8649-4B45-8896-2C5E3B21872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1CE5BB38-A50B-4D5C-8153-A183D98FE84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AADBB4FC-4B22-4294-8BB0-BF08C2962A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DF1C6241-AB25-4F90-8AF3-10C16E864D5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D26BBA17-7F4D-4CB0-99AF-0583C0EC453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B7EE0FAF-CAE0-4E26-A869-0361A42A9CD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0B4F071-7E83-4BFC-9580-13033E0B9EA9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45B77E33-12D8-4BBD-9900-08CC1992122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7350" y="954894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3FA23C32-031A-44E8-93D1-96E4CC3C110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85915" y="1023549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‘24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168C0F91-7D01-4532-8F9F-99AAE74A83E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4505" y="1689136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5.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사전유해인자 위험분석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88E538D0-EEF5-431E-B889-1068A883E6C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16716" y="2054317"/>
            <a:ext cx="7024409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환경안전보건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 외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 학과 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58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적용범위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「화학물질관리법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유해화학물질 취급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「산업안전보건법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유해인자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「고압가스안전관리법시행규칙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독성가스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주요내용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연구실 안전현황분석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연구개발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활동별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유해인자 위험분석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연구개발활동 안전분석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(R&amp;DSA)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분석시기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및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학기 개강 초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회실시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19" name="Text Box 16">
            <a:extLst>
              <a:ext uri="{FF2B5EF4-FFF2-40B4-BE49-F238E27FC236}">
                <a16:creationId xmlns:a16="http://schemas.microsoft.com/office/drawing/2014/main" id="{8852F9D6-98F1-4F24-B77B-4381E26444E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42363" y="4648784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6.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보험 가입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0" name="Text Box 16">
            <a:extLst>
              <a:ext uri="{FF2B5EF4-FFF2-40B4-BE49-F238E27FC236}">
                <a16:creationId xmlns:a16="http://schemas.microsoft.com/office/drawing/2014/main" id="{646D878E-F621-45A2-A617-312796B5911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48764" y="5038990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가입인원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30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 재학생 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4,300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가입시기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2024 . 08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가입기간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2024. 09. 17 ∼ 2025. 09. 16 (1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년간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395431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>
            <a:extLst>
              <a:ext uri="{FF2B5EF4-FFF2-40B4-BE49-F238E27FC236}">
                <a16:creationId xmlns:a16="http://schemas.microsoft.com/office/drawing/2014/main" id="{2C660C45-7A0E-4921-B943-C51D55E365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AutoShape 5">
            <a:extLst>
              <a:ext uri="{FF2B5EF4-FFF2-40B4-BE49-F238E27FC236}">
                <a16:creationId xmlns:a16="http://schemas.microsoft.com/office/drawing/2014/main" id="{4D9BEBCC-E6DD-4836-9FFB-DF8EC138405F}"/>
              </a:ext>
            </a:extLst>
          </p:cNvPr>
          <p:cNvSpPr>
            <a:spLocks noChangeArrowheads="1"/>
          </p:cNvSpPr>
          <p:nvPr/>
        </p:nvSpPr>
        <p:spPr bwMode="gray">
          <a:xfrm>
            <a:off x="453595" y="903095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" name="그룹 59">
            <a:extLst>
              <a:ext uri="{FF2B5EF4-FFF2-40B4-BE49-F238E27FC236}">
                <a16:creationId xmlns:a16="http://schemas.microsoft.com/office/drawing/2014/main" id="{9698F68B-7657-4188-87BB-A3500EA02F16}"/>
              </a:ext>
            </a:extLst>
          </p:cNvPr>
          <p:cNvGrpSpPr/>
          <p:nvPr/>
        </p:nvGrpSpPr>
        <p:grpSpPr>
          <a:xfrm>
            <a:off x="342434" y="810085"/>
            <a:ext cx="720080" cy="741082"/>
            <a:chOff x="1524992" y="2753494"/>
            <a:chExt cx="1524000" cy="1568450"/>
          </a:xfrm>
        </p:grpSpPr>
        <p:sp>
          <p:nvSpPr>
            <p:cNvPr id="5" name="Oval 31">
              <a:extLst>
                <a:ext uri="{FF2B5EF4-FFF2-40B4-BE49-F238E27FC236}">
                  <a16:creationId xmlns:a16="http://schemas.microsoft.com/office/drawing/2014/main" id="{40AC523B-3382-4F40-A08C-63B8780312D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" name="Oval 32">
              <a:extLst>
                <a:ext uri="{FF2B5EF4-FFF2-40B4-BE49-F238E27FC236}">
                  <a16:creationId xmlns:a16="http://schemas.microsoft.com/office/drawing/2014/main" id="{1A575604-6B7A-4334-947B-7B645F4C337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" name="Oval 33">
              <a:extLst>
                <a:ext uri="{FF2B5EF4-FFF2-40B4-BE49-F238E27FC236}">
                  <a16:creationId xmlns:a16="http://schemas.microsoft.com/office/drawing/2014/main" id="{CA546F2B-CA3C-4715-BE5D-9F2FD4CF716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8" name="Oval 34">
              <a:extLst>
                <a:ext uri="{FF2B5EF4-FFF2-40B4-BE49-F238E27FC236}">
                  <a16:creationId xmlns:a16="http://schemas.microsoft.com/office/drawing/2014/main" id="{DF2B9448-8649-4B45-8896-2C5E3B21872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Oval 35">
              <a:extLst>
                <a:ext uri="{FF2B5EF4-FFF2-40B4-BE49-F238E27FC236}">
                  <a16:creationId xmlns:a16="http://schemas.microsoft.com/office/drawing/2014/main" id="{1CE5BB38-A50B-4D5C-8153-A183D98FE84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10" name="Group 36">
              <a:extLst>
                <a:ext uri="{FF2B5EF4-FFF2-40B4-BE49-F238E27FC236}">
                  <a16:creationId xmlns:a16="http://schemas.microsoft.com/office/drawing/2014/main" id="{AADBB4FC-4B22-4294-8BB0-BF08C2962AC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11" name="Oval 37">
                <a:extLst>
                  <a:ext uri="{FF2B5EF4-FFF2-40B4-BE49-F238E27FC236}">
                    <a16:creationId xmlns:a16="http://schemas.microsoft.com/office/drawing/2014/main" id="{DF1C6241-AB25-4F90-8AF3-10C16E864D5A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2" name="Oval 38">
                <a:extLst>
                  <a:ext uri="{FF2B5EF4-FFF2-40B4-BE49-F238E27FC236}">
                    <a16:creationId xmlns:a16="http://schemas.microsoft.com/office/drawing/2014/main" id="{D26BBA17-7F4D-4CB0-99AF-0583C0EC4532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3" name="Oval 39">
                <a:extLst>
                  <a:ext uri="{FF2B5EF4-FFF2-40B4-BE49-F238E27FC236}">
                    <a16:creationId xmlns:a16="http://schemas.microsoft.com/office/drawing/2014/main" id="{B7EE0FAF-CAE0-4E26-A869-0361A42A9CD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14" name="Oval 40">
                <a:extLst>
                  <a:ext uri="{FF2B5EF4-FFF2-40B4-BE49-F238E27FC236}">
                    <a16:creationId xmlns:a16="http://schemas.microsoft.com/office/drawing/2014/main" id="{C0B4F071-7E83-4BFC-9580-13033E0B9EA9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15" name="Text Box 84">
            <a:extLst>
              <a:ext uri="{FF2B5EF4-FFF2-40B4-BE49-F238E27FC236}">
                <a16:creationId xmlns:a16="http://schemas.microsoft.com/office/drawing/2014/main" id="{45B77E33-12D8-4BBD-9900-08CC1992122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7350" y="954894"/>
            <a:ext cx="362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5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3FA23C32-031A-44E8-93D1-96E4CC3C110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85915" y="1023549"/>
            <a:ext cx="438613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‘24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168C0F91-7D01-4532-8F9F-99AAE74A83E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4505" y="1689136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7.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학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CT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(19212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호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구축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18" name="Text Box 16">
            <a:extLst>
              <a:ext uri="{FF2B5EF4-FFF2-40B4-BE49-F238E27FC236}">
                <a16:creationId xmlns:a16="http://schemas.microsoft.com/office/drawing/2014/main" id="{88E538D0-EEF5-431E-B889-1068A883E6C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85916" y="2054317"/>
            <a:ext cx="7155210" cy="42780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예상금액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31,100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만원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(CT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장비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28,000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만원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공사비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1,900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만원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                         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변경허가 업무대행 및 수수료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1,200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만원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CT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 구축 기간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5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개월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      </a:t>
            </a:r>
          </a:p>
          <a:p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. CT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실 구축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Flow chart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2" name="Rectangle 1">
            <a:extLst>
              <a:ext uri="{FF2B5EF4-FFF2-40B4-BE49-F238E27FC236}">
                <a16:creationId xmlns:a16="http://schemas.microsoft.com/office/drawing/2014/main" id="{BEFF76B8-F409-4452-8005-45052710E9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3371" y="3429096"/>
            <a:ext cx="63487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3" name="표 22">
            <a:extLst>
              <a:ext uri="{FF2B5EF4-FFF2-40B4-BE49-F238E27FC236}">
                <a16:creationId xmlns:a16="http://schemas.microsoft.com/office/drawing/2014/main" id="{441456AD-85F9-4FCA-8A96-E6C8B18760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8591086"/>
              </p:ext>
            </p:extLst>
          </p:nvPr>
        </p:nvGraphicFramePr>
        <p:xfrm>
          <a:off x="718024" y="3171257"/>
          <a:ext cx="7705930" cy="2994140"/>
        </p:xfrm>
        <a:graphic>
          <a:graphicData uri="http://schemas.openxmlformats.org/drawingml/2006/table">
            <a:tbl>
              <a:tblPr/>
              <a:tblGrid>
                <a:gridCol w="2136800">
                  <a:extLst>
                    <a:ext uri="{9D8B030D-6E8A-4147-A177-3AD203B41FA5}">
                      <a16:colId xmlns:a16="http://schemas.microsoft.com/office/drawing/2014/main" val="4159771054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120101815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4098884989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4070099626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2581962528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3354185075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4151128559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3098703912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3163135908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2033651171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3779156677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1642322546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3847491641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618665877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990790876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3016587347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1722903826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3386141289"/>
                    </a:ext>
                  </a:extLst>
                </a:gridCol>
                <a:gridCol w="278163">
                  <a:extLst>
                    <a:ext uri="{9D8B030D-6E8A-4147-A177-3AD203B41FA5}">
                      <a16:colId xmlns:a16="http://schemas.microsoft.com/office/drawing/2014/main" val="1761146528"/>
                    </a:ext>
                  </a:extLst>
                </a:gridCol>
                <a:gridCol w="281098">
                  <a:extLst>
                    <a:ext uri="{9D8B030D-6E8A-4147-A177-3AD203B41FA5}">
                      <a16:colId xmlns:a16="http://schemas.microsoft.com/office/drawing/2014/main" val="196162450"/>
                    </a:ext>
                  </a:extLst>
                </a:gridCol>
                <a:gridCol w="281098">
                  <a:extLst>
                    <a:ext uri="{9D8B030D-6E8A-4147-A177-3AD203B41FA5}">
                      <a16:colId xmlns:a16="http://schemas.microsoft.com/office/drawing/2014/main" val="1719762330"/>
                    </a:ext>
                  </a:extLst>
                </a:gridCol>
              </a:tblGrid>
              <a:tr h="33405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3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개월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205409"/>
                  </a:ext>
                </a:extLst>
              </a:tr>
              <a:tr h="33405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3746779"/>
                  </a:ext>
                </a:extLst>
              </a:tr>
              <a:tr h="46520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변경허가 서류작성 및 신청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5043237"/>
                  </a:ext>
                </a:extLst>
              </a:tr>
              <a:tr h="46520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변경허가 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KINS 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심사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8018875"/>
                  </a:ext>
                </a:extLst>
              </a:tr>
              <a:tr h="46520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CT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장비 업체선정 및 설치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454234"/>
                  </a:ext>
                </a:extLst>
              </a:tr>
              <a:tr h="46520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차폐 및 인테리어 공사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0749222"/>
                  </a:ext>
                </a:extLst>
              </a:tr>
              <a:tr h="46520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사용시설의 현장점검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B4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2792460"/>
                  </a:ext>
                </a:extLst>
              </a:tr>
            </a:tbl>
          </a:graphicData>
        </a:graphic>
      </p:graphicFrame>
      <p:sp>
        <p:nvSpPr>
          <p:cNvPr id="24" name="Rectangle 2">
            <a:extLst>
              <a:ext uri="{FF2B5EF4-FFF2-40B4-BE49-F238E27FC236}">
                <a16:creationId xmlns:a16="http://schemas.microsoft.com/office/drawing/2014/main" id="{73072C16-844F-407C-9AB7-5DA5D9C121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330" y="3171257"/>
            <a:ext cx="11415759" cy="62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3719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CB51F1A8-3A8B-4B7F-9533-4AF627D2E252}"/>
              </a:ext>
            </a:extLst>
          </p:cNvPr>
          <p:cNvSpPr txBox="1">
            <a:spLocks/>
          </p:cNvSpPr>
          <p:nvPr/>
        </p:nvSpPr>
        <p:spPr>
          <a:xfrm>
            <a:off x="304800" y="2831341"/>
            <a:ext cx="8686800" cy="50405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/>
              <a:t>감사합니다</a:t>
            </a:r>
            <a:r>
              <a:rPr lang="en-US" altLang="ko-KR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9431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54710</TotalTime>
  <Words>1092</Words>
  <Application>Microsoft Office PowerPoint</Application>
  <PresentationFormat>화면 슬라이드 쇼(4:3)</PresentationFormat>
  <Paragraphs>285</Paragraphs>
  <Slides>12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1" baseType="lpstr">
      <vt:lpstr>HY울릉도M</vt:lpstr>
      <vt:lpstr>굴림</vt:lpstr>
      <vt:lpstr>맑은 고딕</vt:lpstr>
      <vt:lpstr>바탕</vt:lpstr>
      <vt:lpstr>함초롬바탕</vt:lpstr>
      <vt:lpstr>Arial</vt:lpstr>
      <vt:lpstr>Verdana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HIT</cp:lastModifiedBy>
  <cp:revision>813</cp:revision>
  <cp:lastPrinted>2024-03-12T05:00:37Z</cp:lastPrinted>
  <dcterms:created xsi:type="dcterms:W3CDTF">2014-04-30T22:21:27Z</dcterms:created>
  <dcterms:modified xsi:type="dcterms:W3CDTF">2024-03-12T05:45:04Z</dcterms:modified>
</cp:coreProperties>
</file>