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79" r:id="rId2"/>
    <p:sldId id="384" r:id="rId3"/>
    <p:sldId id="381" r:id="rId4"/>
    <p:sldId id="385" r:id="rId5"/>
    <p:sldId id="386" r:id="rId6"/>
    <p:sldId id="387" r:id="rId7"/>
    <p:sldId id="388" r:id="rId8"/>
    <p:sldId id="389" r:id="rId9"/>
    <p:sldId id="390" r:id="rId10"/>
    <p:sldId id="391" r:id="rId11"/>
    <p:sldId id="393" r:id="rId12"/>
    <p:sldId id="394" r:id="rId13"/>
    <p:sldId id="395" r:id="rId14"/>
    <p:sldId id="392" r:id="rId15"/>
  </p:sldIdLst>
  <p:sldSz cx="9144000" cy="6858000" type="screen4x3"/>
  <p:notesSz cx="6888163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5050"/>
    <a:srgbClr val="E8E8E8"/>
    <a:srgbClr val="EEEEEE"/>
    <a:srgbClr val="E0E0E0"/>
    <a:srgbClr val="DBDB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6" autoAdjust="0"/>
    <p:restoredTop sz="91774" autoAdjust="0"/>
  </p:normalViewPr>
  <p:slideViewPr>
    <p:cSldViewPr>
      <p:cViewPr varScale="1">
        <p:scale>
          <a:sx n="114" d="100"/>
          <a:sy n="114" d="100"/>
        </p:scale>
        <p:origin x="127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100" y="-96"/>
      </p:cViewPr>
      <p:guideLst>
        <p:guide orient="horz" pos="3155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0935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r">
              <a:defRPr sz="1200"/>
            </a:lvl1pPr>
          </a:lstStyle>
          <a:p>
            <a:fld id="{EC7C0977-7433-4EC1-96AA-64DFE621051E}" type="datetimeFigureOut">
              <a:rPr lang="ko-KR" altLang="en-US" smtClean="0"/>
              <a:t>2022-03-17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0935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r">
              <a:defRPr sz="1200"/>
            </a:lvl1pPr>
          </a:lstStyle>
          <a:p>
            <a:fld id="{3D8D5DFB-323D-45D2-BB09-A8F713F1D4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7294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r">
              <a:defRPr sz="1200"/>
            </a:lvl1pPr>
          </a:lstStyle>
          <a:p>
            <a:fld id="{57FF4532-F999-48F8-B462-129939CDD2EF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52475"/>
            <a:ext cx="50053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10" tIns="46205" rIns="92410" bIns="4620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2"/>
          </a:xfrm>
          <a:prstGeom prst="rect">
            <a:avLst/>
          </a:prstGeom>
        </p:spPr>
        <p:txBody>
          <a:bodyPr vert="horz" lIns="92410" tIns="46205" rIns="92410" bIns="4620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699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r">
              <a:defRPr sz="1200"/>
            </a:lvl1pPr>
          </a:lstStyle>
          <a:p>
            <a:fld id="{20787708-DDCC-4349-A4AE-2F8322F34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19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443301" y="4758889"/>
            <a:ext cx="6001568" cy="4508422"/>
          </a:xfrm>
        </p:spPr>
        <p:txBody>
          <a:bodyPr/>
          <a:lstStyle/>
          <a:p>
            <a:endParaRPr lang="en-US" altLang="ko-KR" sz="15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7708-DDCC-4349-A4AE-2F8322F34C6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2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0" name="Picture 6" descr="K:\01 기획업무\00 기획일반\03 기획기타(이미지 자료 등)\대학로고\logo.png"/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903" y="1890206"/>
            <a:ext cx="3784194" cy="333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dministrator\Pictures\tid139t000036_72dpi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8" y="2025336"/>
            <a:ext cx="9076524" cy="480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E0790-5063-4F5A-8A42-F25B7E6E13CB}" type="datetimeFigureOut">
              <a:rPr lang="ko-KR" altLang="en-US" smtClean="0"/>
              <a:pPr/>
              <a:t>2022-03-17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AutoShape 4">
            <a:extLst>
              <a:ext uri="{FF2B5EF4-FFF2-40B4-BE49-F238E27FC236}">
                <a16:creationId xmlns:a16="http://schemas.microsoft.com/office/drawing/2014/main" id="{C0802F1A-B5B2-442A-BA76-48644ED36AC5}"/>
              </a:ext>
            </a:extLst>
          </p:cNvPr>
          <p:cNvSpPr>
            <a:spLocks noChangeArrowheads="1"/>
          </p:cNvSpPr>
          <p:nvPr/>
        </p:nvSpPr>
        <p:spPr bwMode="gray">
          <a:xfrm>
            <a:off x="611560" y="1412776"/>
            <a:ext cx="7920880" cy="86409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0"/>
          </a:gradFill>
          <a:ln w="25400" cmpd="dbl" algn="ctr">
            <a:noFill/>
            <a:round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14300" dist="50800" dir="5400000" algn="ctr" rotWithShape="0">
              <a:srgbClr val="001D3A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soft" dir="t"/>
          </a:scene3d>
          <a:sp3d prstMaterial="powder">
            <a:bevelT w="330200" h="63500" prst="artDeco"/>
            <a:bevelB w="50800" h="152400"/>
          </a:sp3d>
        </p:spPr>
        <p:txBody>
          <a:bodyPr wrap="none" anchor="ctr"/>
          <a:lstStyle/>
          <a:p>
            <a:pPr marL="4114800" lvl="8" indent="-457200" algn="ctr" eaLnBrk="0" hangingPunct="0">
              <a:buFont typeface="+mj-lt"/>
              <a:buAutoNum type="arabicPeriod"/>
            </a:pP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굴림" charset="-127"/>
            </a:endParaRPr>
          </a:p>
        </p:txBody>
      </p:sp>
      <p:sp>
        <p:nvSpPr>
          <p:cNvPr id="26" name="Text Box 17">
            <a:extLst>
              <a:ext uri="{FF2B5EF4-FFF2-40B4-BE49-F238E27FC236}">
                <a16:creationId xmlns:a16="http://schemas.microsoft.com/office/drawing/2014/main" id="{02B89FAC-B7EF-41A5-8A0F-EC0BF34D4BD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99592" y="1628800"/>
            <a:ext cx="72728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ko-KR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2022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위원회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(1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차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</a:p>
        </p:txBody>
      </p:sp>
      <p:graphicFrame>
        <p:nvGraphicFramePr>
          <p:cNvPr id="27" name="Group 109">
            <a:extLst>
              <a:ext uri="{FF2B5EF4-FFF2-40B4-BE49-F238E27FC236}">
                <a16:creationId xmlns:a16="http://schemas.microsoft.com/office/drawing/2014/main" id="{212E1E0E-7A74-4FA5-A136-7CCE08E49F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3468227"/>
              </p:ext>
            </p:extLst>
          </p:nvPr>
        </p:nvGraphicFramePr>
        <p:xfrm>
          <a:off x="4716016" y="4725144"/>
          <a:ext cx="3707296" cy="1008112"/>
        </p:xfrm>
        <a:graphic>
          <a:graphicData uri="http://schemas.openxmlformats.org/drawingml/2006/table">
            <a:tbl>
              <a:tblPr/>
              <a:tblGrid>
                <a:gridCol w="3707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2022. 03. 17.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사무처 </a:t>
                      </a:r>
                      <a:r>
                        <a:rPr kumimoji="0" lang="ko-KR" alt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관리팀</a:t>
                      </a:r>
                      <a:endParaRPr kumimoji="0" lang="en-US" altLang="ko-K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" name="그림 27" descr="Untitled-d.png">
            <a:extLst>
              <a:ext uri="{FF2B5EF4-FFF2-40B4-BE49-F238E27FC236}">
                <a16:creationId xmlns:a16="http://schemas.microsoft.com/office/drawing/2014/main" id="{55FBE721-870C-4EE9-946E-B0029FFFE42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492894"/>
            <a:ext cx="2160240" cy="237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610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>
            <a:extLst>
              <a:ext uri="{FF2B5EF4-FFF2-40B4-BE49-F238E27FC236}">
                <a16:creationId xmlns:a16="http://schemas.microsoft.com/office/drawing/2014/main" id="{81F062D6-A1A7-42E9-B021-37B120EDE73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1572515"/>
            <a:ext cx="276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1. </a:t>
            </a:r>
            <a:r>
              <a:rPr lang="ko-KR" altLang="en-US" sz="2800" dirty="0">
                <a:latin typeface="+mn-ea"/>
                <a:ea typeface="+mn-ea"/>
              </a:rPr>
              <a:t>연구실 현황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3" name="Text Box 17">
            <a:extLst>
              <a:ext uri="{FF2B5EF4-FFF2-40B4-BE49-F238E27FC236}">
                <a16:creationId xmlns:a16="http://schemas.microsoft.com/office/drawing/2014/main" id="{BBEC43F7-1727-41F9-9B4A-126531F2084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2132856"/>
            <a:ext cx="72528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2. </a:t>
            </a:r>
            <a:r>
              <a:rPr lang="ko-KR" altLang="en-US" sz="2800" dirty="0">
                <a:latin typeface="+mn-ea"/>
              </a:rPr>
              <a:t>연구실 안전</a:t>
            </a:r>
            <a:r>
              <a:rPr lang="en-US" altLang="ko-KR" sz="2800" dirty="0">
                <a:latin typeface="+mn-ea"/>
              </a:rPr>
              <a:t>·</a:t>
            </a:r>
            <a:r>
              <a:rPr lang="ko-KR" altLang="en-US" sz="2800" dirty="0">
                <a:latin typeface="+mn-ea"/>
              </a:rPr>
              <a:t>유지관리비</a:t>
            </a:r>
            <a:r>
              <a:rPr lang="en-US" altLang="ko-KR" sz="2800" dirty="0">
                <a:latin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4" name="Text Box 17">
            <a:extLst>
              <a:ext uri="{FF2B5EF4-FFF2-40B4-BE49-F238E27FC236}">
                <a16:creationId xmlns:a16="http://schemas.microsoft.com/office/drawing/2014/main" id="{A9568FFF-855E-4A59-9300-E453300EF65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74240" y="2688918"/>
            <a:ext cx="6388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3. </a:t>
            </a:r>
            <a:r>
              <a:rPr lang="ko-KR" altLang="en-US" sz="2800" dirty="0">
                <a:latin typeface="+mn-ea"/>
              </a:rPr>
              <a:t>연구활동종사자 안전교육 현황</a:t>
            </a:r>
            <a:endParaRPr lang="en-US" altLang="ko-KR" sz="2800" dirty="0">
              <a:latin typeface="+mn-ea"/>
            </a:endParaRPr>
          </a:p>
        </p:txBody>
      </p:sp>
      <p:sp>
        <p:nvSpPr>
          <p:cNvPr id="5" name="Text Box 17">
            <a:extLst>
              <a:ext uri="{FF2B5EF4-FFF2-40B4-BE49-F238E27FC236}">
                <a16:creationId xmlns:a16="http://schemas.microsoft.com/office/drawing/2014/main" id="{55C8B9CE-18FD-421C-8D3D-78B2EB06BC8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6" y="3244980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4. </a:t>
            </a:r>
            <a:r>
              <a:rPr lang="en-US" altLang="ko-KR" sz="2800" dirty="0">
                <a:latin typeface="+mn-ea"/>
              </a:rPr>
              <a:t>’22</a:t>
            </a:r>
            <a:r>
              <a:rPr lang="ko-KR" altLang="en-US" sz="2800" dirty="0">
                <a:latin typeface="+mn-ea"/>
              </a:rPr>
              <a:t>학년도 연구실 안전관리 추진계획</a:t>
            </a:r>
            <a:r>
              <a:rPr lang="en-US" altLang="ko-KR" sz="2800" dirty="0">
                <a:latin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6" name="Text Box 17">
            <a:extLst>
              <a:ext uri="{FF2B5EF4-FFF2-40B4-BE49-F238E27FC236}">
                <a16:creationId xmlns:a16="http://schemas.microsoft.com/office/drawing/2014/main" id="{A2055AE5-9AE3-4E16-973C-253AEBD4475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5" y="3801042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</a:rPr>
              <a:t>5</a:t>
            </a:r>
            <a:r>
              <a:rPr lang="en-US" altLang="ko-KR" sz="2800" dirty="0">
                <a:latin typeface="+mn-ea"/>
                <a:ea typeface="+mn-ea"/>
              </a:rPr>
              <a:t>. ‘</a:t>
            </a:r>
            <a:r>
              <a:rPr lang="en-US" altLang="ko-K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22</a:t>
            </a:r>
            <a:r>
              <a:rPr lang="ko-KR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</a:t>
            </a:r>
            <a:r>
              <a:rPr lang="en-US" altLang="ko-K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LMO</a:t>
            </a:r>
            <a:r>
              <a:rPr lang="ko-KR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추진 및 운영 보고</a:t>
            </a:r>
            <a:endParaRPr lang="en-US" altLang="ko-KR" sz="2800" dirty="0">
              <a:latin typeface="+mn-ea"/>
            </a:endParaRPr>
          </a:p>
        </p:txBody>
      </p:sp>
      <p:sp>
        <p:nvSpPr>
          <p:cNvPr id="7" name="Text Box 17">
            <a:extLst>
              <a:ext uri="{FF2B5EF4-FFF2-40B4-BE49-F238E27FC236}">
                <a16:creationId xmlns:a16="http://schemas.microsoft.com/office/drawing/2014/main" id="{876A3499-F4A3-49B2-A970-6C746E0D2D3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64535" y="4361383"/>
            <a:ext cx="756790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6. </a:t>
            </a:r>
            <a:r>
              <a:rPr lang="en-US" altLang="ko-K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현장검사 실시</a:t>
            </a:r>
            <a:endParaRPr lang="en-US" altLang="ko-K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eaLnBrk="0" hangingPunct="0"/>
            <a:endParaRPr lang="en-US" altLang="ko-KR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6820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D30CBE0B-11A7-47CC-B3AA-8A8CB6611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595" y="1464982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AutoShape 5">
            <a:extLst>
              <a:ext uri="{FF2B5EF4-FFF2-40B4-BE49-F238E27FC236}">
                <a16:creationId xmlns:a16="http://schemas.microsoft.com/office/drawing/2014/main" id="{E1CA52FF-8F98-47E0-825A-1ECE1DC47D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411288" y="921471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" name="그룹 59">
            <a:extLst>
              <a:ext uri="{FF2B5EF4-FFF2-40B4-BE49-F238E27FC236}">
                <a16:creationId xmlns:a16="http://schemas.microsoft.com/office/drawing/2014/main" id="{4AD9070B-E63F-46B1-A2FE-421C6AB14F8F}"/>
              </a:ext>
            </a:extLst>
          </p:cNvPr>
          <p:cNvGrpSpPr/>
          <p:nvPr/>
        </p:nvGrpSpPr>
        <p:grpSpPr>
          <a:xfrm>
            <a:off x="323528" y="828461"/>
            <a:ext cx="720080" cy="741082"/>
            <a:chOff x="1524992" y="2753494"/>
            <a:chExt cx="1524000" cy="1568450"/>
          </a:xfrm>
        </p:grpSpPr>
        <p:sp>
          <p:nvSpPr>
            <p:cNvPr id="6" name="Oval 31">
              <a:extLst>
                <a:ext uri="{FF2B5EF4-FFF2-40B4-BE49-F238E27FC236}">
                  <a16:creationId xmlns:a16="http://schemas.microsoft.com/office/drawing/2014/main" id="{01A08246-3CC4-42C6-BBD5-23DC01E1DAA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2">
              <a:extLst>
                <a:ext uri="{FF2B5EF4-FFF2-40B4-BE49-F238E27FC236}">
                  <a16:creationId xmlns:a16="http://schemas.microsoft.com/office/drawing/2014/main" id="{01AA004D-DFF9-4F3A-8F0F-FEC3DAFCD81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3">
              <a:extLst>
                <a:ext uri="{FF2B5EF4-FFF2-40B4-BE49-F238E27FC236}">
                  <a16:creationId xmlns:a16="http://schemas.microsoft.com/office/drawing/2014/main" id="{1616ED9B-DF44-41FE-BE9B-62BFB591E7E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4">
              <a:extLst>
                <a:ext uri="{FF2B5EF4-FFF2-40B4-BE49-F238E27FC236}">
                  <a16:creationId xmlns:a16="http://schemas.microsoft.com/office/drawing/2014/main" id="{9E7E546C-9580-40A0-97AE-7F34BC845C6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" name="Oval 35">
              <a:extLst>
                <a:ext uri="{FF2B5EF4-FFF2-40B4-BE49-F238E27FC236}">
                  <a16:creationId xmlns:a16="http://schemas.microsoft.com/office/drawing/2014/main" id="{E010FF07-CA30-4AE1-B953-8610D8269F1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1" name="Group 36">
              <a:extLst>
                <a:ext uri="{FF2B5EF4-FFF2-40B4-BE49-F238E27FC236}">
                  <a16:creationId xmlns:a16="http://schemas.microsoft.com/office/drawing/2014/main" id="{80310054-357D-45BE-871E-C6B9A6B8FE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2" name="Oval 37">
                <a:extLst>
                  <a:ext uri="{FF2B5EF4-FFF2-40B4-BE49-F238E27FC236}">
                    <a16:creationId xmlns:a16="http://schemas.microsoft.com/office/drawing/2014/main" id="{65E1FFD9-519F-446B-BF78-B54EFB049EA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8">
                <a:extLst>
                  <a:ext uri="{FF2B5EF4-FFF2-40B4-BE49-F238E27FC236}">
                    <a16:creationId xmlns:a16="http://schemas.microsoft.com/office/drawing/2014/main" id="{AD82E0DB-8851-488E-B12E-F25D18D1F1C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39">
                <a:extLst>
                  <a:ext uri="{FF2B5EF4-FFF2-40B4-BE49-F238E27FC236}">
                    <a16:creationId xmlns:a16="http://schemas.microsoft.com/office/drawing/2014/main" id="{2293C918-6D34-49AD-AC93-3D3D6AA216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5" name="Oval 40">
                <a:extLst>
                  <a:ext uri="{FF2B5EF4-FFF2-40B4-BE49-F238E27FC236}">
                    <a16:creationId xmlns:a16="http://schemas.microsoft.com/office/drawing/2014/main" id="{A398D80D-2CB5-4987-9D78-B7383F322F9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6" name="Text Box 84">
            <a:extLst>
              <a:ext uri="{FF2B5EF4-FFF2-40B4-BE49-F238E27FC236}">
                <a16:creationId xmlns:a16="http://schemas.microsoft.com/office/drawing/2014/main" id="{D7E5D4EE-C889-4BA8-8F75-163CE6A5F14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91703" y="95456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413190AD-C038-4CE9-9CC4-C640630AD62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1375" y="99929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FA7B8C2-F62F-4B46-9E3A-96140F143E9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3608" y="5084802"/>
            <a:ext cx="684075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예체능계열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방송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패션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연구실 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신설학과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펫토탈케어과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실습실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유전체변형생물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(LMO)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실험실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FD9BD230-7710-4CC8-9C10-37CB5E17810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8ACDFAF9-C32A-4F49-915A-9C9AC76DC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910044"/>
              </p:ext>
            </p:extLst>
          </p:nvPr>
        </p:nvGraphicFramePr>
        <p:xfrm>
          <a:off x="1187621" y="2276872"/>
          <a:ext cx="6696746" cy="2735438"/>
        </p:xfrm>
        <a:graphic>
          <a:graphicData uri="http://schemas.openxmlformats.org/drawingml/2006/table">
            <a:tbl>
              <a:tblPr/>
              <a:tblGrid>
                <a:gridCol w="1027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608401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전자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건축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환경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의학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생물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화공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화학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98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 안 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 체 점 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5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72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0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105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123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3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LMO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1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Text Box 16">
            <a:extLst>
              <a:ext uri="{FF2B5EF4-FFF2-40B4-BE49-F238E27FC236}">
                <a16:creationId xmlns:a16="http://schemas.microsoft.com/office/drawing/2014/main" id="{C9DCA060-8C97-46A0-9693-3E58BA5B69D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619672" y="2739300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분류</a:t>
            </a:r>
            <a:endParaRPr lang="en-US" altLang="ko-KR" sz="12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sp>
        <p:nvSpPr>
          <p:cNvPr id="28" name="Text Box 16">
            <a:extLst>
              <a:ext uri="{FF2B5EF4-FFF2-40B4-BE49-F238E27FC236}">
                <a16:creationId xmlns:a16="http://schemas.microsoft.com/office/drawing/2014/main" id="{E41F971E-389F-4BC3-B7F8-C4E5BDE9E7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55508" y="3454631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구분</a:t>
            </a:r>
            <a:endParaRPr lang="en-US" altLang="ko-KR" sz="12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8895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E92C6432-9EA1-415E-8169-CAD04E17B6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D0A5BD25-7E4A-445B-9C96-91605479D31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438" y="945749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D16F542-F881-44A4-A799-A544CA953724}"/>
              </a:ext>
            </a:extLst>
          </p:cNvPr>
          <p:cNvGrpSpPr/>
          <p:nvPr/>
        </p:nvGrpSpPr>
        <p:grpSpPr>
          <a:xfrm>
            <a:off x="320322" y="85273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F8F40BE-9765-4885-949D-BB20DAB70AC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A1871DCB-9491-468B-B407-EC41FAED541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0DF66726-3EED-4081-A64F-22B480E4C3E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AB56D791-3C5D-4E6C-AEB0-B5CEF8AE5BF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F1390AB-D704-46DB-97FC-EFA9A89E06D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FE4F0A5D-0DC6-4EB0-ACA0-1FA1DDFB8F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83599172-57E3-4244-9FE7-51FD4C58792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3AC55392-818C-49CD-BA87-859A1B4150C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28A67CD6-045F-4E44-94BD-CBDB12E6415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E22AF4FF-3763-44AD-BA40-42EE2D39649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E8F312A-62B1-484F-8913-0A02DDCB23F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88777" y="98380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1CC59423-029E-4686-A802-A574CFAA574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3787" y="1041039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D602BEF0-E8DB-4517-9A8E-3D32CC9FA05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8414" y="4927611"/>
            <a:ext cx="716964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적용학과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의료시뮬레이션센터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보건안전교육센터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뷰티케어과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연구활동종사자는 편제정원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및 전공심화과정 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0516DDC-185A-4FDC-9E46-33F87124563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활동종사자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89616315-5A86-4784-8244-AEA8560A06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855023"/>
              </p:ext>
            </p:extLst>
          </p:nvPr>
        </p:nvGraphicFramePr>
        <p:xfrm>
          <a:off x="1187624" y="2348880"/>
          <a:ext cx="6768752" cy="2304255"/>
        </p:xfrm>
        <a:graphic>
          <a:graphicData uri="http://schemas.openxmlformats.org/drawingml/2006/table">
            <a:tbl>
              <a:tblPr/>
              <a:tblGrid>
                <a:gridCol w="1370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680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교수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학생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80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연구활동 종사자 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116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3,751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319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3,867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329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4,196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8795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593FD93-6F5F-4AE1-83FD-068216517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077932"/>
            <a:ext cx="8136904" cy="5159380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8B2688DE-9EF3-46D6-AD9A-8D6F3DD823F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1540" y="4906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A876F17F-90B2-41B5-8C18-698F517E8AD4}"/>
              </a:ext>
            </a:extLst>
          </p:cNvPr>
          <p:cNvGrpSpPr/>
          <p:nvPr/>
        </p:nvGrpSpPr>
        <p:grpSpPr>
          <a:xfrm>
            <a:off x="389307" y="392837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62817C5-B911-4BD5-B41B-6C13445D491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0D9566D6-CCCB-4343-B445-69C20ADD3D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3F8C1EAC-EDC8-4B98-A96F-1E9907839EE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8D2C1B9-5EF5-4381-8573-94183580F6F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4DE13CA-BDBC-433F-ACB7-489340A790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B6FA8139-0265-4A37-B476-471330D4EC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FC7BBD6-AB8E-4932-B920-62EEED802C3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4389F547-D865-42E0-BF28-E1F636DD77F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C3E923B9-5E55-4C69-8075-0CDFDE8E844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059AAB5E-3EED-496C-AE78-5E42FF720EE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06CDFE60-1D4E-4420-A61B-A06D5A25288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1628" y="520713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2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C6F7D6AE-D157-4ED6-847B-4F6AC93B7DB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23253" y="568093"/>
            <a:ext cx="334837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연구실 안전</a:t>
            </a:r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유지관리비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3CDD01A4-C357-45C1-8AE3-F54A8901E0F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49347" y="1189905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▣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2021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집행 실적 및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2022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확보 예산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445EA718-782A-4F32-A7AF-49FD21ACC58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236296" y="1383041"/>
            <a:ext cx="1008111" cy="2846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단위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: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천원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69C4CF1F-E745-42F3-973A-52298D809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8368262"/>
              </p:ext>
            </p:extLst>
          </p:nvPr>
        </p:nvGraphicFramePr>
        <p:xfrm>
          <a:off x="946299" y="1685609"/>
          <a:ext cx="7194170" cy="4396930"/>
        </p:xfrm>
        <a:graphic>
          <a:graphicData uri="http://schemas.openxmlformats.org/drawingml/2006/table">
            <a:tbl>
              <a:tblPr/>
              <a:tblGrid>
                <a:gridCol w="1079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9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52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815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구    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항       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2021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집행실적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2022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예산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집행실적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5"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자체예산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계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105,900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98,998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95,250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보험료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4,205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교육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훈련비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1,074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건강검진비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(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방사선 포함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)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30,000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24,494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06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실험실 설비설치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유지및보수비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11,301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폐기물 처리비용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36,900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36,102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41,500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3660760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연구실 안전관련 구입비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5,781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안전점검 및 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정밀안전진단비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00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설비 안전검사비등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1,998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4,350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기타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(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방사선판독료등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10,000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8,844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0583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91BA7EF7-DCCE-464F-9EE5-6DDEE4A9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8" y="907897"/>
            <a:ext cx="8136904" cy="5113392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C17AC874-66B1-45FD-88B8-BF0A1FA0A4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35614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C98A6057-E38A-4E88-B98C-F7027F7A9B4D}"/>
              </a:ext>
            </a:extLst>
          </p:cNvPr>
          <p:cNvGrpSpPr/>
          <p:nvPr/>
        </p:nvGrpSpPr>
        <p:grpSpPr>
          <a:xfrm>
            <a:off x="389669" y="25460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B4C43F79-4316-4042-8B52-F565346DC2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58567E63-B6AB-4EE6-B818-9E771B1B25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94DE1D22-278C-44AE-8915-4A4F99329B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F854D13C-4620-44FE-A89F-C8557A8373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E8770B37-74C8-45C5-8612-C0021E3A03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2256C42-6457-404A-939E-71B1E042F9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FB67546B-6B88-435B-80B7-4A4109C4E8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2CEF3EB5-E573-41AC-A1FA-71BD6F4D6C5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641AEAF3-74ED-4375-B8BA-5028095B2F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F3E3FCA-C15C-433B-992E-EFCA83AA5F8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9E228483-073D-48E1-B475-3D8B9068E68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015" y="385596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3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6773F629-E2AF-454D-96EE-B418541BDCF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6182" y="440978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안전교육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51C93484-8027-4BD5-9320-F46628C41D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9036" y="1042087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‘21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 안전교육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6243006A-D96E-42F5-88FF-919573581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781831"/>
              </p:ext>
            </p:extLst>
          </p:nvPr>
        </p:nvGraphicFramePr>
        <p:xfrm>
          <a:off x="1187624" y="1387646"/>
          <a:ext cx="6768751" cy="1661842"/>
        </p:xfrm>
        <a:graphic>
          <a:graphicData uri="http://schemas.openxmlformats.org/drawingml/2006/table">
            <a:tbl>
              <a:tblPr/>
              <a:tblGrid>
                <a:gridCol w="899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38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49871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8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297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신규교육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1,022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1,016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99.41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</a:rPr>
                        <a:t>해당없음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17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정기교육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2,543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2,515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98.91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3,631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3,434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94.6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3880583"/>
                  </a:ext>
                </a:extLst>
              </a:tr>
            </a:tbl>
          </a:graphicData>
        </a:graphic>
      </p:graphicFrame>
      <p:sp>
        <p:nvSpPr>
          <p:cNvPr id="20" name="Text Box 16">
            <a:extLst>
              <a:ext uri="{FF2B5EF4-FFF2-40B4-BE49-F238E27FC236}">
                <a16:creationId xmlns:a16="http://schemas.microsoft.com/office/drawing/2014/main" id="{C65B9542-F8D8-468A-90EB-960F557A013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70280" y="3720369"/>
            <a:ext cx="7260314" cy="20621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안전교육 이수시간</a:t>
            </a:r>
            <a:endParaRPr lang="en-US" altLang="ko-KR" sz="8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신입생 안전교육은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신규교육을 받은 신입생은 해당년도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정기교육 면제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재학생 정기교육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대상 연구실을 소유한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및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저위험연구시설이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아닌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이상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연구시설인 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※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연구실안전환경조성에 관한 법률 시행규칙 근거 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</a:t>
            </a: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F9C4B544-FE3B-4CDF-954A-A4374482EB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81149" y="3068785"/>
            <a:ext cx="704944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※ ′21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학년도에는 코로나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로 인하여 일부학과는 비 대면 수업으로 주로 신입생은 실습수업을 시행하지 못함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1798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A6A0A826-246A-48A1-AE59-4E22F5DE3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874176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16FA91EE-8E8E-47AE-B6B6-925B46BE03D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343" y="91434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F01EBF12-1ED1-4DE3-908A-B5EA4AA8A6FE}"/>
              </a:ext>
            </a:extLst>
          </p:cNvPr>
          <p:cNvGrpSpPr/>
          <p:nvPr/>
        </p:nvGrpSpPr>
        <p:grpSpPr>
          <a:xfrm>
            <a:off x="332160" y="82133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38A12C67-36DE-4CE6-805D-AFAAA5C2F58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D6FD444E-3AC1-4CFD-B4B2-CF4C4C17084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E917824-B2F9-41C1-86B2-395139988CE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EDF6F683-CEC2-4A7D-A323-C4C44DE8739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3796A1D-2BEE-4ED2-BA6D-8AD2397D556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B8CD5E8-107D-4035-8319-5E7DD18D18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99A4CC7-932D-4D16-84A3-AE2635CC4EE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6405A246-18D7-4EF5-92BF-193649AFA93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CE07B7D-401D-432C-8B15-143C9B8CAB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436B6F79-6B59-4BE9-80BD-FE74693EE4D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81628533-C3DD-4F08-A17C-3819C6050BD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5931" y="939640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5DD962D6-46AD-467C-9264-DFC28A7761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87624" y="1004116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891B3033-498C-48EE-A727-BAE4DF68B4C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645901"/>
            <a:ext cx="28945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0037E5D9-71BC-43D8-975E-206B9B763CD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69102" y="1961305"/>
            <a:ext cx="7024409" cy="28007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4,100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학과별 집체교육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사이버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과학수사과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식품영양과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치기공과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호텔외식조리과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간호과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패션코디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·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컬러리스트과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물리치료과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응급구조과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작업치료과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안경광학과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재난소방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·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건설안전과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뷰티케어과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의료경영과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방송콘텐츠과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펫토탈케어과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컴퓨터정보과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보건의료행정과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(5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44421313-7000-45E3-BC83-64393AFAB55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3608" y="4687360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B657AB3-A975-4E7C-B861-6C0FDE39F02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87624" y="4978096"/>
            <a:ext cx="7024409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식품영양과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과학수사과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(7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500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solidFill>
                <a:srgbClr val="000000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2022.05 ∼ 06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9252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4BE8932-3CF2-4ED0-96A7-88C0BD7D6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BFCBB6AC-6E87-49CB-816B-C8B3A760696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36" y="9188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7AB013BC-0422-4B96-B739-A0768C7D7024}"/>
              </a:ext>
            </a:extLst>
          </p:cNvPr>
          <p:cNvGrpSpPr/>
          <p:nvPr/>
        </p:nvGrpSpPr>
        <p:grpSpPr>
          <a:xfrm>
            <a:off x="321123" y="83278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8969390-6B73-4197-A2D0-AD8A2E1E3A1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C57254D0-79DA-4CB6-B659-FFFE1FA802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7A2C97BC-898A-4A42-8A0A-25C00789DD3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1FF728B-C572-4D98-B841-7018F9A52DA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CC395615-FE79-4617-B16A-150BEE0C4DC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D9AE64F-3544-48D1-A523-AA150D4A00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5965556A-290B-4411-9CD9-1F6DA281944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8EE94C6F-DEF5-4539-9EB0-ABE2E3144DE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5111792B-C375-478D-BB96-EED6602BB3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F59B6FA2-872A-464B-945F-33BDEDCF3B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196B4AEB-2AD3-4119-94BB-4D331F26BB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2559" y="965515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FAB44D55-2BF6-433F-B674-8F5028CAAC9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1004767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CEA1EFCC-435A-42EA-9BE4-A6F656BAE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1390" y="2927389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방사선수시출입자 피폭선량 측정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15EF7A7C-2736-4F89-9FD4-91E9193D6FA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1728770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원자력안전법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2022. 03, 09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회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AE6004B1-A78A-43DD-883D-32E5639AB9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3297358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측정방법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 촬영실습실에서 실습 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TLD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뱃지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착용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측정일시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2022. 03 ∼ 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6D074B0-0DBD-4B71-B889-571F6F175A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449643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정밀안전진단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정기점검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A7B22208-8B76-4EF3-ABFF-FE70400905E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4905848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대상연구실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관련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105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+LMO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진단일시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2022. 07 ∼ 08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진단결과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지적사항은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겨울방학에 개선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662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2C660C45-7A0E-4921-B943-C51D55E365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4D9BEBCC-E6DD-4836-9FFB-DF8EC138405F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90309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698F68B-7657-4188-87BB-A3500EA02F16}"/>
              </a:ext>
            </a:extLst>
          </p:cNvPr>
          <p:cNvGrpSpPr/>
          <p:nvPr/>
        </p:nvGrpSpPr>
        <p:grpSpPr>
          <a:xfrm>
            <a:off x="342434" y="81008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40AC523B-3382-4F40-A08C-63B8780312D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1A575604-6B7A-4334-947B-7B645F4C337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A546F2B-CA3C-4715-BE5D-9F2FD4CF716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DF2B9448-8649-4B45-8896-2C5E3B2187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CE5BB38-A50B-4D5C-8153-A183D98FE84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ADBB4FC-4B22-4294-8BB0-BF08C2962A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DF1C6241-AB25-4F90-8AF3-10C16E864D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D26BBA17-7F4D-4CB0-99AF-0583C0EC453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7EE0FAF-CAE0-4E26-A869-0361A42A9CD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0B4F071-7E83-4BFC-9580-13033E0B9EA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5B77E33-12D8-4BBD-9900-08CC1992122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7350" y="954894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3FA23C32-031A-44E8-93D1-96E4CC3C110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85915" y="1023549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168C0F91-7D01-4532-8F9F-99AAE74A83E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4505" y="168913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사전유해인자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88E538D0-EEF5-431E-B889-1068A883E6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16716" y="2054317"/>
            <a:ext cx="7024409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학과 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적용범위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「화학물질관리법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유해화학물질 취급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「산업안전보건법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유해인자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「고압가스안전관리법시행규칙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독성가스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주요내용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안전현황분석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활동별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연구개발활동 안전분석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(R&amp;DSA)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분석시기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개강 초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회실시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8852F9D6-98F1-4F24-B77B-4381E26444E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2363" y="464878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보험 가입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646D878E-F621-45A2-A617-312796B5911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48764" y="503899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가입인원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재학생 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5,400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가입시기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2022 . 08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가입기간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2022. 09. 17 ∼ 2023. 09. 16 (1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39543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27731AA0-0180-413D-A648-7D2489121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E501CB33-6566-4CBD-B837-5C88CD061F2A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1493" y="903491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BB1329E2-1B23-4E5C-A304-11D8D3EDC178}"/>
              </a:ext>
            </a:extLst>
          </p:cNvPr>
          <p:cNvGrpSpPr/>
          <p:nvPr/>
        </p:nvGrpSpPr>
        <p:grpSpPr>
          <a:xfrm>
            <a:off x="321123" y="810481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7F1385AF-0EFB-45E5-BEE5-4DC1E06EE86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D77A6548-44E8-41ED-A6DF-043441D520E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B4813C18-92EB-401C-9518-F97EDDBF88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E048755-AC00-4701-B348-BA7ED203233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DE2B9B1-5302-41DA-968A-1B233306BBC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FD7111C7-1704-4A98-BC80-80CB40588C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8C09DD4C-9784-4120-98C3-BB56416C816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E3AC9AEF-AA53-49AF-99A5-607367BBBF0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35C38B43-607F-4EDF-8398-CA58B691D4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172F69D0-455C-4746-9096-D0C63462034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8A66D77-0DDA-4A25-BFED-3040DDEE3E2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2643" y="934185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E6B99162-AE6B-4C6A-9B71-F6DF5C5778F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3813" y="1005673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37254037-F941-4948-AEE0-3BFC56321EC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86138" y="167942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7.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학과별 연구실 안전 물품 구매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010DDAE-2218-4B6A-A479-87248A06B30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18349" y="203914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대상물품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구급함 및 비상약품 등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구매시기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구매예상금액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 일금 사백만원정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(4,00,000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84836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4">
            <a:extLst>
              <a:ext uri="{FF2B5EF4-FFF2-40B4-BE49-F238E27FC236}">
                <a16:creationId xmlns:a16="http://schemas.microsoft.com/office/drawing/2014/main" id="{4A2D8214-B262-460B-BCCA-C0C2CFEF0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919" y="1117798"/>
            <a:ext cx="8136904" cy="4909239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AutoShape 5">
            <a:extLst>
              <a:ext uri="{FF2B5EF4-FFF2-40B4-BE49-F238E27FC236}">
                <a16:creationId xmlns:a16="http://schemas.microsoft.com/office/drawing/2014/main" id="{1EEE27D0-649A-4FF0-BA70-03CB4122400D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8370" y="546482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7" name="그룹 59">
            <a:extLst>
              <a:ext uri="{FF2B5EF4-FFF2-40B4-BE49-F238E27FC236}">
                <a16:creationId xmlns:a16="http://schemas.microsoft.com/office/drawing/2014/main" id="{E3416B6D-06E0-48AE-9659-6BE0E5F761C8}"/>
              </a:ext>
            </a:extLst>
          </p:cNvPr>
          <p:cNvGrpSpPr/>
          <p:nvPr/>
        </p:nvGrpSpPr>
        <p:grpSpPr>
          <a:xfrm>
            <a:off x="370610" y="449523"/>
            <a:ext cx="720080" cy="741082"/>
            <a:chOff x="1524992" y="2753494"/>
            <a:chExt cx="1524000" cy="1568450"/>
          </a:xfrm>
        </p:grpSpPr>
        <p:sp>
          <p:nvSpPr>
            <p:cNvPr id="18" name="Oval 31">
              <a:extLst>
                <a:ext uri="{FF2B5EF4-FFF2-40B4-BE49-F238E27FC236}">
                  <a16:creationId xmlns:a16="http://schemas.microsoft.com/office/drawing/2014/main" id="{BD399720-AE9D-4EAD-842A-C19E41C9E03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" name="Oval 32">
              <a:extLst>
                <a:ext uri="{FF2B5EF4-FFF2-40B4-BE49-F238E27FC236}">
                  <a16:creationId xmlns:a16="http://schemas.microsoft.com/office/drawing/2014/main" id="{8C87DD2E-2E9C-40CD-B542-997DA75DAD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0" name="Oval 33">
              <a:extLst>
                <a:ext uri="{FF2B5EF4-FFF2-40B4-BE49-F238E27FC236}">
                  <a16:creationId xmlns:a16="http://schemas.microsoft.com/office/drawing/2014/main" id="{2B921431-BD78-4D5E-A569-FB0C0E9A9DD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1" name="Oval 34">
              <a:extLst>
                <a:ext uri="{FF2B5EF4-FFF2-40B4-BE49-F238E27FC236}">
                  <a16:creationId xmlns:a16="http://schemas.microsoft.com/office/drawing/2014/main" id="{8AB910E4-4F0F-4995-9C2D-07717531DE0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2" name="Oval 35">
              <a:extLst>
                <a:ext uri="{FF2B5EF4-FFF2-40B4-BE49-F238E27FC236}">
                  <a16:creationId xmlns:a16="http://schemas.microsoft.com/office/drawing/2014/main" id="{6EB148C6-2D26-4BF8-A87A-C158BED44B2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23" name="Group 36">
              <a:extLst>
                <a:ext uri="{FF2B5EF4-FFF2-40B4-BE49-F238E27FC236}">
                  <a16:creationId xmlns:a16="http://schemas.microsoft.com/office/drawing/2014/main" id="{8D2FC2CB-56CF-4EE6-AF3A-050B393958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24" name="Oval 37">
                <a:extLst>
                  <a:ext uri="{FF2B5EF4-FFF2-40B4-BE49-F238E27FC236}">
                    <a16:creationId xmlns:a16="http://schemas.microsoft.com/office/drawing/2014/main" id="{7AC921E7-7CCE-47EE-9E79-966B800B2C7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25" name="Oval 38">
                <a:extLst>
                  <a:ext uri="{FF2B5EF4-FFF2-40B4-BE49-F238E27FC236}">
                    <a16:creationId xmlns:a16="http://schemas.microsoft.com/office/drawing/2014/main" id="{9796B687-B9AF-4B52-9D83-5984362557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26" name="Oval 39">
                <a:extLst>
                  <a:ext uri="{FF2B5EF4-FFF2-40B4-BE49-F238E27FC236}">
                    <a16:creationId xmlns:a16="http://schemas.microsoft.com/office/drawing/2014/main" id="{05E848FF-8F41-4CBD-80D3-2F51874F057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27" name="Oval 40">
                <a:extLst>
                  <a:ext uri="{FF2B5EF4-FFF2-40B4-BE49-F238E27FC236}">
                    <a16:creationId xmlns:a16="http://schemas.microsoft.com/office/drawing/2014/main" id="{8ACECAF3-E097-461A-AE9A-CD015C1799A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28" name="Text Box 84">
            <a:extLst>
              <a:ext uri="{FF2B5EF4-FFF2-40B4-BE49-F238E27FC236}">
                <a16:creationId xmlns:a16="http://schemas.microsoft.com/office/drawing/2014/main" id="{D32E10A2-6440-4EC3-8B29-902D1519BA0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57040" y="564778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80ED2D1F-D035-4AA6-B5F5-E6BA84A7012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20349" y="650470"/>
            <a:ext cx="486703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</a:t>
            </a:r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LMO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추진 및 운영 보고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0" name="Text Box 16">
            <a:extLst>
              <a:ext uri="{FF2B5EF4-FFF2-40B4-BE49-F238E27FC236}">
                <a16:creationId xmlns:a16="http://schemas.microsoft.com/office/drawing/2014/main" id="{C2A3B150-B97D-49AF-B37A-05F4AD63169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71488" y="1418373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LMO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연구실의 운영 목적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38" name="Text Box 16">
            <a:extLst>
              <a:ext uri="{FF2B5EF4-FFF2-40B4-BE49-F238E27FC236}">
                <a16:creationId xmlns:a16="http://schemas.microsoft.com/office/drawing/2014/main" id="{43E4ADEB-3B1F-442F-8F40-374C40F3933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90690" y="1723362"/>
            <a:ext cx="736974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유전자변형생물체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(LMO)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 연구실은 생물안전 연구시설을 관리 운영하여 학생들의 실습교육을 안전하게 진행하고자 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</a:t>
            </a:r>
          </a:p>
        </p:txBody>
      </p:sp>
      <p:sp>
        <p:nvSpPr>
          <p:cNvPr id="39" name="Text Box 16">
            <a:extLst>
              <a:ext uri="{FF2B5EF4-FFF2-40B4-BE49-F238E27FC236}">
                <a16:creationId xmlns:a16="http://schemas.microsoft.com/office/drawing/2014/main" id="{F8466235-935B-41F3-A4F6-698F8DB0BBE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58912" y="2446687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LMO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추진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0" name="Text Box 16">
            <a:extLst>
              <a:ext uri="{FF2B5EF4-FFF2-40B4-BE49-F238E27FC236}">
                <a16:creationId xmlns:a16="http://schemas.microsoft.com/office/drawing/2014/main" id="{717DFB17-4F81-4A77-B1E4-6F7B6308C0D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46713" y="2847092"/>
            <a:ext cx="6940042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연구시설 신고 사전 작업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(2021.11.03)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1)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생물안전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책임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관리자 지정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2)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생물안전관리규정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및 실험실폐기물처리규정 제정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3)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연구시설 및 기자재 점검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-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연구시설 설치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·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운영 점검 결과서 작성</a:t>
            </a:r>
          </a:p>
        </p:txBody>
      </p:sp>
      <p:sp>
        <p:nvSpPr>
          <p:cNvPr id="41" name="Text Box 16">
            <a:extLst>
              <a:ext uri="{FF2B5EF4-FFF2-40B4-BE49-F238E27FC236}">
                <a16:creationId xmlns:a16="http://schemas.microsoft.com/office/drawing/2014/main" id="{9BE14A4C-2407-4BD0-A331-8106004FDE4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63594" y="3890604"/>
            <a:ext cx="6940042" cy="1292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생물안전 연구시설 신고사항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등급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신규신고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(2022.01.07)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연구시설 설치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·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운영 신고서 등 각종 구비서류 제출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온라인 현장점검실시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(2022.01.21)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및 보완사항 시정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(2022.01.24)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신고서 발급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(2022.01.26)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허가번호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LML 22-63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호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400" b="1" dirty="0">
              <a:solidFill>
                <a:srgbClr val="0070C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0488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extLst>
              <a:ext uri="{FF2B5EF4-FFF2-40B4-BE49-F238E27FC236}">
                <a16:creationId xmlns:a16="http://schemas.microsoft.com/office/drawing/2014/main" id="{61379D12-6137-48E6-8CE5-929252F36B1A}"/>
              </a:ext>
            </a:extLst>
          </p:cNvPr>
          <p:cNvSpPr>
            <a:spLocks noChangeArrowheads="1"/>
          </p:cNvSpPr>
          <p:nvPr/>
        </p:nvSpPr>
        <p:spPr bwMode="gray">
          <a:xfrm>
            <a:off x="444915" y="748503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3" name="그룹 59">
            <a:extLst>
              <a:ext uri="{FF2B5EF4-FFF2-40B4-BE49-F238E27FC236}">
                <a16:creationId xmlns:a16="http://schemas.microsoft.com/office/drawing/2014/main" id="{E4230987-94D4-493B-92FD-906591D2EB61}"/>
              </a:ext>
            </a:extLst>
          </p:cNvPr>
          <p:cNvGrpSpPr/>
          <p:nvPr/>
        </p:nvGrpSpPr>
        <p:grpSpPr>
          <a:xfrm>
            <a:off x="353433" y="643492"/>
            <a:ext cx="720080" cy="741082"/>
            <a:chOff x="1524992" y="2753494"/>
            <a:chExt cx="1524000" cy="1568450"/>
          </a:xfrm>
        </p:grpSpPr>
        <p:sp>
          <p:nvSpPr>
            <p:cNvPr id="4" name="Oval 31">
              <a:extLst>
                <a:ext uri="{FF2B5EF4-FFF2-40B4-BE49-F238E27FC236}">
                  <a16:creationId xmlns:a16="http://schemas.microsoft.com/office/drawing/2014/main" id="{B164733A-13B7-43C5-88E7-ACC78E229D0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" name="Oval 32">
              <a:extLst>
                <a:ext uri="{FF2B5EF4-FFF2-40B4-BE49-F238E27FC236}">
                  <a16:creationId xmlns:a16="http://schemas.microsoft.com/office/drawing/2014/main" id="{5E606AF6-8F6B-489D-AEE4-1A90BAF653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3">
              <a:extLst>
                <a:ext uri="{FF2B5EF4-FFF2-40B4-BE49-F238E27FC236}">
                  <a16:creationId xmlns:a16="http://schemas.microsoft.com/office/drawing/2014/main" id="{BA99FA8A-D9DD-40E5-9F09-27FD7F41112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4">
              <a:extLst>
                <a:ext uri="{FF2B5EF4-FFF2-40B4-BE49-F238E27FC236}">
                  <a16:creationId xmlns:a16="http://schemas.microsoft.com/office/drawing/2014/main" id="{13977D83-08DC-4F47-A7AD-34E9CC1E52E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5">
              <a:extLst>
                <a:ext uri="{FF2B5EF4-FFF2-40B4-BE49-F238E27FC236}">
                  <a16:creationId xmlns:a16="http://schemas.microsoft.com/office/drawing/2014/main" id="{B9F12272-35CE-44E2-84D3-D8ABF7A573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9" name="Group 36">
              <a:extLst>
                <a:ext uri="{FF2B5EF4-FFF2-40B4-BE49-F238E27FC236}">
                  <a16:creationId xmlns:a16="http://schemas.microsoft.com/office/drawing/2014/main" id="{1D39ABA9-E450-44C0-A5D4-B576645654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0" name="Oval 37">
                <a:extLst>
                  <a:ext uri="{FF2B5EF4-FFF2-40B4-BE49-F238E27FC236}">
                    <a16:creationId xmlns:a16="http://schemas.microsoft.com/office/drawing/2014/main" id="{635857D2-DFA6-4892-B286-96EE80813C7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1" name="Oval 38">
                <a:extLst>
                  <a:ext uri="{FF2B5EF4-FFF2-40B4-BE49-F238E27FC236}">
                    <a16:creationId xmlns:a16="http://schemas.microsoft.com/office/drawing/2014/main" id="{C08548BE-F6A1-4CE1-B947-364EFF85BAA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9">
                <a:extLst>
                  <a:ext uri="{FF2B5EF4-FFF2-40B4-BE49-F238E27FC236}">
                    <a16:creationId xmlns:a16="http://schemas.microsoft.com/office/drawing/2014/main" id="{1B825B2D-E314-4728-8316-CF3D5E2CD04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40">
                <a:extLst>
                  <a:ext uri="{FF2B5EF4-FFF2-40B4-BE49-F238E27FC236}">
                    <a16:creationId xmlns:a16="http://schemas.microsoft.com/office/drawing/2014/main" id="{5463B35A-3250-4B8C-B7D1-5CB609C5E79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25" name="Text Box 16">
            <a:extLst>
              <a:ext uri="{FF2B5EF4-FFF2-40B4-BE49-F238E27FC236}">
                <a16:creationId xmlns:a16="http://schemas.microsoft.com/office/drawing/2014/main" id="{397A2865-7349-49F5-A107-63BE065003C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56667" y="838931"/>
            <a:ext cx="486703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</a:t>
            </a:r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LMO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추진 및 운영 보고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6" name="Text Box 84">
            <a:extLst>
              <a:ext uri="{FF2B5EF4-FFF2-40B4-BE49-F238E27FC236}">
                <a16:creationId xmlns:a16="http://schemas.microsoft.com/office/drawing/2014/main" id="{84AC4D0D-01F2-4347-B13D-51ABABB1F36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32173" y="808154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A359C3DA-5511-457D-93C7-5A07BC993C5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23904" y="3534474"/>
            <a:ext cx="6940042" cy="15122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연구시설 설치 운영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학기부터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운영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생물안전관리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책임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 보수교육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신규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실시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LMO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취급관리대장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및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연구시설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·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운영대장 관리 </a:t>
            </a:r>
          </a:p>
        </p:txBody>
      </p:sp>
      <p:sp>
        <p:nvSpPr>
          <p:cNvPr id="28" name="Text Box 16">
            <a:extLst>
              <a:ext uri="{FF2B5EF4-FFF2-40B4-BE49-F238E27FC236}">
                <a16:creationId xmlns:a16="http://schemas.microsoft.com/office/drawing/2014/main" id="{6C9D88D7-6E10-4F8B-B53B-843CBFDC4EF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49509" y="1578237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3. LMO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AutoShape 4">
            <a:extLst>
              <a:ext uri="{FF2B5EF4-FFF2-40B4-BE49-F238E27FC236}">
                <a16:creationId xmlns:a16="http://schemas.microsoft.com/office/drawing/2014/main" id="{5D3B560C-DB11-4B20-9692-61A483354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919" y="1384574"/>
            <a:ext cx="8136904" cy="4642463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112A8D01-6531-4927-98E7-C8B73E7BCE3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01909" y="318536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4. LMO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운영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7EB60F8B-52A3-40B8-BC57-52B6BA3C845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63594" y="1934243"/>
            <a:ext cx="7081988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취급 등급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생물안전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등급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LMO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취급물질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대장균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허가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호실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1305-1,2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호실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719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extLst>
              <a:ext uri="{FF2B5EF4-FFF2-40B4-BE49-F238E27FC236}">
                <a16:creationId xmlns:a16="http://schemas.microsoft.com/office/drawing/2014/main" id="{BECECF0E-E34C-4B3B-9782-39771AA0AB20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9400" y="37671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3" name="그룹 59">
            <a:extLst>
              <a:ext uri="{FF2B5EF4-FFF2-40B4-BE49-F238E27FC236}">
                <a16:creationId xmlns:a16="http://schemas.microsoft.com/office/drawing/2014/main" id="{F22F038A-BBB8-4BF7-A9C8-EAB9186D9130}"/>
              </a:ext>
            </a:extLst>
          </p:cNvPr>
          <p:cNvGrpSpPr/>
          <p:nvPr/>
        </p:nvGrpSpPr>
        <p:grpSpPr>
          <a:xfrm>
            <a:off x="370610" y="265149"/>
            <a:ext cx="720080" cy="741082"/>
            <a:chOff x="1524992" y="2753494"/>
            <a:chExt cx="1524000" cy="1568450"/>
          </a:xfrm>
        </p:grpSpPr>
        <p:sp>
          <p:nvSpPr>
            <p:cNvPr id="4" name="Oval 31">
              <a:extLst>
                <a:ext uri="{FF2B5EF4-FFF2-40B4-BE49-F238E27FC236}">
                  <a16:creationId xmlns:a16="http://schemas.microsoft.com/office/drawing/2014/main" id="{A234878F-7A0E-48FE-B758-1A81C05C30C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" name="Oval 32">
              <a:extLst>
                <a:ext uri="{FF2B5EF4-FFF2-40B4-BE49-F238E27FC236}">
                  <a16:creationId xmlns:a16="http://schemas.microsoft.com/office/drawing/2014/main" id="{F5B7BAFB-229F-4B41-B89B-ACE22BE429F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3">
              <a:extLst>
                <a:ext uri="{FF2B5EF4-FFF2-40B4-BE49-F238E27FC236}">
                  <a16:creationId xmlns:a16="http://schemas.microsoft.com/office/drawing/2014/main" id="{9E5F1A57-9AF9-4006-9A27-07B360BF63B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4">
              <a:extLst>
                <a:ext uri="{FF2B5EF4-FFF2-40B4-BE49-F238E27FC236}">
                  <a16:creationId xmlns:a16="http://schemas.microsoft.com/office/drawing/2014/main" id="{86EE2DE4-0C9A-4A28-B35F-358550136E5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5">
              <a:extLst>
                <a:ext uri="{FF2B5EF4-FFF2-40B4-BE49-F238E27FC236}">
                  <a16:creationId xmlns:a16="http://schemas.microsoft.com/office/drawing/2014/main" id="{A0A127BB-5A0C-4795-B8AE-A56F9E3C5D8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9" name="Group 36">
              <a:extLst>
                <a:ext uri="{FF2B5EF4-FFF2-40B4-BE49-F238E27FC236}">
                  <a16:creationId xmlns:a16="http://schemas.microsoft.com/office/drawing/2014/main" id="{3DB058AC-032D-4B12-ACEE-4DBB094534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0" name="Oval 37">
                <a:extLst>
                  <a:ext uri="{FF2B5EF4-FFF2-40B4-BE49-F238E27FC236}">
                    <a16:creationId xmlns:a16="http://schemas.microsoft.com/office/drawing/2014/main" id="{1E385528-4694-400C-8CE3-C38600C8CA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1" name="Oval 38">
                <a:extLst>
                  <a:ext uri="{FF2B5EF4-FFF2-40B4-BE49-F238E27FC236}">
                    <a16:creationId xmlns:a16="http://schemas.microsoft.com/office/drawing/2014/main" id="{1142F97C-D8C9-46B9-ABE2-3F8BCC901B2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9">
                <a:extLst>
                  <a:ext uri="{FF2B5EF4-FFF2-40B4-BE49-F238E27FC236}">
                    <a16:creationId xmlns:a16="http://schemas.microsoft.com/office/drawing/2014/main" id="{621553AE-18A4-4452-8EA9-2ED255F3002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40">
                <a:extLst>
                  <a:ext uri="{FF2B5EF4-FFF2-40B4-BE49-F238E27FC236}">
                    <a16:creationId xmlns:a16="http://schemas.microsoft.com/office/drawing/2014/main" id="{6476E228-5588-46CB-9A2C-EBE11C89735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4" name="Text Box 84">
            <a:extLst>
              <a:ext uri="{FF2B5EF4-FFF2-40B4-BE49-F238E27FC236}">
                <a16:creationId xmlns:a16="http://schemas.microsoft.com/office/drawing/2014/main" id="{8B71B9B7-9ECC-49A4-8B15-B7E839DE07C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922" y="407772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6</a:t>
            </a:r>
          </a:p>
        </p:txBody>
      </p:sp>
      <p:sp>
        <p:nvSpPr>
          <p:cNvPr id="15" name="Text Box 16">
            <a:extLst>
              <a:ext uri="{FF2B5EF4-FFF2-40B4-BE49-F238E27FC236}">
                <a16:creationId xmlns:a16="http://schemas.microsoft.com/office/drawing/2014/main" id="{558B6264-1BD8-46C3-BACC-C50D746EA4C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63594" y="449523"/>
            <a:ext cx="780053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‘22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현장검사 실시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과학기술 정보통신부 주관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2E4F00F4-24D5-4A9A-912B-55617EEF584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64099" y="107903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안전관리 현장점검 개요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143DFC18-8EA8-40B7-A792-B18DEC28E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22497" y="1439961"/>
            <a:ext cx="715282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-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연구활동종사자가 안전한 환경 속에서 활발한 연구활동을 지속할 수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있도록 연구실 안전관리 현장검사를 실시하고자 함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E7F45C3B-F180-4079-A273-C0C0C512221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66439" y="2146675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현장점검 일정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027381A2-5B50-490F-8581-FDC220214FA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81297" y="3821422"/>
            <a:ext cx="7152822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안전관리규정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안전조직체계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연구실책임자의 지정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연구실안전관리위원회 구성 및 운영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교육훈련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정기교육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안전점검실시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일상점검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정밀점검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마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안전관리비 집행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바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사고 및 보험 관련 등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88786BE5-967E-4736-8C2A-3B12C1F444F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63594" y="2487295"/>
            <a:ext cx="715282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~11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연구실 안전관리 현장검사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점검반구성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명이상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과학기술정보통신부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지역안전센터등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현장검사 전 사전자료 제출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국가안전정보시스템 입력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22" name="Text Box 16">
            <a:extLst>
              <a:ext uri="{FF2B5EF4-FFF2-40B4-BE49-F238E27FC236}">
                <a16:creationId xmlns:a16="http://schemas.microsoft.com/office/drawing/2014/main" id="{80B0BE5E-5FD7-4843-BE17-982A176E9F7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0258" y="347478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현장주요점검 사항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3" name="AutoShape 4">
            <a:extLst>
              <a:ext uri="{FF2B5EF4-FFF2-40B4-BE49-F238E27FC236}">
                <a16:creationId xmlns:a16="http://schemas.microsoft.com/office/drawing/2014/main" id="{AF88CEBE-2E00-446A-BAF5-930164880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919" y="967513"/>
            <a:ext cx="8136904" cy="5320963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68237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CB51F1A8-3A8B-4B7F-9533-4AF627D2E252}"/>
              </a:ext>
            </a:extLst>
          </p:cNvPr>
          <p:cNvSpPr txBox="1">
            <a:spLocks/>
          </p:cNvSpPr>
          <p:nvPr/>
        </p:nvSpPr>
        <p:spPr>
          <a:xfrm>
            <a:off x="304800" y="2831341"/>
            <a:ext cx="8686800" cy="5040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/>
              <a:t>감사합니다</a:t>
            </a:r>
            <a:r>
              <a:rPr lang="en-US" altLang="ko-KR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31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53084</TotalTime>
  <Words>1256</Words>
  <Application>Microsoft Office PowerPoint</Application>
  <PresentationFormat>화면 슬라이드 쇼(4:3)</PresentationFormat>
  <Paragraphs>278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4" baseType="lpstr">
      <vt:lpstr>HY울릉도M</vt:lpstr>
      <vt:lpstr>굴림</vt:lpstr>
      <vt:lpstr>굴림체</vt:lpstr>
      <vt:lpstr>맑은 고딕</vt:lpstr>
      <vt:lpstr>바탕</vt:lpstr>
      <vt:lpstr>함초롬바탕</vt:lpstr>
      <vt:lpstr>Arial</vt:lpstr>
      <vt:lpstr>Verdana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773</cp:revision>
  <cp:lastPrinted>2022-03-16T22:58:42Z</cp:lastPrinted>
  <dcterms:created xsi:type="dcterms:W3CDTF">2014-04-30T22:21:27Z</dcterms:created>
  <dcterms:modified xsi:type="dcterms:W3CDTF">2022-03-16T23:20:34Z</dcterms:modified>
</cp:coreProperties>
</file>