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457" r:id="rId2"/>
    <p:sldId id="451" r:id="rId3"/>
    <p:sldId id="453" r:id="rId4"/>
    <p:sldId id="454" r:id="rId5"/>
    <p:sldId id="455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>
        <p:scale>
          <a:sx n="124" d="100"/>
          <a:sy n="124" d="100"/>
        </p:scale>
        <p:origin x="-1254" y="-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2021-05-21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8373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2021-05-21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981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2021-05-21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8761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2021-05-21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7157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2021-05-21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647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2021-05-21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1502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2021-05-21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5633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2021-05-21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530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2021-05-21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9781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2021-05-21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3224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AA840-440D-433F-9C9A-00CA65B39C81}" type="datetimeFigureOut">
              <a:rPr lang="ko-KR" altLang="en-US" smtClean="0"/>
              <a:t>2021-05-21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833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4275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AA840-440D-433F-9C9A-00CA65B39C81}" type="datetimeFigureOut">
              <a:rPr lang="ko-KR" altLang="en-US" smtClean="0"/>
              <a:t>2021-05-21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AABF16-9167-443E-B7AD-90623A576D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2486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9991043"/>
              </p:ext>
            </p:extLst>
          </p:nvPr>
        </p:nvGraphicFramePr>
        <p:xfrm>
          <a:off x="58723" y="0"/>
          <a:ext cx="9085277" cy="6858000"/>
        </p:xfrm>
        <a:graphic>
          <a:graphicData uri="http://schemas.openxmlformats.org/drawingml/2006/table">
            <a:tbl>
              <a:tblPr/>
              <a:tblGrid>
                <a:gridCol w="9085277"/>
              </a:tblGrid>
              <a:tr h="6858000">
                <a:tc>
                  <a:txBody>
                    <a:bodyPr/>
                    <a:lstStyle/>
                    <a:p>
                      <a:pPr marL="86360" marR="1270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【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개인정보 수집･이용 동의서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】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86360" marR="12700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가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개인정보 수집･이용 목적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70560" marR="127000" indent="-29210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◦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대전보건대학교</a:t>
                      </a:r>
                      <a:r>
                        <a:rPr lang="ko-KR" altLang="en-US" sz="1400" kern="0" spc="-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‘</a:t>
                      </a:r>
                      <a:r>
                        <a:rPr lang="en-US" altLang="ko-KR" sz="1400" kern="0" spc="-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HIT</a:t>
                      </a:r>
                      <a:r>
                        <a:rPr lang="ko-KR" altLang="en-US" sz="1400" kern="0" spc="-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창업아이디어경진대회’ 활동에 필요한 정보를 다음과 같이 수집합니다</a:t>
                      </a:r>
                      <a:r>
                        <a:rPr lang="en-US" altLang="ko-KR" sz="1400" kern="0" spc="-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86360" marR="12700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나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개인정보 수집 항목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599440" marR="127000" indent="-25654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◦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성명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연락처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이메일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학과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학번 </a:t>
                      </a: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</a:t>
                      </a:r>
                      <a:endParaRPr lang="en-US" altLang="ko-KR" sz="140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599440" marR="127000" indent="-25654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다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개인정보의 보유･이용 기간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27380" marR="127000" indent="-27051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◦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‘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HIT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창업아이디어경진대회</a:t>
                      </a:r>
                      <a:r>
                        <a:rPr lang="ko-KR" altLang="en-US" sz="1400" kern="0" spc="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’ 참가일로부터 </a:t>
                      </a:r>
                      <a:r>
                        <a:rPr lang="en-US" altLang="ko-KR" sz="1400" kern="0" spc="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400" kern="0" spc="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년간 보관합니다</a:t>
                      </a:r>
                      <a:r>
                        <a:rPr lang="en-US" altLang="ko-KR" sz="1400" kern="0" spc="2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en-US" altLang="ko-KR" sz="140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27380" marR="127000" indent="-27051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라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400" b="1" kern="0" spc="-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개인정보 수집･이용에 동의하지 않을 권리 및 동의하지 않을 경우의 불이익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98500" marR="127000" indent="-30607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◦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정보주체는 본인의 개인정보 수집･이용의 동의를 거부할 권리가 있습니다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28650" marR="127000" indent="-27178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◦ </a:t>
                      </a:r>
                      <a:r>
                        <a:rPr lang="ko-KR" altLang="en-US" sz="1400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</a:t>
                      </a:r>
                      <a:r>
                        <a:rPr lang="en-US" altLang="ko-KR" sz="1400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개인정보 수집･이용에 동의하지 않을 경우에는 본 사업에서 지원 불가합니다</a:t>
                      </a:r>
                      <a:r>
                        <a:rPr lang="en-US" altLang="ko-KR" sz="1400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579120" marR="127000" indent="-25146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▩</a:t>
                      </a:r>
                      <a:r>
                        <a:rPr lang="ko-KR" altLang="en-US" sz="1400" b="1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kern="0" spc="-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본인은</a:t>
                      </a: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대전보건대학교</a:t>
                      </a:r>
                      <a:r>
                        <a:rPr lang="ko-KR" altLang="en-US" sz="1400" b="1" kern="0" spc="-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에서 본인의 개인정보 수집･이용하는 것에 동의합니다</a:t>
                      </a:r>
                      <a:r>
                        <a:rPr lang="en-US" altLang="ko-KR" sz="1400" b="1" kern="0" spc="-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effectLst/>
                        <a:latin typeface="HCI Poppy"/>
                        <a:ea typeface="휴먼명조"/>
                      </a:endParaRPr>
                    </a:p>
                    <a:p>
                      <a:pPr marL="127000" marR="1270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동의함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□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휴먼명조"/>
                        </a:rPr>
                        <a:t>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동의하지 않음 □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  <a:p>
                      <a:pPr marL="127000" marR="12700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2021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년 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 월   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일 </a:t>
                      </a:r>
                      <a:endParaRPr lang="en-US" altLang="ko-KR" sz="1600" kern="0" spc="0" dirty="0" smtClean="0">
                        <a:solidFill>
                          <a:srgbClr val="000000"/>
                        </a:solidFill>
                        <a:effectLst/>
                        <a:latin typeface="휴먼명조"/>
                        <a:ea typeface="휴먼명조"/>
                      </a:endParaRPr>
                    </a:p>
                    <a:p>
                      <a:pPr marL="127000" marR="12700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 dirty="0" smtClean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  <a:p>
                      <a:pPr marL="127000" marR="12700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                                                                          성 명 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: (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서명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)   </a:t>
                      </a:r>
                    </a:p>
                    <a:p>
                      <a:pPr marL="127000" marR="12700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 dirty="0" smtClean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  <a:p>
                      <a:pPr marL="0" marR="191770" indent="0" algn="l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대전보건대학교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취업창업대외협력센터장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휴먼명조"/>
                        </a:rPr>
                        <a:t>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귀하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36379" marR="36379" marT="10058" marB="1005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762250" y="18256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88090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4079518" y="-2124324"/>
            <a:ext cx="5901975" cy="9463776"/>
            <a:chOff x="3591838" y="-2400723"/>
            <a:chExt cx="5901975" cy="9463776"/>
          </a:xfrm>
        </p:grpSpPr>
        <p:sp>
          <p:nvSpPr>
            <p:cNvPr id="33" name="직각 삼각형 32"/>
            <p:cNvSpPr/>
            <p:nvPr/>
          </p:nvSpPr>
          <p:spPr>
            <a:xfrm rot="18900000">
              <a:off x="4766570" y="-2400723"/>
              <a:ext cx="4410326" cy="4410326"/>
            </a:xfrm>
            <a:prstGeom prst="rtTriangle">
              <a:avLst/>
            </a:prstGeom>
            <a:blipFill dpi="0" rotWithShape="0">
              <a:blip r:embed="rId2"/>
              <a:srcRect/>
              <a:stretch>
                <a:fillRect r="-32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3591838" y="-331504"/>
              <a:ext cx="5901975" cy="7394557"/>
              <a:chOff x="3591838" y="-331504"/>
              <a:chExt cx="5901975" cy="7394557"/>
            </a:xfrm>
          </p:grpSpPr>
          <p:sp>
            <p:nvSpPr>
              <p:cNvPr id="31" name="다이아몬드 30"/>
              <p:cNvSpPr/>
              <p:nvPr/>
            </p:nvSpPr>
            <p:spPr>
              <a:xfrm>
                <a:off x="7669699" y="3994898"/>
                <a:ext cx="1412240" cy="1412240"/>
              </a:xfrm>
              <a:prstGeom prst="diamond">
                <a:avLst/>
              </a:prstGeom>
              <a:solidFill>
                <a:schemeClr val="accent1">
                  <a:alpha val="8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grpSp>
            <p:nvGrpSpPr>
              <p:cNvPr id="25" name="그룹 24"/>
              <p:cNvGrpSpPr/>
              <p:nvPr/>
            </p:nvGrpSpPr>
            <p:grpSpPr>
              <a:xfrm>
                <a:off x="3591838" y="-331504"/>
                <a:ext cx="5901975" cy="7394557"/>
                <a:chOff x="3591838" y="-331504"/>
                <a:chExt cx="5901975" cy="7394557"/>
              </a:xfrm>
            </p:grpSpPr>
            <p:cxnSp>
              <p:nvCxnSpPr>
                <p:cNvPr id="21" name="직선 연결선 20"/>
                <p:cNvCxnSpPr/>
                <p:nvPr/>
              </p:nvCxnSpPr>
              <p:spPr>
                <a:xfrm flipV="1">
                  <a:off x="5315663" y="825909"/>
                  <a:ext cx="3916827" cy="3893642"/>
                </a:xfrm>
                <a:prstGeom prst="line">
                  <a:avLst/>
                </a:prstGeom>
                <a:ln w="3175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직선 연결선 25"/>
                <p:cNvCxnSpPr/>
                <p:nvPr/>
              </p:nvCxnSpPr>
              <p:spPr>
                <a:xfrm>
                  <a:off x="5325465" y="4719551"/>
                  <a:ext cx="1646269" cy="1656072"/>
                </a:xfrm>
                <a:prstGeom prst="line">
                  <a:avLst/>
                </a:prstGeom>
                <a:ln w="3175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직선 연결선 27"/>
                <p:cNvCxnSpPr/>
                <p:nvPr/>
              </p:nvCxnSpPr>
              <p:spPr>
                <a:xfrm flipV="1">
                  <a:off x="6270351" y="3858672"/>
                  <a:ext cx="3223462" cy="3204381"/>
                </a:xfrm>
                <a:prstGeom prst="line">
                  <a:avLst/>
                </a:prstGeom>
                <a:ln w="3175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직선 연결선 28"/>
                <p:cNvCxnSpPr/>
                <p:nvPr/>
              </p:nvCxnSpPr>
              <p:spPr>
                <a:xfrm>
                  <a:off x="3591838" y="-331504"/>
                  <a:ext cx="5035968" cy="5065954"/>
                </a:xfrm>
                <a:prstGeom prst="line">
                  <a:avLst/>
                </a:prstGeom>
                <a:ln w="3175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pic>
            <p:nvPicPr>
              <p:cNvPr id="1026" name="Picture 2" descr="íì¬ì ëí ì´ë¯¸ì§ ê²ìê²°ê³¼"/>
              <p:cNvPicPr>
                <a:picLocks noChangeArrowheads="1"/>
              </p:cNvPicPr>
              <p:nvPr/>
            </p:nvPicPr>
            <p:blipFill rotWithShape="1">
              <a:blip r:embed="rId3"/>
              <a:srcRect l="15680" r="17850"/>
              <a:stretch>
                <a:fillRect/>
              </a:stretch>
            </p:blipFill>
            <p:spPr>
              <a:xfrm>
                <a:off x="5470520" y="3199805"/>
                <a:ext cx="3002427" cy="3002427"/>
              </a:xfrm>
              <a:prstGeom prst="diamond">
                <a:avLst/>
              </a:prstGeom>
              <a:noFill/>
              <a:ln w="98425">
                <a:noFill/>
              </a:ln>
            </p:spPr>
          </p:pic>
          <p:sp>
            <p:nvSpPr>
              <p:cNvPr id="36" name="다이아몬드 35"/>
              <p:cNvSpPr/>
              <p:nvPr/>
            </p:nvSpPr>
            <p:spPr>
              <a:xfrm>
                <a:off x="6030573" y="3048864"/>
                <a:ext cx="1000391" cy="1000391"/>
              </a:xfrm>
              <a:prstGeom prst="diamond">
                <a:avLst/>
              </a:prstGeom>
              <a:solidFill>
                <a:schemeClr val="accent1">
                  <a:alpha val="5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41" name="다이아몬드 40"/>
              <p:cNvSpPr/>
              <p:nvPr/>
            </p:nvSpPr>
            <p:spPr>
              <a:xfrm>
                <a:off x="6844227" y="1289245"/>
                <a:ext cx="2188773" cy="2188773"/>
              </a:xfrm>
              <a:prstGeom prst="diamond">
                <a:avLst/>
              </a:prstGeom>
              <a:solidFill>
                <a:schemeClr val="accent1">
                  <a:alpha val="89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</p:grpSp>
      </p:grpSp>
      <p:sp>
        <p:nvSpPr>
          <p:cNvPr id="14" name="직각 삼각형 13"/>
          <p:cNvSpPr/>
          <p:nvPr/>
        </p:nvSpPr>
        <p:spPr>
          <a:xfrm>
            <a:off x="0" y="5624097"/>
            <a:ext cx="1233903" cy="1233903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cxnSp>
        <p:nvCxnSpPr>
          <p:cNvPr id="37" name="직선 연결선 36"/>
          <p:cNvCxnSpPr/>
          <p:nvPr/>
        </p:nvCxnSpPr>
        <p:spPr>
          <a:xfrm rot="20700000" flipH="1">
            <a:off x="-657263" y="-152708"/>
            <a:ext cx="2241354" cy="1285190"/>
          </a:xfrm>
          <a:prstGeom prst="line">
            <a:avLst/>
          </a:prstGeom>
          <a:ln w="31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7" name="TextBox 1026"/>
          <p:cNvSpPr txBox="1"/>
          <p:nvPr/>
        </p:nvSpPr>
        <p:spPr>
          <a:xfrm>
            <a:off x="456710" y="2058077"/>
            <a:ext cx="500673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2400" b="1" dirty="0" err="1" smtClean="0"/>
              <a:t>아이템명</a:t>
            </a:r>
            <a:r>
              <a:rPr lang="ko-KR" altLang="en-US" sz="2400" b="1" dirty="0" smtClean="0"/>
              <a:t> </a:t>
            </a:r>
            <a:r>
              <a:rPr lang="en-US" altLang="ko-KR" sz="2400" b="1" dirty="0" smtClean="0"/>
              <a:t>: </a:t>
            </a:r>
            <a:endParaRPr lang="ko-KR" altLang="en-US" sz="2400" b="1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5262135"/>
              </p:ext>
            </p:extLst>
          </p:nvPr>
        </p:nvGraphicFramePr>
        <p:xfrm>
          <a:off x="345990" y="3754415"/>
          <a:ext cx="3733528" cy="20432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199"/>
                <a:gridCol w="2514329"/>
              </a:tblGrid>
              <a:tr h="4086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 smtClean="0">
                          <a:solidFill>
                            <a:schemeClr val="tx1"/>
                          </a:solidFill>
                        </a:rPr>
                        <a:t>성    명</a:t>
                      </a:r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86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 smtClean="0">
                          <a:solidFill>
                            <a:schemeClr val="tx1"/>
                          </a:solidFill>
                        </a:rPr>
                        <a:t>학    과</a:t>
                      </a:r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86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 smtClean="0">
                          <a:solidFill>
                            <a:schemeClr val="tx1"/>
                          </a:solidFill>
                        </a:rPr>
                        <a:t>학    번</a:t>
                      </a:r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86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 smtClean="0">
                          <a:solidFill>
                            <a:schemeClr val="tx1"/>
                          </a:solidFill>
                        </a:rPr>
                        <a:t>연락처</a:t>
                      </a:r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86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 err="1" smtClean="0">
                          <a:solidFill>
                            <a:schemeClr val="tx1"/>
                          </a:solidFill>
                        </a:rPr>
                        <a:t>이메일</a:t>
                      </a:r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398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6659418"/>
            <a:ext cx="9144000" cy="198582"/>
          </a:xfrm>
          <a:prstGeom prst="rect">
            <a:avLst/>
          </a:prstGeom>
          <a:gradFill>
            <a:gsLst>
              <a:gs pos="1000">
                <a:srgbClr val="002060">
                  <a:alpha val="58000"/>
                </a:srgbClr>
              </a:gs>
              <a:gs pos="100000">
                <a:srgbClr val="002060"/>
              </a:gs>
            </a:gsLst>
            <a:lin ang="0" scaled="1"/>
          </a:gra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grpSp>
        <p:nvGrpSpPr>
          <p:cNvPr id="30" name="그룹 29"/>
          <p:cNvGrpSpPr/>
          <p:nvPr/>
        </p:nvGrpSpPr>
        <p:grpSpPr>
          <a:xfrm>
            <a:off x="256370" y="223499"/>
            <a:ext cx="8365116" cy="737017"/>
            <a:chOff x="222254" y="83105"/>
            <a:chExt cx="6052498" cy="737017"/>
          </a:xfrm>
        </p:grpSpPr>
        <p:grpSp>
          <p:nvGrpSpPr>
            <p:cNvPr id="26" name="그룹 25"/>
            <p:cNvGrpSpPr/>
            <p:nvPr/>
          </p:nvGrpSpPr>
          <p:grpSpPr>
            <a:xfrm>
              <a:off x="222254" y="83105"/>
              <a:ext cx="598342" cy="440058"/>
              <a:chOff x="78724" y="-6166"/>
              <a:chExt cx="892678" cy="656532"/>
            </a:xfrm>
          </p:grpSpPr>
          <p:sp>
            <p:nvSpPr>
              <p:cNvPr id="28" name="다이아몬드 27"/>
              <p:cNvSpPr/>
              <p:nvPr/>
            </p:nvSpPr>
            <p:spPr>
              <a:xfrm>
                <a:off x="78724" y="178068"/>
                <a:ext cx="472294" cy="472296"/>
              </a:xfrm>
              <a:prstGeom prst="diamond">
                <a:avLst/>
              </a:prstGeom>
              <a:solidFill>
                <a:srgbClr val="002060">
                  <a:alpha val="26000"/>
                </a:srgb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29" name="다이아몬드 28"/>
              <p:cNvSpPr/>
              <p:nvPr/>
            </p:nvSpPr>
            <p:spPr>
              <a:xfrm>
                <a:off x="314871" y="-6166"/>
                <a:ext cx="656531" cy="656532"/>
              </a:xfrm>
              <a:prstGeom prst="diamond">
                <a:avLst/>
              </a:prstGeom>
              <a:solidFill>
                <a:srgbClr val="002060">
                  <a:alpha val="52000"/>
                </a:srgb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</p:grpSp>
        <p:sp>
          <p:nvSpPr>
            <p:cNvPr id="27" name="TextBox 26"/>
            <p:cNvSpPr txBox="1"/>
            <p:nvPr/>
          </p:nvSpPr>
          <p:spPr>
            <a:xfrm>
              <a:off x="570976" y="423090"/>
              <a:ext cx="5703776" cy="397032"/>
            </a:xfrm>
            <a:prstGeom prst="rect">
              <a:avLst/>
            </a:prstGeom>
            <a:noFill/>
          </p:spPr>
          <p:txBody>
            <a:bodyPr wrap="square" anchor="ctr" anchorCtr="0">
              <a:spAutoFit/>
            </a:bodyPr>
            <a:lstStyle/>
            <a:p>
              <a:pPr>
                <a:lnSpc>
                  <a:spcPct val="110000"/>
                </a:lnSpc>
                <a:defRPr/>
              </a:pPr>
              <a:r>
                <a:rPr lang="ko-KR" altLang="en-US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창업 아이디어 </a:t>
              </a:r>
              <a:r>
                <a:rPr lang="ko-KR" altLang="en-US" b="1" spc="-100" dirty="0" smtClean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설명</a:t>
              </a:r>
              <a:r>
                <a:rPr lang="en-US" altLang="ko-KR" b="1" spc="-100" dirty="0" smtClean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(</a:t>
              </a:r>
              <a:r>
                <a:rPr lang="ko-KR" altLang="en-US" b="1" spc="-100" dirty="0" smtClean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아이디어를 왜 떠올렸는지</a:t>
              </a:r>
              <a:r>
                <a:rPr lang="en-US" altLang="ko-KR" b="1" spc="-100" dirty="0" smtClean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? </a:t>
              </a:r>
              <a:r>
                <a:rPr lang="ko-KR" altLang="en-US" b="1" spc="-100" dirty="0" smtClean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어떤 </a:t>
              </a:r>
              <a:r>
                <a:rPr lang="ko-KR" altLang="en-US" b="1" spc="-100" dirty="0" smtClean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아이디어인지</a:t>
              </a:r>
              <a:r>
                <a:rPr lang="en-US" altLang="ko-KR" b="1" spc="-100" dirty="0" smtClean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?)</a:t>
              </a:r>
              <a:endParaRPr lang="ko-KR" altLang="en-US" b="1" spc="-100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cxnSp>
        <p:nvCxnSpPr>
          <p:cNvPr id="32" name="직선 연결선 31"/>
          <p:cNvCxnSpPr/>
          <p:nvPr/>
        </p:nvCxnSpPr>
        <p:spPr>
          <a:xfrm flipV="1">
            <a:off x="-124135" y="-84481"/>
            <a:ext cx="631463" cy="631463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293340" y="2003614"/>
            <a:ext cx="655731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solidFill>
                  <a:srgbClr val="FF0000"/>
                </a:solidFill>
              </a:rPr>
              <a:t>자유롭게 작성</a:t>
            </a:r>
          </a:p>
          <a:p>
            <a:pPr algn="ctr"/>
            <a:endParaRPr lang="en-US" altLang="ko-KR" dirty="0" smtClean="0">
              <a:solidFill>
                <a:srgbClr val="FF0000"/>
              </a:solidFill>
            </a:endParaRPr>
          </a:p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글씨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그림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도표</a:t>
            </a:r>
            <a:r>
              <a:rPr lang="en-US" altLang="ko-KR" dirty="0" smtClean="0">
                <a:solidFill>
                  <a:srgbClr val="FF0000"/>
                </a:solidFill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또는 이미지 등 활용 가능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페이지 수 제한 없음</a:t>
            </a:r>
            <a:r>
              <a:rPr lang="en-US" altLang="ko-KR" dirty="0" smtClean="0">
                <a:solidFill>
                  <a:srgbClr val="FF0000"/>
                </a:solidFill>
              </a:rPr>
              <a:t>.</a:t>
            </a: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22263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그룹 29"/>
          <p:cNvGrpSpPr/>
          <p:nvPr/>
        </p:nvGrpSpPr>
        <p:grpSpPr>
          <a:xfrm>
            <a:off x="256370" y="223499"/>
            <a:ext cx="6052498" cy="737017"/>
            <a:chOff x="222254" y="83105"/>
            <a:chExt cx="6052498" cy="737017"/>
          </a:xfrm>
        </p:grpSpPr>
        <p:grpSp>
          <p:nvGrpSpPr>
            <p:cNvPr id="26" name="그룹 25"/>
            <p:cNvGrpSpPr/>
            <p:nvPr/>
          </p:nvGrpSpPr>
          <p:grpSpPr>
            <a:xfrm>
              <a:off x="222254" y="83105"/>
              <a:ext cx="598342" cy="440058"/>
              <a:chOff x="78724" y="-6166"/>
              <a:chExt cx="892678" cy="656532"/>
            </a:xfrm>
          </p:grpSpPr>
          <p:sp>
            <p:nvSpPr>
              <p:cNvPr id="28" name="다이아몬드 27"/>
              <p:cNvSpPr/>
              <p:nvPr/>
            </p:nvSpPr>
            <p:spPr>
              <a:xfrm>
                <a:off x="78724" y="178068"/>
                <a:ext cx="472294" cy="472296"/>
              </a:xfrm>
              <a:prstGeom prst="diamond">
                <a:avLst/>
              </a:prstGeom>
              <a:solidFill>
                <a:srgbClr val="002060">
                  <a:alpha val="26000"/>
                </a:srgb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29" name="다이아몬드 28"/>
              <p:cNvSpPr/>
              <p:nvPr/>
            </p:nvSpPr>
            <p:spPr>
              <a:xfrm>
                <a:off x="314871" y="-6166"/>
                <a:ext cx="656531" cy="656532"/>
              </a:xfrm>
              <a:prstGeom prst="diamond">
                <a:avLst/>
              </a:prstGeom>
              <a:solidFill>
                <a:srgbClr val="002060">
                  <a:alpha val="52000"/>
                </a:srgb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</p:grpSp>
        <p:sp>
          <p:nvSpPr>
            <p:cNvPr id="27" name="TextBox 26"/>
            <p:cNvSpPr txBox="1"/>
            <p:nvPr/>
          </p:nvSpPr>
          <p:spPr>
            <a:xfrm>
              <a:off x="570976" y="423090"/>
              <a:ext cx="5703776" cy="397032"/>
            </a:xfrm>
            <a:prstGeom prst="rect">
              <a:avLst/>
            </a:prstGeom>
            <a:noFill/>
          </p:spPr>
          <p:txBody>
            <a:bodyPr wrap="square" anchor="ctr" anchorCtr="0">
              <a:spAutoFit/>
            </a:bodyPr>
            <a:lstStyle/>
            <a:p>
              <a:pPr>
                <a:lnSpc>
                  <a:spcPct val="110000"/>
                </a:lnSpc>
                <a:defRPr/>
              </a:pPr>
              <a:r>
                <a:rPr lang="ko-KR" altLang="en-US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창업 아이디어 장점 및 </a:t>
              </a:r>
              <a:r>
                <a:rPr lang="ko-KR" altLang="en-US" b="1" spc="-100" dirty="0" smtClean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특징</a:t>
              </a:r>
              <a:r>
                <a:rPr lang="en-US" altLang="ko-KR" b="1" spc="-100" dirty="0" smtClean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(</a:t>
              </a:r>
              <a:r>
                <a:rPr lang="ko-KR" altLang="en-US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</a:rPr>
                <a:t>어떤 </a:t>
              </a:r>
              <a:r>
                <a:rPr lang="ko-KR" altLang="en-US" b="1" spc="-100" dirty="0" smtClean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</a:rPr>
                <a:t>좋은 점이 </a:t>
              </a:r>
              <a:r>
                <a:rPr lang="ko-KR" altLang="en-US" b="1" spc="-100" dirty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</a:rPr>
                <a:t>있는지</a:t>
              </a:r>
              <a:r>
                <a:rPr lang="en-US" altLang="ko-KR" b="1" spc="-100" dirty="0" smtClean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</a:rPr>
                <a:t>?)</a:t>
              </a:r>
              <a:endParaRPr lang="ko-KR" altLang="en-US" b="1" spc="-100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cxnSp>
        <p:nvCxnSpPr>
          <p:cNvPr id="32" name="직선 연결선 31"/>
          <p:cNvCxnSpPr/>
          <p:nvPr/>
        </p:nvCxnSpPr>
        <p:spPr>
          <a:xfrm flipV="1">
            <a:off x="-124135" y="-84481"/>
            <a:ext cx="631463" cy="631463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223632" y="2710545"/>
            <a:ext cx="655731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solidFill>
                  <a:srgbClr val="FF0000"/>
                </a:solidFill>
              </a:rPr>
              <a:t>자유롭게 작성</a:t>
            </a:r>
          </a:p>
          <a:p>
            <a:pPr algn="ctr"/>
            <a:endParaRPr lang="en-US" altLang="ko-KR" dirty="0" smtClean="0">
              <a:solidFill>
                <a:srgbClr val="FF0000"/>
              </a:solidFill>
            </a:endParaRPr>
          </a:p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글씨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그림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도표</a:t>
            </a:r>
            <a:r>
              <a:rPr lang="en-US" altLang="ko-KR" dirty="0" smtClean="0">
                <a:solidFill>
                  <a:srgbClr val="FF0000"/>
                </a:solidFill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또는 이미지 등 활용 가능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분량 및 페이지 </a:t>
            </a:r>
            <a:r>
              <a:rPr lang="ko-KR" altLang="en-US" dirty="0" smtClean="0">
                <a:solidFill>
                  <a:srgbClr val="FF0000"/>
                </a:solidFill>
              </a:rPr>
              <a:t>수 제한 없음</a:t>
            </a:r>
            <a:r>
              <a:rPr lang="en-US" altLang="ko-KR" dirty="0" smtClean="0">
                <a:solidFill>
                  <a:srgbClr val="FF0000"/>
                </a:solidFill>
              </a:rPr>
              <a:t>.</a:t>
            </a: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29723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6659418"/>
            <a:ext cx="9144000" cy="198582"/>
          </a:xfrm>
          <a:prstGeom prst="rect">
            <a:avLst/>
          </a:prstGeom>
          <a:gradFill>
            <a:gsLst>
              <a:gs pos="1000">
                <a:srgbClr val="002060">
                  <a:alpha val="58000"/>
                </a:srgbClr>
              </a:gs>
              <a:gs pos="100000">
                <a:srgbClr val="002060"/>
              </a:gs>
            </a:gsLst>
            <a:lin ang="0" scaled="1"/>
          </a:gra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grpSp>
        <p:nvGrpSpPr>
          <p:cNvPr id="30" name="그룹 29"/>
          <p:cNvGrpSpPr/>
          <p:nvPr/>
        </p:nvGrpSpPr>
        <p:grpSpPr>
          <a:xfrm>
            <a:off x="256370" y="223499"/>
            <a:ext cx="7888706" cy="889367"/>
            <a:chOff x="222254" y="83105"/>
            <a:chExt cx="6052498" cy="889367"/>
          </a:xfrm>
        </p:grpSpPr>
        <p:grpSp>
          <p:nvGrpSpPr>
            <p:cNvPr id="26" name="그룹 25"/>
            <p:cNvGrpSpPr/>
            <p:nvPr/>
          </p:nvGrpSpPr>
          <p:grpSpPr>
            <a:xfrm>
              <a:off x="222254" y="83105"/>
              <a:ext cx="598342" cy="440058"/>
              <a:chOff x="78724" y="-6166"/>
              <a:chExt cx="892678" cy="656532"/>
            </a:xfrm>
          </p:grpSpPr>
          <p:sp>
            <p:nvSpPr>
              <p:cNvPr id="28" name="다이아몬드 27"/>
              <p:cNvSpPr/>
              <p:nvPr/>
            </p:nvSpPr>
            <p:spPr>
              <a:xfrm>
                <a:off x="78724" y="178068"/>
                <a:ext cx="472294" cy="472296"/>
              </a:xfrm>
              <a:prstGeom prst="diamond">
                <a:avLst/>
              </a:prstGeom>
              <a:solidFill>
                <a:srgbClr val="002060">
                  <a:alpha val="26000"/>
                </a:srgb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29" name="다이아몬드 28"/>
              <p:cNvSpPr/>
              <p:nvPr/>
            </p:nvSpPr>
            <p:spPr>
              <a:xfrm>
                <a:off x="314871" y="-6166"/>
                <a:ext cx="656531" cy="656532"/>
              </a:xfrm>
              <a:prstGeom prst="diamond">
                <a:avLst/>
              </a:prstGeom>
              <a:solidFill>
                <a:srgbClr val="002060">
                  <a:alpha val="52000"/>
                </a:srgb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</p:grpSp>
        <p:sp>
          <p:nvSpPr>
            <p:cNvPr id="27" name="TextBox 26"/>
            <p:cNvSpPr txBox="1"/>
            <p:nvPr/>
          </p:nvSpPr>
          <p:spPr>
            <a:xfrm>
              <a:off x="570976" y="270741"/>
              <a:ext cx="5703776" cy="701731"/>
            </a:xfrm>
            <a:prstGeom prst="rect">
              <a:avLst/>
            </a:prstGeom>
            <a:noFill/>
          </p:spPr>
          <p:txBody>
            <a:bodyPr wrap="square" anchor="ctr" anchorCtr="0">
              <a:spAutoFit/>
            </a:bodyPr>
            <a:lstStyle/>
            <a:p>
              <a:pPr>
                <a:lnSpc>
                  <a:spcPct val="110000"/>
                </a:lnSpc>
                <a:defRPr/>
              </a:pPr>
              <a:r>
                <a:rPr lang="ko-KR" altLang="en-US" b="1" spc="-100" dirty="0" smtClean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목표 </a:t>
              </a:r>
              <a:r>
                <a:rPr lang="ko-KR" altLang="en-US" b="1" spc="-100" dirty="0" smtClean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고객</a:t>
              </a:r>
              <a:r>
                <a:rPr lang="en-US" altLang="ko-KR" b="1" spc="-100" dirty="0" smtClean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(</a:t>
              </a:r>
              <a:r>
                <a:rPr lang="ko-KR" altLang="en-US" b="1" spc="-100" dirty="0" smtClean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누구한테 혜택이 있을지</a:t>
              </a:r>
              <a:r>
                <a:rPr lang="en-US" altLang="ko-KR" b="1" spc="-100" dirty="0" smtClean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? </a:t>
              </a:r>
              <a:r>
                <a:rPr lang="ko-KR" altLang="en-US" b="1" spc="-100" dirty="0" smtClean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누가 아이디어를 좋아할지</a:t>
              </a:r>
              <a:r>
                <a:rPr lang="en-US" altLang="ko-KR" b="1" spc="-100" dirty="0" smtClean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?</a:t>
              </a:r>
              <a:r>
                <a:rPr lang="en-US" altLang="ko-KR" b="1" spc="-100" dirty="0" smtClean="0">
                  <a:ln w="9525"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+mj-ea"/>
                  <a:ea typeface="+mj-ea"/>
                </a:rPr>
                <a:t>)</a:t>
              </a:r>
              <a:endParaRPr lang="ko-KR" altLang="en-US" b="1" spc="-100" dirty="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cxnSp>
        <p:nvCxnSpPr>
          <p:cNvPr id="32" name="직선 연결선 31"/>
          <p:cNvCxnSpPr/>
          <p:nvPr/>
        </p:nvCxnSpPr>
        <p:spPr>
          <a:xfrm flipV="1">
            <a:off x="-124135" y="-84481"/>
            <a:ext cx="631463" cy="631463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223632" y="2710545"/>
            <a:ext cx="655731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solidFill>
                  <a:srgbClr val="FF0000"/>
                </a:solidFill>
              </a:rPr>
              <a:t>자유롭게 작성</a:t>
            </a:r>
          </a:p>
          <a:p>
            <a:pPr algn="ctr"/>
            <a:endParaRPr lang="en-US" altLang="ko-KR" dirty="0" smtClean="0">
              <a:solidFill>
                <a:srgbClr val="FF0000"/>
              </a:solidFill>
            </a:endParaRPr>
          </a:p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글씨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그림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도표</a:t>
            </a:r>
            <a:r>
              <a:rPr lang="en-US" altLang="ko-KR" dirty="0" smtClean="0">
                <a:solidFill>
                  <a:srgbClr val="FF0000"/>
                </a:solidFill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또는 이미지 등 활용 가능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분량 및 페이지 </a:t>
            </a:r>
            <a:r>
              <a:rPr lang="ko-KR" altLang="en-US" dirty="0" smtClean="0">
                <a:solidFill>
                  <a:srgbClr val="FF0000"/>
                </a:solidFill>
              </a:rPr>
              <a:t>수 제한 없음</a:t>
            </a:r>
            <a:r>
              <a:rPr lang="en-US" altLang="ko-KR" dirty="0" smtClean="0">
                <a:solidFill>
                  <a:srgbClr val="FF0000"/>
                </a:solidFill>
              </a:rPr>
              <a:t>.</a:t>
            </a:r>
          </a:p>
          <a:p>
            <a:pPr algn="ctr"/>
            <a:endParaRPr lang="en-US" altLang="ko-KR" dirty="0">
              <a:solidFill>
                <a:srgbClr val="FF0000"/>
              </a:solidFill>
            </a:endParaRPr>
          </a:p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64272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590</TotalTime>
  <Words>241</Words>
  <Application>Microsoft Office PowerPoint</Application>
  <PresentationFormat>화면 슬라이드 쇼(4:3)</PresentationFormat>
  <Paragraphs>48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HIT</cp:lastModifiedBy>
  <cp:revision>31</cp:revision>
  <dcterms:created xsi:type="dcterms:W3CDTF">2020-05-18T00:06:02Z</dcterms:created>
  <dcterms:modified xsi:type="dcterms:W3CDTF">2021-05-21T02:52:02Z</dcterms:modified>
</cp:coreProperties>
</file>