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6858000" cy="12192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C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77" d="100"/>
          <a:sy n="77" d="100"/>
        </p:scale>
        <p:origin x="1362" y="-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6CC5F-BEAE-4C7F-8075-E0395BC3D2D4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E334DF-FB5A-444E-8B67-0CB59C1D00A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7386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761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140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2128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4556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2116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3885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4396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8898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861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5003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138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11429751"/>
            <a:ext cx="1543050" cy="762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2702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ABE5D-AB45-4322-8903-61C6211C6B52}" type="datetimeFigureOut">
              <a:rPr lang="ko-KR" altLang="en-US" smtClean="0"/>
              <a:t>2021-10-06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0749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직사각형 14"/>
          <p:cNvSpPr>
            <a:spLocks noChangeArrowheads="1"/>
          </p:cNvSpPr>
          <p:nvPr/>
        </p:nvSpPr>
        <p:spPr bwMode="auto">
          <a:xfrm>
            <a:off x="368127" y="1510742"/>
            <a:ext cx="6001676" cy="519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775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sz="2775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커리어로드맵 경진대회</a:t>
            </a:r>
            <a:endParaRPr lang="en-US" altLang="ko-KR" sz="2775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147" name="직사각형 14"/>
          <p:cNvSpPr>
            <a:spLocks noChangeArrowheads="1"/>
          </p:cNvSpPr>
          <p:nvPr/>
        </p:nvSpPr>
        <p:spPr bwMode="auto">
          <a:xfrm>
            <a:off x="541742" y="2966409"/>
            <a:ext cx="5692537" cy="1301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800" b="1" dirty="0" err="1"/>
              <a:t>대학문화와</a:t>
            </a:r>
            <a:r>
              <a:rPr lang="ko-KR" altLang="en-US" sz="2800" b="1" dirty="0"/>
              <a:t> 미래를 활용한</a:t>
            </a:r>
            <a:endParaRPr lang="en-US" altLang="ko-KR" sz="2800" b="1" dirty="0"/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800" b="1" dirty="0"/>
              <a:t> 경력관리 액션플랜 작성하기</a:t>
            </a:r>
            <a:endParaRPr lang="en-US" altLang="ko-KR" sz="2800" b="1" dirty="0"/>
          </a:p>
        </p:txBody>
      </p:sp>
      <p:pic>
        <p:nvPicPr>
          <p:cNvPr id="6148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158" y="10445858"/>
            <a:ext cx="3172709" cy="844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직사각형 14"/>
          <p:cNvSpPr>
            <a:spLocks noChangeArrowheads="1"/>
          </p:cNvSpPr>
          <p:nvPr/>
        </p:nvSpPr>
        <p:spPr bwMode="auto">
          <a:xfrm>
            <a:off x="3760943" y="5520268"/>
            <a:ext cx="3495481" cy="1879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학과 </a:t>
            </a:r>
            <a:r>
              <a:rPr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학년 </a:t>
            </a:r>
            <a:r>
              <a:rPr lang="en-US" altLang="ko-KR" sz="2000" dirty="0"/>
              <a:t>: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학번 </a:t>
            </a:r>
            <a:r>
              <a:rPr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성명 </a:t>
            </a:r>
            <a:r>
              <a:rPr lang="en-US" altLang="ko-KR" sz="2000" dirty="0"/>
              <a:t>: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90896" y="8949270"/>
            <a:ext cx="1864613" cy="447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311" dirty="0">
                <a:latin typeface="+mj-lt"/>
              </a:rPr>
              <a:t>2021.    .    .</a:t>
            </a:r>
          </a:p>
        </p:txBody>
      </p:sp>
    </p:spTree>
    <p:extLst>
      <p:ext uri="{BB962C8B-B14F-4D97-AF65-F5344CB8AC3E}">
        <p14:creationId xmlns:p14="http://schemas.microsoft.com/office/powerpoint/2010/main" val="863512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8230" y="1"/>
            <a:ext cx="7114153" cy="2227533"/>
            <a:chOff x="68230" y="1"/>
            <a:chExt cx="7114153" cy="2227533"/>
          </a:xfrm>
        </p:grpSpPr>
        <p:sp>
          <p:nvSpPr>
            <p:cNvPr id="5" name="직사각형 1"/>
            <p:cNvSpPr>
              <a:spLocks noChangeArrowheads="1"/>
            </p:cNvSpPr>
            <p:nvPr/>
          </p:nvSpPr>
          <p:spPr bwMode="auto">
            <a:xfrm>
              <a:off x="199010" y="672655"/>
              <a:ext cx="6983373" cy="981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latinLnBrk="0">
                <a:lnSpc>
                  <a:spcPct val="250000"/>
                </a:lnSpc>
                <a:spcBef>
                  <a:spcPct val="0"/>
                </a:spcBef>
                <a:buNone/>
                <a:defRPr/>
              </a:pPr>
              <a:r>
                <a:rPr lang="ko-KR" altLang="en-US" sz="2311" b="1" dirty="0"/>
                <a:t>    목표기업 정보 찾기</a:t>
              </a:r>
              <a:r>
                <a:rPr lang="en-US" altLang="ko-KR" sz="2311" b="1" dirty="0"/>
                <a:t> </a:t>
              </a:r>
              <a:r>
                <a:rPr lang="en-US" altLang="ko-KR" sz="1618" i="1" dirty="0">
                  <a:solidFill>
                    <a:schemeClr val="bg1">
                      <a:lumMod val="65000"/>
                    </a:schemeClr>
                  </a:solidFill>
                </a:rPr>
                <a:t>( </a:t>
              </a:r>
              <a:r>
                <a:rPr lang="ko-KR" altLang="en-US" sz="1618" i="1" dirty="0">
                  <a:solidFill>
                    <a:schemeClr val="bg1">
                      <a:lumMod val="65000"/>
                    </a:schemeClr>
                  </a:solidFill>
                </a:rPr>
                <a:t>대학문화와 미래 </a:t>
              </a:r>
              <a:r>
                <a:rPr lang="en-US" altLang="ko-KR" sz="1618" i="1" dirty="0">
                  <a:solidFill>
                    <a:schemeClr val="bg1">
                      <a:lumMod val="65000"/>
                    </a:schemeClr>
                  </a:solidFill>
                </a:rPr>
                <a:t>1</a:t>
              </a:r>
              <a:r>
                <a:rPr lang="ko-KR" altLang="en-US" sz="1618" i="1" dirty="0">
                  <a:solidFill>
                    <a:schemeClr val="bg1">
                      <a:lumMod val="65000"/>
                    </a:schemeClr>
                  </a:solidFill>
                </a:rPr>
                <a:t>주차 참조 </a:t>
              </a:r>
              <a:r>
                <a:rPr lang="en-US" altLang="ko-KR" sz="1618" i="1" dirty="0">
                  <a:solidFill>
                    <a:schemeClr val="bg1">
                      <a:lumMod val="65000"/>
                    </a:schemeClr>
                  </a:solidFill>
                </a:rPr>
                <a:t>)</a:t>
              </a:r>
              <a:endParaRPr lang="ko-KR" altLang="en-US" sz="1618" i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" name="직사각형 1"/>
            <p:cNvSpPr>
              <a:spLocks noChangeArrowheads="1"/>
            </p:cNvSpPr>
            <p:nvPr/>
          </p:nvSpPr>
          <p:spPr bwMode="auto">
            <a:xfrm>
              <a:off x="68230" y="1"/>
              <a:ext cx="6578075" cy="2227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latinLnBrk="0" hangingPunct="1">
                <a:lnSpc>
                  <a:spcPct val="2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2775" b="1" dirty="0"/>
                <a:t>Ⅰ. </a:t>
              </a:r>
              <a:r>
                <a:rPr lang="ko-KR" altLang="en-US" sz="2775" b="1" dirty="0"/>
                <a:t>목표기업 탐색</a:t>
              </a:r>
              <a:endParaRPr lang="en-US" altLang="ko-KR" sz="2775" b="1" dirty="0"/>
            </a:p>
            <a:p>
              <a:pPr eaLnBrk="1" latinLnBrk="0" hangingPunct="1">
                <a:lnSpc>
                  <a:spcPct val="250000"/>
                </a:lnSpc>
                <a:spcBef>
                  <a:spcPct val="0"/>
                </a:spcBef>
                <a:buFontTx/>
                <a:buNone/>
              </a:pPr>
              <a:endParaRPr lang="en-US" altLang="ko-KR" sz="2775" b="1" dirty="0"/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510" y="1104568"/>
              <a:ext cx="335362" cy="391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76434C56-0F3B-4F75-BFDB-1B9A13397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927114"/>
              </p:ext>
            </p:extLst>
          </p:nvPr>
        </p:nvGraphicFramePr>
        <p:xfrm>
          <a:off x="199010" y="1654014"/>
          <a:ext cx="6447295" cy="10028587"/>
        </p:xfrm>
        <a:graphic>
          <a:graphicData uri="http://schemas.openxmlformats.org/drawingml/2006/table">
            <a:tbl>
              <a:tblPr/>
              <a:tblGrid>
                <a:gridCol w="1958032">
                  <a:extLst>
                    <a:ext uri="{9D8B030D-6E8A-4147-A177-3AD203B41FA5}">
                      <a16:colId xmlns:a16="http://schemas.microsoft.com/office/drawing/2014/main" val="644946524"/>
                    </a:ext>
                  </a:extLst>
                </a:gridCol>
                <a:gridCol w="4489263">
                  <a:extLst>
                    <a:ext uri="{9D8B030D-6E8A-4147-A177-3AD203B41FA5}">
                      <a16:colId xmlns:a16="http://schemas.microsoft.com/office/drawing/2014/main" val="1058762948"/>
                    </a:ext>
                  </a:extLst>
                </a:gridCol>
              </a:tblGrid>
              <a:tr h="5908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553806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희망 기업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0809511"/>
                  </a:ext>
                </a:extLst>
              </a:tr>
              <a:tr h="1513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개요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대표자명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이념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철학 등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403789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비전 및 인재상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557418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주력 사업 및 제품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경쟁사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04335"/>
                  </a:ext>
                </a:extLst>
              </a:tr>
              <a:tr h="1513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관련기사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최근 가장 이슈가 되는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것은 무엇인가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1111696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채용 절차 및 시기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1734705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 직무 분야 자격요건 및 공통자격요건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9131191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4611AE2C-013F-44AB-A655-B5B90FAA12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224" y="3296775"/>
            <a:ext cx="213396" cy="4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5634" tIns="52818" rIns="105634" bIns="5281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080"/>
          </a:p>
        </p:txBody>
      </p:sp>
    </p:spTree>
    <p:extLst>
      <p:ext uri="{BB962C8B-B14F-4D97-AF65-F5344CB8AC3E}">
        <p14:creationId xmlns:p14="http://schemas.microsoft.com/office/powerpoint/2010/main" val="2508880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1"/>
          <p:cNvSpPr>
            <a:spLocks noChangeArrowheads="1"/>
          </p:cNvSpPr>
          <p:nvPr/>
        </p:nvSpPr>
        <p:spPr bwMode="auto">
          <a:xfrm>
            <a:off x="243595" y="-175618"/>
            <a:ext cx="3555412" cy="115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ko-KR" sz="2775" b="1" dirty="0"/>
              <a:t>Ⅱ. </a:t>
            </a:r>
            <a:r>
              <a:rPr lang="ko-KR" altLang="en-US" sz="2775" b="1" dirty="0"/>
              <a:t>희망직무 탐색</a:t>
            </a:r>
            <a:endParaRPr lang="en-US" altLang="ko-KR" sz="2775" b="1" dirty="0"/>
          </a:p>
        </p:txBody>
      </p:sp>
      <p:sp>
        <p:nvSpPr>
          <p:cNvPr id="10" name="직사각형 1"/>
          <p:cNvSpPr>
            <a:spLocks noChangeArrowheads="1"/>
          </p:cNvSpPr>
          <p:nvPr/>
        </p:nvSpPr>
        <p:spPr bwMode="auto">
          <a:xfrm>
            <a:off x="211271" y="637152"/>
            <a:ext cx="6646729" cy="981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  <a:defRPr/>
            </a:pPr>
            <a:r>
              <a:rPr lang="ko-KR" altLang="en-US" sz="2311" b="1" dirty="0"/>
              <a:t>    </a:t>
            </a:r>
            <a:r>
              <a:rPr lang="ko-KR" altLang="en-US" sz="2311" b="1" dirty="0" err="1"/>
              <a:t>워크넷</a:t>
            </a:r>
            <a:r>
              <a:rPr lang="ko-KR" altLang="en-US" sz="2311" b="1" dirty="0"/>
              <a:t> 직무역량 찾기 </a:t>
            </a:r>
            <a:r>
              <a:rPr lang="en-US" altLang="ko-KR" sz="1618" i="1" dirty="0">
                <a:solidFill>
                  <a:schemeClr val="bg1">
                    <a:lumMod val="65000"/>
                  </a:schemeClr>
                </a:solidFill>
              </a:rPr>
              <a:t>(</a:t>
            </a:r>
            <a:r>
              <a:rPr lang="ko-KR" altLang="en-US" sz="1618" i="1" dirty="0">
                <a:solidFill>
                  <a:schemeClr val="bg1">
                    <a:lumMod val="65000"/>
                  </a:schemeClr>
                </a:solidFill>
              </a:rPr>
              <a:t>대학문화와 미래 </a:t>
            </a:r>
            <a:r>
              <a:rPr lang="en-US" altLang="ko-KR" sz="1618" i="1" dirty="0">
                <a:solidFill>
                  <a:schemeClr val="bg1">
                    <a:lumMod val="65000"/>
                  </a:schemeClr>
                </a:solidFill>
              </a:rPr>
              <a:t>2</a:t>
            </a:r>
            <a:r>
              <a:rPr lang="ko-KR" altLang="en-US" sz="1618" i="1" dirty="0">
                <a:solidFill>
                  <a:schemeClr val="bg1">
                    <a:lumMod val="65000"/>
                  </a:schemeClr>
                </a:solidFill>
              </a:rPr>
              <a:t>주차 참조 </a:t>
            </a:r>
            <a:r>
              <a:rPr lang="en-US" altLang="ko-KR" sz="1618" i="1" dirty="0">
                <a:solidFill>
                  <a:schemeClr val="bg1">
                    <a:lumMod val="65000"/>
                  </a:schemeClr>
                </a:solidFill>
              </a:rPr>
              <a:t>)</a:t>
            </a:r>
            <a:endParaRPr lang="ko-KR" altLang="en-US" sz="1618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95" y="1133859"/>
            <a:ext cx="367984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9296176-A6A6-4E80-B575-C8D55DC3B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441098"/>
              </p:ext>
            </p:extLst>
          </p:nvPr>
        </p:nvGraphicFramePr>
        <p:xfrm>
          <a:off x="449442" y="1768055"/>
          <a:ext cx="6055267" cy="10260086"/>
        </p:xfrm>
        <a:graphic>
          <a:graphicData uri="http://schemas.openxmlformats.org/drawingml/2006/table">
            <a:tbl>
              <a:tblPr/>
              <a:tblGrid>
                <a:gridCol w="1464941">
                  <a:extLst>
                    <a:ext uri="{9D8B030D-6E8A-4147-A177-3AD203B41FA5}">
                      <a16:colId xmlns:a16="http://schemas.microsoft.com/office/drawing/2014/main" val="3364855580"/>
                    </a:ext>
                  </a:extLst>
                </a:gridCol>
                <a:gridCol w="523498">
                  <a:extLst>
                    <a:ext uri="{9D8B030D-6E8A-4147-A177-3AD203B41FA5}">
                      <a16:colId xmlns:a16="http://schemas.microsoft.com/office/drawing/2014/main" val="3540329702"/>
                    </a:ext>
                  </a:extLst>
                </a:gridCol>
                <a:gridCol w="261749">
                  <a:extLst>
                    <a:ext uri="{9D8B030D-6E8A-4147-A177-3AD203B41FA5}">
                      <a16:colId xmlns:a16="http://schemas.microsoft.com/office/drawing/2014/main" val="1955776455"/>
                    </a:ext>
                  </a:extLst>
                </a:gridCol>
                <a:gridCol w="1771111">
                  <a:extLst>
                    <a:ext uri="{9D8B030D-6E8A-4147-A177-3AD203B41FA5}">
                      <a16:colId xmlns:a16="http://schemas.microsoft.com/office/drawing/2014/main" val="1436924959"/>
                    </a:ext>
                  </a:extLst>
                </a:gridCol>
                <a:gridCol w="2033968">
                  <a:extLst>
                    <a:ext uri="{9D8B030D-6E8A-4147-A177-3AD203B41FA5}">
                      <a16:colId xmlns:a16="http://schemas.microsoft.com/office/drawing/2014/main" val="2310462733"/>
                    </a:ext>
                  </a:extLst>
                </a:gridCol>
              </a:tblGrid>
              <a:tr h="444927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개요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Identification)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438683"/>
                  </a:ext>
                </a:extLst>
              </a:tr>
              <a:tr h="8550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정의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9395194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 업무와 책임 및 역할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3454316"/>
                  </a:ext>
                </a:extLst>
              </a:tr>
              <a:tr h="40862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주요업무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책임 및 역할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069646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768918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1277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1387070"/>
                  </a:ext>
                </a:extLst>
              </a:tr>
              <a:tr h="858585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557692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역량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516154"/>
                  </a:ext>
                </a:extLst>
              </a:tr>
              <a:tr h="40862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229249"/>
                  </a:ext>
                </a:extLst>
              </a:tr>
              <a:tr h="1699997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937525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직무요건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1754662"/>
                  </a:ext>
                </a:extLst>
              </a:tr>
              <a:tr h="408625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전공과목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자격증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702218"/>
                  </a:ext>
                </a:extLst>
              </a:tr>
              <a:tr h="1576230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613412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27983011-19C5-4AC8-9C5D-59C1F7319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442" y="2468675"/>
            <a:ext cx="6055267" cy="4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634" tIns="52818" rIns="105634" bIns="5281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080"/>
          </a:p>
        </p:txBody>
      </p:sp>
    </p:spTree>
    <p:extLst>
      <p:ext uri="{BB962C8B-B14F-4D97-AF65-F5344CB8AC3E}">
        <p14:creationId xmlns:p14="http://schemas.microsoft.com/office/powerpoint/2010/main" val="1173653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6"/>
          <p:cNvSpPr txBox="1">
            <a:spLocks noChangeArrowheads="1"/>
          </p:cNvSpPr>
          <p:nvPr/>
        </p:nvSpPr>
        <p:spPr bwMode="auto">
          <a:xfrm>
            <a:off x="-605309" y="910180"/>
            <a:ext cx="3263391" cy="690924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buFont typeface="Wingdings" pitchFamily="2" charset="2"/>
              <a:buChar char="§"/>
              <a:defRPr/>
            </a:pPr>
            <a:endParaRPr lang="en-US" altLang="ko-KR" sz="208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749580"/>
              </p:ext>
            </p:extLst>
          </p:nvPr>
        </p:nvGraphicFramePr>
        <p:xfrm>
          <a:off x="163105" y="1897895"/>
          <a:ext cx="6455409" cy="9438834"/>
        </p:xfrm>
        <a:graphic>
          <a:graphicData uri="http://schemas.openxmlformats.org/drawingml/2006/table">
            <a:tbl>
              <a:tblPr/>
              <a:tblGrid>
                <a:gridCol w="2463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22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66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장점 키워드 </a:t>
                      </a: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4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관련경험 </a:t>
                      </a: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4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직사각형 1"/>
          <p:cNvSpPr>
            <a:spLocks noChangeArrowheads="1"/>
          </p:cNvSpPr>
          <p:nvPr/>
        </p:nvSpPr>
        <p:spPr bwMode="auto">
          <a:xfrm>
            <a:off x="206647" y="213807"/>
            <a:ext cx="4363859" cy="1479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00000"/>
              </a:lnSpc>
              <a:spcBef>
                <a:spcPct val="0"/>
              </a:spcBef>
              <a:buNone/>
              <a:defRPr/>
            </a:pPr>
            <a:r>
              <a:rPr lang="en-US" altLang="ko-KR" sz="2775" b="1" dirty="0"/>
              <a:t>Ⅲ. </a:t>
            </a:r>
            <a:r>
              <a:rPr lang="ko-KR" altLang="en-US" sz="2775" b="1" dirty="0"/>
              <a:t>직무역량 탐색</a:t>
            </a:r>
            <a:endParaRPr lang="en-US" altLang="ko-KR" sz="2775" b="1" dirty="0"/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ko-KR" altLang="en-US" sz="2311" b="1" dirty="0"/>
              <a:t>    나의 장점 찾기</a:t>
            </a:r>
            <a:endParaRPr lang="ko-KR" altLang="en-US" sz="1618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41" y="1243036"/>
            <a:ext cx="313916" cy="366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2934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55EBC-5A6A-4F75-AFDD-E5B738177C09}" type="slidenum">
              <a:rPr lang="ko-KR" altLang="en-US" smtClean="0"/>
              <a:t>5</a:t>
            </a:fld>
            <a:endParaRPr lang="ko-KR" altLang="en-US"/>
          </a:p>
        </p:txBody>
      </p:sp>
      <p:sp>
        <p:nvSpPr>
          <p:cNvPr id="7" name="직사각형 7">
            <a:extLst>
              <a:ext uri="{FF2B5EF4-FFF2-40B4-BE49-F238E27FC236}">
                <a16:creationId xmlns:a16="http://schemas.microsoft.com/office/drawing/2014/main" id="{AD5583E1-0170-42D7-9F90-9CE82949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306" y="1266826"/>
            <a:ext cx="2645550" cy="6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311" b="1" dirty="0">
                <a:solidFill>
                  <a:srgbClr val="000000"/>
                </a:solidFill>
              </a:rPr>
              <a:t>커리어 관리방법</a:t>
            </a:r>
            <a:endParaRPr lang="en-US" altLang="ko-KR" sz="2311" b="1" dirty="0">
              <a:solidFill>
                <a:srgbClr val="000000"/>
              </a:solidFill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9BE51822-E3A4-45F6-8B9C-D8B453AB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66" y="1422649"/>
            <a:ext cx="369440" cy="46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1">
            <a:extLst>
              <a:ext uri="{FF2B5EF4-FFF2-40B4-BE49-F238E27FC236}">
                <a16:creationId xmlns:a16="http://schemas.microsoft.com/office/drawing/2014/main" id="{8BB4597F-A2ED-4D6C-945C-3B43FE997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6000" y="165716"/>
            <a:ext cx="3335259" cy="115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775" b="1" dirty="0"/>
              <a:t> </a:t>
            </a:r>
            <a:r>
              <a:rPr lang="en-US" altLang="ko-KR" sz="2775" b="1" dirty="0"/>
              <a:t>Ⅳ. </a:t>
            </a:r>
            <a:r>
              <a:rPr lang="ko-KR" altLang="en-US" sz="2775" b="1" dirty="0"/>
              <a:t>나의 경력개발</a:t>
            </a:r>
            <a:endParaRPr lang="ko-KR" altLang="en-US" sz="2775" i="1" dirty="0">
              <a:solidFill>
                <a:srgbClr val="A6A6A6"/>
              </a:solidFill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423150"/>
              </p:ext>
            </p:extLst>
          </p:nvPr>
        </p:nvGraphicFramePr>
        <p:xfrm>
          <a:off x="90112" y="2167493"/>
          <a:ext cx="6553692" cy="8952687"/>
        </p:xfrm>
        <a:graphic>
          <a:graphicData uri="http://schemas.openxmlformats.org/drawingml/2006/table">
            <a:tbl>
              <a:tblPr/>
              <a:tblGrid>
                <a:gridCol w="519488">
                  <a:extLst>
                    <a:ext uri="{9D8B030D-6E8A-4147-A177-3AD203B41FA5}">
                      <a16:colId xmlns:a16="http://schemas.microsoft.com/office/drawing/2014/main" val="522094932"/>
                    </a:ext>
                  </a:extLst>
                </a:gridCol>
                <a:gridCol w="1296692">
                  <a:extLst>
                    <a:ext uri="{9D8B030D-6E8A-4147-A177-3AD203B41FA5}">
                      <a16:colId xmlns:a16="http://schemas.microsoft.com/office/drawing/2014/main" val="1225268360"/>
                    </a:ext>
                  </a:extLst>
                </a:gridCol>
                <a:gridCol w="1565328">
                  <a:extLst>
                    <a:ext uri="{9D8B030D-6E8A-4147-A177-3AD203B41FA5}">
                      <a16:colId xmlns:a16="http://schemas.microsoft.com/office/drawing/2014/main" val="3195965075"/>
                    </a:ext>
                  </a:extLst>
                </a:gridCol>
                <a:gridCol w="1518834">
                  <a:extLst>
                    <a:ext uri="{9D8B030D-6E8A-4147-A177-3AD203B41FA5}">
                      <a16:colId xmlns:a16="http://schemas.microsoft.com/office/drawing/2014/main" val="4003046184"/>
                    </a:ext>
                  </a:extLst>
                </a:gridCol>
                <a:gridCol w="1653350">
                  <a:extLst>
                    <a:ext uri="{9D8B030D-6E8A-4147-A177-3AD203B41FA5}">
                      <a16:colId xmlns:a16="http://schemas.microsoft.com/office/drawing/2014/main" val="920605023"/>
                    </a:ext>
                  </a:extLst>
                </a:gridCol>
              </a:tblGrid>
              <a:tr h="78071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하계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동계 방학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9444744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전공 수강 과목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및 목표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227349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자격증 및 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어학점수 목표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1329162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경험 및 경력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관련 계획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517874"/>
                  </a:ext>
                </a:extLst>
              </a:tr>
              <a:tr h="468623"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>
                      <a:noFill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3654707"/>
                  </a:ext>
                </a:extLst>
              </a:tr>
              <a:tr h="78071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3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하계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동계 방학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907162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전공 수강 과목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및 목표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403711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자격증 및 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어학점수 목표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5006996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경험 및 경력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관련 계획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6713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345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55EBC-5A6A-4F75-AFDD-E5B738177C09}" type="slidenum">
              <a:rPr lang="ko-KR" altLang="en-US" smtClean="0"/>
              <a:t>6</a:t>
            </a:fld>
            <a:endParaRPr lang="ko-KR" altLang="en-US"/>
          </a:p>
        </p:txBody>
      </p:sp>
      <p:sp>
        <p:nvSpPr>
          <p:cNvPr id="5" name="직사각형 7">
            <a:extLst>
              <a:ext uri="{FF2B5EF4-FFF2-40B4-BE49-F238E27FC236}">
                <a16:creationId xmlns:a16="http://schemas.microsoft.com/office/drawing/2014/main" id="{AD5583E1-0170-42D7-9F90-9CE82949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638" y="1545893"/>
            <a:ext cx="4019019" cy="66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311" b="1" dirty="0">
                <a:solidFill>
                  <a:srgbClr val="000000"/>
                </a:solidFill>
              </a:rPr>
              <a:t>커리어 관리방법</a:t>
            </a:r>
            <a:endParaRPr lang="en-US" altLang="ko-KR" sz="2311" b="1" dirty="0">
              <a:solidFill>
                <a:srgbClr val="000000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9BE51822-E3A4-45F6-8B9C-D8B453AB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71" y="1701729"/>
            <a:ext cx="410247" cy="504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">
            <a:extLst>
              <a:ext uri="{FF2B5EF4-FFF2-40B4-BE49-F238E27FC236}">
                <a16:creationId xmlns:a16="http://schemas.microsoft.com/office/drawing/2014/main" id="{8BB4597F-A2ED-4D6C-945C-3B43FE997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467" y="261572"/>
            <a:ext cx="4345447" cy="115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540" b="1" dirty="0"/>
              <a:t> </a:t>
            </a:r>
            <a:r>
              <a:rPr lang="en-US" altLang="ko-KR" sz="2775" b="1" dirty="0"/>
              <a:t>Ⅳ. </a:t>
            </a:r>
            <a:r>
              <a:rPr lang="ko-KR" altLang="en-US" sz="2775" b="1" dirty="0"/>
              <a:t>나의 경력개발</a:t>
            </a:r>
            <a:endParaRPr lang="ko-KR" altLang="en-US" sz="2775" i="1" dirty="0">
              <a:solidFill>
                <a:srgbClr val="A6A6A6"/>
              </a:solidFill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296746"/>
              </p:ext>
            </p:extLst>
          </p:nvPr>
        </p:nvGraphicFramePr>
        <p:xfrm>
          <a:off x="323639" y="2683621"/>
          <a:ext cx="6222304" cy="8785124"/>
        </p:xfrm>
        <a:graphic>
          <a:graphicData uri="http://schemas.openxmlformats.org/drawingml/2006/table">
            <a:tbl>
              <a:tblPr/>
              <a:tblGrid>
                <a:gridCol w="916225">
                  <a:extLst>
                    <a:ext uri="{9D8B030D-6E8A-4147-A177-3AD203B41FA5}">
                      <a16:colId xmlns:a16="http://schemas.microsoft.com/office/drawing/2014/main" val="1204988503"/>
                    </a:ext>
                  </a:extLst>
                </a:gridCol>
                <a:gridCol w="1378655">
                  <a:extLst>
                    <a:ext uri="{9D8B030D-6E8A-4147-A177-3AD203B41FA5}">
                      <a16:colId xmlns:a16="http://schemas.microsoft.com/office/drawing/2014/main" val="3611599540"/>
                    </a:ext>
                  </a:extLst>
                </a:gridCol>
                <a:gridCol w="1629016">
                  <a:extLst>
                    <a:ext uri="{9D8B030D-6E8A-4147-A177-3AD203B41FA5}">
                      <a16:colId xmlns:a16="http://schemas.microsoft.com/office/drawing/2014/main" val="1303822252"/>
                    </a:ext>
                  </a:extLst>
                </a:gridCol>
                <a:gridCol w="2298408">
                  <a:extLst>
                    <a:ext uri="{9D8B030D-6E8A-4147-A177-3AD203B41FA5}">
                      <a16:colId xmlns:a16="http://schemas.microsoft.com/office/drawing/2014/main" val="2228668063"/>
                    </a:ext>
                  </a:extLst>
                </a:gridCol>
              </a:tblGrid>
              <a:tr h="7899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 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   무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 일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준비해야 할 것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 등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0259412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24656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2617641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28730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6460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93A3869-1E62-4FE8-AA61-83CEA5A7C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563223"/>
              </p:ext>
            </p:extLst>
          </p:nvPr>
        </p:nvGraphicFramePr>
        <p:xfrm>
          <a:off x="282198" y="1844273"/>
          <a:ext cx="6307288" cy="9839726"/>
        </p:xfrm>
        <a:graphic>
          <a:graphicData uri="http://schemas.openxmlformats.org/drawingml/2006/table">
            <a:tbl>
              <a:tblPr/>
              <a:tblGrid>
                <a:gridCol w="1035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2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9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31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직업 명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31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일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8499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수행직무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업무에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필요한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A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가지고 있는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B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준비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해야 할 것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C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A-B=C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498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직사각형 1"/>
          <p:cNvSpPr>
            <a:spLocks noChangeArrowheads="1"/>
          </p:cNvSpPr>
          <p:nvPr/>
        </p:nvSpPr>
        <p:spPr bwMode="auto">
          <a:xfrm>
            <a:off x="282198" y="607620"/>
            <a:ext cx="8210526" cy="990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3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ko-KR" altLang="en-US" sz="2400" b="1" dirty="0"/>
              <a:t>    경력관리 액션플랜</a:t>
            </a:r>
            <a:endParaRPr lang="ko-KR" altLang="en-US" sz="2400" i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직사각형 1"/>
          <p:cNvSpPr>
            <a:spLocks noChangeArrowheads="1"/>
          </p:cNvSpPr>
          <p:nvPr/>
        </p:nvSpPr>
        <p:spPr bwMode="auto">
          <a:xfrm>
            <a:off x="0" y="137715"/>
            <a:ext cx="8200571" cy="177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400" b="1" dirty="0"/>
              <a:t> </a:t>
            </a:r>
            <a:r>
              <a:rPr lang="en-US" altLang="ko-KR" sz="2400" b="1" dirty="0"/>
              <a:t>Ⅴ. </a:t>
            </a:r>
            <a:r>
              <a:rPr lang="ko-KR" altLang="en-US" sz="2400" b="1" dirty="0"/>
              <a:t>직무역량개발 계획수립</a:t>
            </a:r>
            <a:endParaRPr lang="en-US" altLang="ko-KR" sz="2400" b="1" dirty="0"/>
          </a:p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endParaRPr lang="en-US" altLang="ko-KR" sz="24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03" y="1155677"/>
            <a:ext cx="393815" cy="46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0174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317</Words>
  <Application>Microsoft Office PowerPoint</Application>
  <PresentationFormat>와이드스크린</PresentationFormat>
  <Paragraphs>107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6" baseType="lpstr">
      <vt:lpstr>HY헤드라인M</vt:lpstr>
      <vt:lpstr>맑은 고딕</vt:lpstr>
      <vt:lpstr>바탕</vt:lpstr>
      <vt:lpstr>함초롬돋움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김진영</dc:creator>
  <cp:lastModifiedBy>User</cp:lastModifiedBy>
  <cp:revision>5</cp:revision>
  <dcterms:created xsi:type="dcterms:W3CDTF">2021-10-06T06:02:03Z</dcterms:created>
  <dcterms:modified xsi:type="dcterms:W3CDTF">2021-10-06T07:12:26Z</dcterms:modified>
</cp:coreProperties>
</file>