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68" r:id="rId2"/>
    <p:sldId id="256" r:id="rId3"/>
    <p:sldId id="257" r:id="rId4"/>
    <p:sldId id="258" r:id="rId5"/>
    <p:sldId id="259" r:id="rId6"/>
    <p:sldId id="262" r:id="rId7"/>
    <p:sldId id="263" r:id="rId8"/>
    <p:sldId id="264" r:id="rId9"/>
    <p:sldId id="265" r:id="rId10"/>
    <p:sldId id="267" r:id="rId11"/>
  </p:sldIdLst>
  <p:sldSz cx="12192000" cy="6858000"/>
  <p:notesSz cx="6797675" cy="9926638"/>
  <p:embeddedFontLst>
    <p:embeddedFont>
      <p:font typeface="옥션고딕 B" panose="020B0600000101010101" charset="-127"/>
      <p:regular r:id="rId13"/>
    </p:embeddedFont>
    <p:embeddedFont>
      <p:font typeface="제주한라산" panose="020B0600000101010101" charset="-127"/>
      <p:regular r:id="rId14"/>
    </p:embeddedFont>
    <p:embeddedFont>
      <p:font typeface="나눔고딕" panose="020D0604000000000000" pitchFamily="50" charset="-127"/>
      <p:regular r:id="rId15"/>
      <p:bold r:id="rId16"/>
    </p:embeddedFont>
    <p:embeddedFont>
      <p:font typeface="나눔고딕 ExtraBold" panose="020D0904000000000000" pitchFamily="50" charset="-127"/>
      <p:bold r:id="rId17"/>
    </p:embeddedFont>
    <p:embeddedFont>
      <p:font typeface="나눔고딕 Light" panose="020D0904000000000000" pitchFamily="50" charset="-127"/>
      <p:regular r:id="rId18"/>
    </p:embeddedFont>
    <p:embeddedFont>
      <p:font typeface="나눔바른고딕" panose="020B0603020101020101" pitchFamily="50" charset="-127"/>
      <p:regular r:id="rId19"/>
      <p:bold r:id="rId20"/>
    </p:embeddedFont>
    <p:embeddedFont>
      <p:font typeface="맑은 고딕" panose="020B0503020000020004" pitchFamily="50" charset="-127"/>
      <p:regular r:id="rId21"/>
      <p:bold r:id="rId22"/>
    </p:embeddedFont>
    <p:embeddedFont>
      <p:font typeface="배달의민족 도현" panose="020B0600000101010101" pitchFamily="50" charset="-127"/>
      <p:regular r:id="rId2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1D6D9"/>
    <a:srgbClr val="568ACB"/>
    <a:srgbClr val="2372D9"/>
    <a:srgbClr val="A0C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28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47389-525C-4771-AA96-F94342FED8F9}" type="datetimeFigureOut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D41541-F70A-4195-A1DD-96D5F740F6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204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933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6686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953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632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8196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6585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5065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3861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85463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D41541-F70A-4195-A1DD-96D5F740F6EE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3491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65CE99-144A-41E0-8623-F420435440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42AC746-E923-48E5-AD5D-C46B790D06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C9A2EA-4EA6-4112-8B2C-5656F94D4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A832B-7B8B-47A0-B2D8-B7F7590E150E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F86902-5A6D-4AB3-A19C-20D5248A7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350000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EF409604-3BF6-430A-A2AE-17E6DC35EC3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4734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순서도: 처리 6">
            <a:extLst>
              <a:ext uri="{FF2B5EF4-FFF2-40B4-BE49-F238E27FC236}">
                <a16:creationId xmlns:a16="http://schemas.microsoft.com/office/drawing/2014/main" id="{C7A79814-BE54-486D-AEDE-CCB7AE2A26B3}"/>
              </a:ext>
            </a:extLst>
          </p:cNvPr>
          <p:cNvSpPr/>
          <p:nvPr userDrawn="1"/>
        </p:nvSpPr>
        <p:spPr>
          <a:xfrm>
            <a:off x="0" y="0"/>
            <a:ext cx="12192000" cy="7874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4800" dirty="0">
              <a:solidFill>
                <a:srgbClr val="002060"/>
              </a:solidFill>
              <a:latin typeface="옥션고딕 B" panose="02000000000000000000" pitchFamily="2" charset="-127"/>
              <a:ea typeface="옥션고딕 B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19917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13260A-37A5-47F5-B19D-FC2274E7B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C133BB3-19D1-4083-8AE5-64891D8434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CF00AB-F10F-4A20-8382-06009510E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79F46-6842-42F4-A659-0ED816F1E79B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1F4AE3-7A15-47F3-80A4-5FC35463B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E12A74-F4C9-4F91-B760-ACD1587D0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순서도: 처리 6">
            <a:extLst>
              <a:ext uri="{FF2B5EF4-FFF2-40B4-BE49-F238E27FC236}">
                <a16:creationId xmlns:a16="http://schemas.microsoft.com/office/drawing/2014/main" id="{C362AF97-7478-4F54-8365-6EC4616E7715}"/>
              </a:ext>
            </a:extLst>
          </p:cNvPr>
          <p:cNvSpPr/>
          <p:nvPr userDrawn="1"/>
        </p:nvSpPr>
        <p:spPr>
          <a:xfrm>
            <a:off x="0" y="0"/>
            <a:ext cx="12192000" cy="7874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>
                <a:solidFill>
                  <a:srgbClr val="002060"/>
                </a:solidFill>
                <a:latin typeface="옥션고딕 B" panose="02000000000000000000" pitchFamily="2" charset="-127"/>
                <a:ea typeface="옥션고딕 B" panose="02000000000000000000" pitchFamily="2" charset="-127"/>
              </a:rPr>
              <a:t>주 의 사 항   안 내</a:t>
            </a:r>
          </a:p>
        </p:txBody>
      </p:sp>
    </p:spTree>
    <p:extLst>
      <p:ext uri="{BB962C8B-B14F-4D97-AF65-F5344CB8AC3E}">
        <p14:creationId xmlns:p14="http://schemas.microsoft.com/office/powerpoint/2010/main" val="3845986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B87A0E-4C5C-4A81-89A4-3036B50F7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C31FBF-4F07-4CD6-8B4B-239DC1ACA3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D0C1938-52CC-4004-92D0-B3B56458D8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DDC7C0-5A3D-4D71-AA62-6846CCE86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B3C5A-A789-465E-B2E7-C376C18ADEE9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00F5A84-0452-41C4-8FF0-3F2B70B9E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DEE362A-9E63-4BC0-9524-EA6BC873C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544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F31F0C-9D2D-4514-8ACC-F5717E25A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F482F7B-D327-46C7-A293-830FACA1BC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2A600E1-A9B4-4C6D-9088-B2D6E6648A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22D0E17-A4B5-44AF-887A-E59B806EF6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0C2F21C-4AF8-4229-98B1-FE9229E05F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90DBF5E-29A2-41B2-9701-173E0B86D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F24-D86D-4726-BFFE-7688BE295AD7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7881D70-FFB3-432A-BC14-127330253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93BCCD0-52A0-4468-A56F-4EBE6167A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727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62806C-8BC1-4F42-891F-67DC07C77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3F9A3B9-B1D7-4318-B8DE-8ED113996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00EDF-7843-4BB0-B8BC-F476B208B3D3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0652FFC-B83C-4C3E-8C14-BF11FF384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4E16317-454A-452F-870F-62C6C586C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2073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727A4-D9CB-4BC5-928F-3421F68A3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7095C-F942-4474-B41B-7CC5F048CD33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07BE9F9-EDF6-447A-A918-A5892830F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91EEC6-E200-4993-A456-E17B5417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188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023D22-2BF0-4976-82DD-640A4B4FC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B0E411-D91D-4211-801E-8F4604B9DE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2DF415E-A8AA-443D-B6A7-150AD37B5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825BF47-7FC3-4854-8F6E-D76CFE27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12C9B-5798-4FC6-A54E-62D329F0574A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9CFE256-98A8-4BD8-A0E4-977775A04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F335C08-CBEB-4BD2-A44E-3B81F8860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9213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495A9B-3C48-4291-80D2-00E30B765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53C796F-B4D1-4D9F-9993-1A0A9663BD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017E01A-C093-4ABF-80B6-0ECBC07CA7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4ADAA28-55A2-429B-9E23-2FFFF3359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49913-5982-4FF7-803E-90BB726A3C42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03557E-D22C-4B49-9610-724F4B100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37A8D9-A9A2-4DAC-8ED6-2F87C712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126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B6E8F1-586C-4534-A5B2-7366829EA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8A8C5CC-DB1C-434B-BE31-ED5437D395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6EE9C7C-DFC4-4C66-98AB-B8FA89C91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B89B7-B9B2-4503-B21F-122871C0FCF2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31CA9F-B761-4276-B6BE-949A97103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9A8484-7015-488C-B903-96D58589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112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A2FC2B5-1E9B-4E9C-B20F-FA9E75B4A0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A21E95-9C19-4888-8200-9280A98EBE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5F709B-17A4-40DE-BF03-2C31FE612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99B94-46C4-441B-B2C6-C47DF0A7687B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8C2143A-3143-4236-BCC9-024939B7D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8518D9-27E2-4566-8AE7-F55E37E45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807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264A13E-A5E2-4BEC-87FF-19FB840FA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86B242-C584-4092-8F74-9348E24C9F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62B9AD6-1A34-4AD8-8B0B-4EBDE63D02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D1E62-F115-4D37-BD9F-C6FB6C726B71}" type="datetime1">
              <a:rPr lang="ko-KR" altLang="en-US" smtClean="0"/>
              <a:t>2020-08-19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7052004-B676-406A-8AB8-F02F2FF31A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C2240B-ECC4-44E4-AA3F-444F28E484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09604-3BF6-430A-A2AE-17E6DC35EC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214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38FD164-17B7-4488-A085-94A0EEB05F1B}"/>
              </a:ext>
            </a:extLst>
          </p:cNvPr>
          <p:cNvSpPr/>
          <p:nvPr/>
        </p:nvSpPr>
        <p:spPr>
          <a:xfrm>
            <a:off x="0" y="523875"/>
            <a:ext cx="12192000" cy="212484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                      </a:t>
            </a:r>
            <a:r>
              <a:rPr lang="en-US" altLang="ko-KR" sz="28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2020</a:t>
            </a:r>
            <a:r>
              <a:rPr lang="ko-KR" altLang="en-US" sz="28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학년도 </a:t>
            </a:r>
            <a:r>
              <a:rPr lang="en-US" altLang="ko-KR" sz="28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8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학기</a:t>
            </a:r>
            <a:endParaRPr lang="en-US" altLang="ko-KR" sz="28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ko-KR" altLang="en-US" sz="4800" dirty="0" err="1">
                <a:ln w="12700">
                  <a:solidFill>
                    <a:schemeClr val="tx1"/>
                  </a:solidFill>
                </a:ln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비대면</a:t>
            </a:r>
            <a:r>
              <a:rPr lang="en-US" altLang="ko-KR" sz="4800" dirty="0">
                <a:ln w="12700">
                  <a:solidFill>
                    <a:schemeClr val="tx1"/>
                  </a:solidFill>
                </a:ln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(LMS)</a:t>
            </a:r>
            <a:r>
              <a:rPr lang="ko-KR" altLang="en-US" sz="4800" dirty="0">
                <a:ln w="12700">
                  <a:solidFill>
                    <a:schemeClr val="tx1"/>
                  </a:solidFill>
                </a:ln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원격수업 안내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7FA3B70-8AC1-46EA-93BF-2055EF8E7371}"/>
              </a:ext>
            </a:extLst>
          </p:cNvPr>
          <p:cNvSpPr/>
          <p:nvPr/>
        </p:nvSpPr>
        <p:spPr>
          <a:xfrm>
            <a:off x="4236244" y="3276600"/>
            <a:ext cx="3719512" cy="30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Index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Ⅰ. </a:t>
            </a:r>
            <a:r>
              <a:rPr lang="ko-KR" altLang="en-US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유튜브에 동영상 올리기</a:t>
            </a:r>
            <a:endParaRPr lang="en-US" altLang="ko-KR" dirty="0"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Ⅱ. LMS</a:t>
            </a:r>
            <a:r>
              <a:rPr lang="ko-KR" altLang="en-US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설정하기</a:t>
            </a:r>
            <a:endParaRPr lang="en-US" altLang="ko-KR" dirty="0"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Ⅲ. </a:t>
            </a:r>
            <a:r>
              <a:rPr lang="ko-KR" altLang="en-US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주의사항 안내</a:t>
            </a:r>
            <a:endParaRPr lang="en-US" altLang="ko-KR" dirty="0"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교무처 교수학습지원센터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8DD5058-36EF-4FF8-8686-7359B9A576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13" y="5989280"/>
            <a:ext cx="581413" cy="67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564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3270C66D-6A3E-4415-8DFD-DFBE43950B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20089"/>
            <a:ext cx="12192001" cy="6204552"/>
          </a:xfrm>
          <a:prstGeom prst="rect">
            <a:avLst/>
          </a:prstGeom>
        </p:spPr>
      </p:pic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326185FF-8D75-4CE8-B18E-28E7D484026A}"/>
              </a:ext>
            </a:extLst>
          </p:cNvPr>
          <p:cNvSpPr/>
          <p:nvPr/>
        </p:nvSpPr>
        <p:spPr>
          <a:xfrm>
            <a:off x="10351140" y="2028825"/>
            <a:ext cx="1536059" cy="365533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FA0F6CF-A102-43EC-8D86-1F21E99E89F0}"/>
              </a:ext>
            </a:extLst>
          </p:cNvPr>
          <p:cNvSpPr/>
          <p:nvPr/>
        </p:nvSpPr>
        <p:spPr>
          <a:xfrm>
            <a:off x="1847850" y="2028825"/>
            <a:ext cx="10344150" cy="489076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88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4ED079-9AFA-4465-A112-7DF32592D2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4625" y="1662588"/>
            <a:ext cx="1699711" cy="1080611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6A4F3735-386F-4E69-8357-F89A3281A4B9}"/>
              </a:ext>
            </a:extLst>
          </p:cNvPr>
          <p:cNvSpPr/>
          <p:nvPr/>
        </p:nvSpPr>
        <p:spPr>
          <a:xfrm>
            <a:off x="10248899" y="1644242"/>
            <a:ext cx="463841" cy="365533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8CA79284-F3B5-454A-B111-1975D5EE40FC}"/>
              </a:ext>
            </a:extLst>
          </p:cNvPr>
          <p:cNvSpPr/>
          <p:nvPr/>
        </p:nvSpPr>
        <p:spPr>
          <a:xfrm>
            <a:off x="10322565" y="2010954"/>
            <a:ext cx="1564634" cy="365533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C95C69-7EDD-4352-B1FE-1C57756CE7A8}"/>
              </a:ext>
            </a:extLst>
          </p:cNvPr>
          <p:cNvSpPr txBox="1"/>
          <p:nvPr/>
        </p:nvSpPr>
        <p:spPr>
          <a:xfrm>
            <a:off x="9755620" y="1508260"/>
            <a:ext cx="5790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518504-E894-4931-B5D0-99958162C3B8}"/>
              </a:ext>
            </a:extLst>
          </p:cNvPr>
          <p:cNvSpPr txBox="1"/>
          <p:nvPr/>
        </p:nvSpPr>
        <p:spPr>
          <a:xfrm>
            <a:off x="9828644" y="1965325"/>
            <a:ext cx="5790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72FC690-9FAC-4BAC-8666-29B4C0214A9D}"/>
              </a:ext>
            </a:extLst>
          </p:cNvPr>
          <p:cNvSpPr/>
          <p:nvPr/>
        </p:nvSpPr>
        <p:spPr>
          <a:xfrm>
            <a:off x="1784351" y="1508260"/>
            <a:ext cx="9988549" cy="50902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8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endParaRPr lang="en-US" altLang="ko-KR" sz="28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3600" dirty="0">
                <a:ln w="15875"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유튜브에   학과별 계정으로 로그인 합니다</a:t>
            </a:r>
            <a:r>
              <a:rPr lang="en-US" altLang="ko-KR" sz="3600" dirty="0">
                <a:ln w="15875">
                  <a:solidFill>
                    <a:schemeClr val="bg1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 algn="ctr"/>
            <a:endParaRPr lang="en-US" altLang="ko-KR" dirty="0">
              <a:ln w="15875">
                <a:solidFill>
                  <a:schemeClr val="bg1">
                    <a:lumMod val="75000"/>
                  </a:schemeClr>
                </a:solidFill>
              </a:ln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3200" dirty="0" err="1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유튜브계정은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학과별로  </a:t>
            </a:r>
            <a:r>
              <a:rPr lang="ko-KR" altLang="en-US" sz="3200" dirty="0" err="1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운영하오니</a:t>
            </a:r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</a:p>
          <a:p>
            <a:pPr algn="ctr"/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학과</a:t>
            </a:r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조교</a:t>
            </a:r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에서  계정과  패스워드를</a:t>
            </a:r>
            <a:endParaRPr lang="en-US" altLang="ko-KR" sz="32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확인하시기  바랍니다</a:t>
            </a:r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  <a:endParaRPr lang="ko-KR" altLang="en-US" sz="32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F233AF5-F4F7-4F96-A801-F66E2C215A60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Ⅰ 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유튜브에  동영상  올리기</a:t>
            </a:r>
          </a:p>
        </p:txBody>
      </p:sp>
      <p:sp>
        <p:nvSpPr>
          <p:cNvPr id="18" name="슬라이드 번호 개체 틀 17">
            <a:extLst>
              <a:ext uri="{FF2B5EF4-FFF2-40B4-BE49-F238E27FC236}">
                <a16:creationId xmlns:a16="http://schemas.microsoft.com/office/drawing/2014/main" id="{0DA59286-E8E2-4574-8C25-AC6755300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7321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72AF95E-4A8A-44FD-8946-4F343F1891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0122"/>
          <a:stretch/>
        </p:blipFill>
        <p:spPr>
          <a:xfrm>
            <a:off x="0" y="823783"/>
            <a:ext cx="10350500" cy="603421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EC98F5F-7D1D-4ABE-8B98-61130A8E24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73" b="96901" l="2242" r="96861">
                        <a14:foregroundMark x1="20628" y1="12603" x2="40583" y2="25000"/>
                        <a14:foregroundMark x1="31390" y1="6198" x2="40359" y2="24380"/>
                        <a14:foregroundMark x1="17040" y1="51446" x2="33408" y2="32645"/>
                        <a14:foregroundMark x1="33408" y1="32645" x2="42377" y2="27273"/>
                        <a14:foregroundMark x1="40359" y1="24587" x2="41704" y2="27479"/>
                        <a14:foregroundMark x1="52466" y1="2479" x2="73318" y2="22727"/>
                        <a14:foregroundMark x1="74215" y1="23140" x2="89910" y2="44215"/>
                        <a14:foregroundMark x1="92152" y1="49587" x2="97309" y2="62190"/>
                        <a14:foregroundMark x1="71076" y1="96901" x2="80493" y2="93595"/>
                        <a14:foregroundMark x1="2691" y1="30579" x2="8072" y2="41116"/>
                        <a14:foregroundMark x1="2242" y1="27479" x2="2691" y2="2727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94350" y="3984329"/>
            <a:ext cx="2083297" cy="2260798"/>
          </a:xfrm>
          <a:prstGeom prst="rect">
            <a:avLst/>
          </a:prstGeom>
        </p:spPr>
      </p:pic>
      <p:pic>
        <p:nvPicPr>
          <p:cNvPr id="7" name="Picture 6" descr="arrow png 이미지 검색결과">
            <a:extLst>
              <a:ext uri="{FF2B5EF4-FFF2-40B4-BE49-F238E27FC236}">
                <a16:creationId xmlns:a16="http://schemas.microsoft.com/office/drawing/2014/main" id="{79776044-B880-4310-8317-F0719AA99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4724" flipV="1">
            <a:off x="6566880" y="3019232"/>
            <a:ext cx="5060182" cy="245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F3384C96-9B0A-4A99-A437-86CB03B5A020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Ⅰ 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유튜브에  동영상  올리기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E32FDF5-7855-40AA-B918-0C9EE5449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0599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08E8657-A6EF-464F-9AEE-0E0A7E7971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8135"/>
            <a:ext cx="11315700" cy="6229865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E2A25CE-7A03-4820-8191-B185BE1816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361" y="3908161"/>
            <a:ext cx="8950239" cy="2949839"/>
          </a:xfrm>
          <a:prstGeom prst="rect">
            <a:avLst/>
          </a:prstGeom>
        </p:spPr>
      </p:pic>
      <p:sp>
        <p:nvSpPr>
          <p:cNvPr id="6" name="폭발: 8pt 5">
            <a:extLst>
              <a:ext uri="{FF2B5EF4-FFF2-40B4-BE49-F238E27FC236}">
                <a16:creationId xmlns:a16="http://schemas.microsoft.com/office/drawing/2014/main" id="{C029D17F-A965-42DA-834A-7039B35B0658}"/>
              </a:ext>
            </a:extLst>
          </p:cNvPr>
          <p:cNvSpPr/>
          <p:nvPr/>
        </p:nvSpPr>
        <p:spPr>
          <a:xfrm>
            <a:off x="9375861" y="3323961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폭발: 8pt 10">
            <a:extLst>
              <a:ext uri="{FF2B5EF4-FFF2-40B4-BE49-F238E27FC236}">
                <a16:creationId xmlns:a16="http://schemas.microsoft.com/office/drawing/2014/main" id="{32935AB7-7215-4681-A4BB-5E04D8EC1E17}"/>
              </a:ext>
            </a:extLst>
          </p:cNvPr>
          <p:cNvSpPr/>
          <p:nvPr/>
        </p:nvSpPr>
        <p:spPr>
          <a:xfrm>
            <a:off x="9159961" y="6130661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F4E42E3-6599-4DCC-B4AA-9AAF4A17FDED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Ⅰ 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유튜브에  동영상  올리기</a:t>
            </a:r>
          </a:p>
        </p:txBody>
      </p:sp>
      <p:sp>
        <p:nvSpPr>
          <p:cNvPr id="13" name="슬라이드 번호 개체 틀 12">
            <a:extLst>
              <a:ext uri="{FF2B5EF4-FFF2-40B4-BE49-F238E27FC236}">
                <a16:creationId xmlns:a16="http://schemas.microsoft.com/office/drawing/2014/main" id="{CAC659F5-8432-4B8D-BBD7-CD4ED0815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4C678B-1B61-4D3C-9128-931192283377}"/>
              </a:ext>
            </a:extLst>
          </p:cNvPr>
          <p:cNvSpPr txBox="1"/>
          <p:nvPr/>
        </p:nvSpPr>
        <p:spPr>
          <a:xfrm rot="21363727">
            <a:off x="7922666" y="5795865"/>
            <a:ext cx="2214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기다리지 않고</a:t>
            </a:r>
            <a:r>
              <a:rPr lang="en-US" altLang="ko-KR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,</a:t>
            </a:r>
          </a:p>
          <a:p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 </a:t>
            </a:r>
            <a:r>
              <a:rPr lang="en-US" altLang="ko-KR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“</a:t>
            </a:r>
            <a:r>
              <a:rPr lang="ko-KR" altLang="en-US" sz="1400" dirty="0" err="1">
                <a:latin typeface="제주한라산" panose="02000300000000000000" pitchFamily="2" charset="-127"/>
                <a:ea typeface="제주한라산" panose="02000300000000000000" pitchFamily="2" charset="-127"/>
              </a:rPr>
              <a:t>다음＂클릭</a:t>
            </a:r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 </a:t>
            </a:r>
            <a:r>
              <a:rPr lang="ko-KR" altLang="en-US" sz="1400" dirty="0" err="1">
                <a:latin typeface="제주한라산" panose="02000300000000000000" pitchFamily="2" charset="-127"/>
                <a:ea typeface="제주한라산" panose="02000300000000000000" pitchFamily="2" charset="-127"/>
              </a:rPr>
              <a:t>하셔도</a:t>
            </a:r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 됩니다</a:t>
            </a:r>
            <a:r>
              <a:rPr lang="en-US" altLang="ko-KR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.</a:t>
            </a:r>
            <a:endParaRPr lang="ko-KR" altLang="en-US" sz="14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5A44D773-6AD6-4F09-80DC-13E9C6E928F6}"/>
              </a:ext>
            </a:extLst>
          </p:cNvPr>
          <p:cNvSpPr/>
          <p:nvPr/>
        </p:nvSpPr>
        <p:spPr>
          <a:xfrm>
            <a:off x="1571625" y="4886325"/>
            <a:ext cx="2429010" cy="323850"/>
          </a:xfrm>
          <a:prstGeom prst="roundRect">
            <a:avLst/>
          </a:prstGeom>
          <a:noFill/>
          <a:ln w="31750"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폭발: 8pt 4">
            <a:extLst>
              <a:ext uri="{FF2B5EF4-FFF2-40B4-BE49-F238E27FC236}">
                <a16:creationId xmlns:a16="http://schemas.microsoft.com/office/drawing/2014/main" id="{0A016EF3-30E7-4DDA-A600-17B15331A0DD}"/>
              </a:ext>
            </a:extLst>
          </p:cNvPr>
          <p:cNvSpPr/>
          <p:nvPr/>
        </p:nvSpPr>
        <p:spPr>
          <a:xfrm>
            <a:off x="1171661" y="4697280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68CEC9-3FC9-4926-BDC0-9CC31749D93F}"/>
              </a:ext>
            </a:extLst>
          </p:cNvPr>
          <p:cNvSpPr txBox="1"/>
          <p:nvPr/>
        </p:nvSpPr>
        <p:spPr>
          <a:xfrm>
            <a:off x="1202467" y="4799311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121CDCB-9F56-4CAB-A66F-67BCC5D7E626}"/>
              </a:ext>
            </a:extLst>
          </p:cNvPr>
          <p:cNvSpPr txBox="1"/>
          <p:nvPr/>
        </p:nvSpPr>
        <p:spPr>
          <a:xfrm>
            <a:off x="9205845" y="6224727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71AF6B-23E1-48C0-95ED-66525E6E43B7}"/>
              </a:ext>
            </a:extLst>
          </p:cNvPr>
          <p:cNvSpPr txBox="1"/>
          <p:nvPr/>
        </p:nvSpPr>
        <p:spPr>
          <a:xfrm rot="21363727">
            <a:off x="8355950" y="3161969"/>
            <a:ext cx="17347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주소를 복사해 주세요</a:t>
            </a:r>
            <a:r>
              <a:rPr lang="en-US" altLang="ko-KR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.</a:t>
            </a:r>
            <a:endParaRPr lang="ko-KR" altLang="en-US" sz="14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FE01E537-4726-4DDB-94A2-EA60E417EFE9}"/>
              </a:ext>
            </a:extLst>
          </p:cNvPr>
          <p:cNvSpPr/>
          <p:nvPr/>
        </p:nvSpPr>
        <p:spPr>
          <a:xfrm>
            <a:off x="1755861" y="2724150"/>
            <a:ext cx="2968539" cy="114300"/>
          </a:xfrm>
          <a:prstGeom prst="roundRect">
            <a:avLst/>
          </a:prstGeom>
          <a:solidFill>
            <a:schemeClr val="accent1">
              <a:lumMod val="40000"/>
              <a:lumOff val="60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191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19D1DE1-491E-423F-A294-A36F9FEDD0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4131"/>
          <a:stretch/>
        </p:blipFill>
        <p:spPr>
          <a:xfrm>
            <a:off x="0" y="776119"/>
            <a:ext cx="9588486" cy="606918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61E9637-E4C5-4961-9346-FA703C0CFA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6" t="1232" r="670" b="1911"/>
          <a:stretch/>
        </p:blipFill>
        <p:spPr>
          <a:xfrm>
            <a:off x="6277232" y="4211720"/>
            <a:ext cx="4258963" cy="2568021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  <p:sp>
        <p:nvSpPr>
          <p:cNvPr id="5" name="폭발: 8pt 4">
            <a:extLst>
              <a:ext uri="{FF2B5EF4-FFF2-40B4-BE49-F238E27FC236}">
                <a16:creationId xmlns:a16="http://schemas.microsoft.com/office/drawing/2014/main" id="{B44559C2-888D-452A-8DF2-4FF37FFE032E}"/>
              </a:ext>
            </a:extLst>
          </p:cNvPr>
          <p:cNvSpPr/>
          <p:nvPr/>
        </p:nvSpPr>
        <p:spPr>
          <a:xfrm>
            <a:off x="10134601" y="6067161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8088521-0DF1-467D-9AC2-3CD681A6D2DE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Ⅰ 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유튜브에  동영상  올리기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6B8678B-2DD5-4F5B-B70C-1BCA2F3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5</a:t>
            </a:fld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A0BACD13-D947-4BE1-9252-92EB85EE1ADD}"/>
              </a:ext>
            </a:extLst>
          </p:cNvPr>
          <p:cNvSpPr/>
          <p:nvPr/>
        </p:nvSpPr>
        <p:spPr>
          <a:xfrm>
            <a:off x="1752600" y="4670161"/>
            <a:ext cx="2838450" cy="425714"/>
          </a:xfrm>
          <a:prstGeom prst="roundRect">
            <a:avLst/>
          </a:prstGeom>
          <a:noFill/>
          <a:ln w="31750"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폭발: 8pt 3">
            <a:extLst>
              <a:ext uri="{FF2B5EF4-FFF2-40B4-BE49-F238E27FC236}">
                <a16:creationId xmlns:a16="http://schemas.microsoft.com/office/drawing/2014/main" id="{753F3F54-F67F-4481-8131-81C7F64882CD}"/>
              </a:ext>
            </a:extLst>
          </p:cNvPr>
          <p:cNvSpPr/>
          <p:nvPr/>
        </p:nvSpPr>
        <p:spPr>
          <a:xfrm>
            <a:off x="1333501" y="4378061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E3D842-250F-4CB5-984A-0B1241B5C93C}"/>
              </a:ext>
            </a:extLst>
          </p:cNvPr>
          <p:cNvSpPr txBox="1"/>
          <p:nvPr/>
        </p:nvSpPr>
        <p:spPr>
          <a:xfrm>
            <a:off x="1383532" y="4482446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54E9219-EAB4-49A6-BC0A-45A21B266124}"/>
              </a:ext>
            </a:extLst>
          </p:cNvPr>
          <p:cNvSpPr txBox="1"/>
          <p:nvPr/>
        </p:nvSpPr>
        <p:spPr>
          <a:xfrm>
            <a:off x="10147880" y="6173787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1355965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CCFD6B9-2109-4812-8E5A-D2C9BED15E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8071"/>
          <a:stretch/>
        </p:blipFill>
        <p:spPr>
          <a:xfrm>
            <a:off x="-1" y="642551"/>
            <a:ext cx="11096697" cy="621545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515A6A6C-F6BA-4664-B558-5C147262C0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3800"/>
          <a:stretch/>
        </p:blipFill>
        <p:spPr>
          <a:xfrm>
            <a:off x="-1" y="5461000"/>
            <a:ext cx="11118421" cy="1397000"/>
          </a:xfrm>
          <a:prstGeom prst="rect">
            <a:avLst/>
          </a:prstGeom>
          <a:ln w="50800">
            <a:solidFill>
              <a:schemeClr val="bg1">
                <a:lumMod val="85000"/>
              </a:schemeClr>
            </a:solidFill>
          </a:ln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5534A528-48BE-4F34-93A5-A1DE3136622E}"/>
              </a:ext>
            </a:extLst>
          </p:cNvPr>
          <p:cNvSpPr/>
          <p:nvPr/>
        </p:nvSpPr>
        <p:spPr>
          <a:xfrm>
            <a:off x="10096500" y="1435100"/>
            <a:ext cx="762000" cy="419100"/>
          </a:xfrm>
          <a:prstGeom prst="rect">
            <a:avLst/>
          </a:prstGeom>
          <a:solidFill>
            <a:srgbClr val="237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26C5474E-4516-4F48-A87F-E18FB69FFDD3}"/>
              </a:ext>
            </a:extLst>
          </p:cNvPr>
          <p:cNvSpPr/>
          <p:nvPr/>
        </p:nvSpPr>
        <p:spPr>
          <a:xfrm>
            <a:off x="6972300" y="2795384"/>
            <a:ext cx="1397000" cy="352833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34F3A371-BF23-4EEF-9224-F5871C186238}"/>
              </a:ext>
            </a:extLst>
          </p:cNvPr>
          <p:cNvSpPr/>
          <p:nvPr/>
        </p:nvSpPr>
        <p:spPr>
          <a:xfrm>
            <a:off x="7099300" y="6351384"/>
            <a:ext cx="1270000" cy="352833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폭발: 8pt 6">
            <a:extLst>
              <a:ext uri="{FF2B5EF4-FFF2-40B4-BE49-F238E27FC236}">
                <a16:creationId xmlns:a16="http://schemas.microsoft.com/office/drawing/2014/main" id="{9E2257F9-6241-4BE4-94C1-533283958604}"/>
              </a:ext>
            </a:extLst>
          </p:cNvPr>
          <p:cNvSpPr/>
          <p:nvPr/>
        </p:nvSpPr>
        <p:spPr>
          <a:xfrm>
            <a:off x="8216901" y="1854200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B020D3A-4208-4594-9D48-C51E08F1F3B5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Ⅱ LMS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  설정하기</a:t>
            </a: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7AA3686-E5F9-449A-B51A-17177A637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43E52E-722C-4EBA-9187-CD3B102DDF39}"/>
              </a:ext>
            </a:extLst>
          </p:cNvPr>
          <p:cNvSpPr txBox="1"/>
          <p:nvPr/>
        </p:nvSpPr>
        <p:spPr>
          <a:xfrm rot="21363727">
            <a:off x="5544514" y="5920352"/>
            <a:ext cx="165942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해당 주차에서</a:t>
            </a:r>
            <a:endParaRPr lang="en-US" altLang="ko-KR" sz="14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  <a:p>
            <a:pPr algn="r"/>
            <a:r>
              <a:rPr lang="en-US" altLang="ko-KR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“</a:t>
            </a:r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활동 혹은 자료추가“</a:t>
            </a:r>
            <a:endParaRPr lang="en-US" altLang="ko-KR" sz="14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  <a:p>
            <a:pPr algn="r"/>
            <a:r>
              <a:rPr lang="ko-KR" altLang="en-US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 클릭 합니다</a:t>
            </a:r>
            <a:r>
              <a:rPr lang="en-US" altLang="ko-KR" sz="14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.</a:t>
            </a:r>
            <a:endParaRPr lang="ko-KR" altLang="en-US" sz="14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4C5A79C-8395-4A47-8133-FC2E0E99F1EC}"/>
              </a:ext>
            </a:extLst>
          </p:cNvPr>
          <p:cNvSpPr/>
          <p:nvPr/>
        </p:nvSpPr>
        <p:spPr>
          <a:xfrm>
            <a:off x="4914900" y="2257425"/>
            <a:ext cx="1390649" cy="247650"/>
          </a:xfrm>
          <a:prstGeom prst="roundRect">
            <a:avLst/>
          </a:prstGeom>
          <a:solidFill>
            <a:schemeClr val="bg1">
              <a:lumMod val="95000"/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919F0904-314D-48BE-8BD5-4935474EDC46}"/>
              </a:ext>
            </a:extLst>
          </p:cNvPr>
          <p:cNvSpPr/>
          <p:nvPr/>
        </p:nvSpPr>
        <p:spPr>
          <a:xfrm>
            <a:off x="3019425" y="3611563"/>
            <a:ext cx="1390649" cy="247650"/>
          </a:xfrm>
          <a:prstGeom prst="roundRect">
            <a:avLst/>
          </a:prstGeom>
          <a:solidFill>
            <a:schemeClr val="bg1">
              <a:lumMod val="95000"/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F3C49-D5F1-4C2D-9720-DF4715234553}"/>
              </a:ext>
            </a:extLst>
          </p:cNvPr>
          <p:cNvSpPr txBox="1"/>
          <p:nvPr/>
        </p:nvSpPr>
        <p:spPr>
          <a:xfrm>
            <a:off x="8267557" y="1934404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6FC26C-23AF-4D3D-8F45-A786AB7849BD}"/>
              </a:ext>
            </a:extLst>
          </p:cNvPr>
          <p:cNvSpPr txBox="1"/>
          <p:nvPr/>
        </p:nvSpPr>
        <p:spPr>
          <a:xfrm>
            <a:off x="8267557" y="2782049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49F3047-63D9-4DB9-85E4-D3AAC341D43E}"/>
              </a:ext>
            </a:extLst>
          </p:cNvPr>
          <p:cNvSpPr txBox="1"/>
          <p:nvPr/>
        </p:nvSpPr>
        <p:spPr>
          <a:xfrm>
            <a:off x="8298414" y="6332815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③</a:t>
            </a: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FAAF85A2-E697-4A82-9E02-10018F59F0D7}"/>
              </a:ext>
            </a:extLst>
          </p:cNvPr>
          <p:cNvGrpSpPr/>
          <p:nvPr/>
        </p:nvGrpSpPr>
        <p:grpSpPr>
          <a:xfrm>
            <a:off x="562955" y="2389292"/>
            <a:ext cx="5355081" cy="3145120"/>
            <a:chOff x="5443741" y="1426387"/>
            <a:chExt cx="4897881" cy="2877115"/>
          </a:xfrm>
        </p:grpSpPr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11AB51D9-E3F4-4F6B-9073-A59176C92E32}"/>
                </a:ext>
              </a:extLst>
            </p:cNvPr>
            <p:cNvSpPr/>
            <p:nvPr/>
          </p:nvSpPr>
          <p:spPr>
            <a:xfrm>
              <a:off x="5443741" y="1426387"/>
              <a:ext cx="4897881" cy="2877115"/>
            </a:xfrm>
            <a:prstGeom prst="roundRect">
              <a:avLst>
                <a:gd name="adj" fmla="val 20796"/>
              </a:avLst>
            </a:prstGeom>
            <a:solidFill>
              <a:srgbClr val="FF0000">
                <a:alpha val="7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2600" dirty="0">
                <a:ln w="3175">
                  <a:solidFill>
                    <a:srgbClr val="00B050"/>
                  </a:solidFill>
                </a:ln>
                <a:solidFill>
                  <a:srgbClr val="002060"/>
                </a:solidFill>
                <a:latin typeface="제주한라산" panose="020B0600000101010101" charset="-127"/>
                <a:ea typeface="제주한라산" panose="020B0600000101010101" charset="-127"/>
              </a:endParaRPr>
            </a:p>
          </p:txBody>
        </p:sp>
        <p:sp>
          <p:nvSpPr>
            <p:cNvPr id="31" name="이등변 삼각형 30">
              <a:extLst>
                <a:ext uri="{FF2B5EF4-FFF2-40B4-BE49-F238E27FC236}">
                  <a16:creationId xmlns:a16="http://schemas.microsoft.com/office/drawing/2014/main" id="{13CC9085-2B3B-4858-9DE3-07C7E626BFBC}"/>
                </a:ext>
              </a:extLst>
            </p:cNvPr>
            <p:cNvSpPr/>
            <p:nvPr/>
          </p:nvSpPr>
          <p:spPr>
            <a:xfrm rot="5400000">
              <a:off x="7328740" y="2369423"/>
              <a:ext cx="1404934" cy="1111140"/>
            </a:xfrm>
            <a:prstGeom prst="triangle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2200" dirty="0">
                <a:ln>
                  <a:solidFill>
                    <a:schemeClr val="accent1">
                      <a:shade val="5000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0B6D25ED-5FBD-40E8-B2B7-203E523CA1E8}"/>
              </a:ext>
            </a:extLst>
          </p:cNvPr>
          <p:cNvGrpSpPr/>
          <p:nvPr/>
        </p:nvGrpSpPr>
        <p:grpSpPr>
          <a:xfrm>
            <a:off x="715897" y="2296521"/>
            <a:ext cx="5355081" cy="3145120"/>
            <a:chOff x="5443741" y="1426387"/>
            <a:chExt cx="4897881" cy="2877115"/>
          </a:xfrm>
        </p:grpSpPr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59BAABB1-59EC-4F91-8FD5-6CE360BD844D}"/>
                </a:ext>
              </a:extLst>
            </p:cNvPr>
            <p:cNvSpPr/>
            <p:nvPr/>
          </p:nvSpPr>
          <p:spPr>
            <a:xfrm>
              <a:off x="5443741" y="1426387"/>
              <a:ext cx="4897881" cy="2877115"/>
            </a:xfrm>
            <a:prstGeom prst="roundRect">
              <a:avLst>
                <a:gd name="adj" fmla="val 20796"/>
              </a:avLst>
            </a:prstGeom>
            <a:solidFill>
              <a:srgbClr val="FF0000">
                <a:alpha val="7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2600" dirty="0">
                <a:ln w="3175">
                  <a:solidFill>
                    <a:srgbClr val="00B050"/>
                  </a:solidFill>
                </a:ln>
                <a:solidFill>
                  <a:srgbClr val="002060"/>
                </a:solidFill>
                <a:latin typeface="제주한라산" panose="020B0600000101010101" charset="-127"/>
                <a:ea typeface="제주한라산" panose="020B0600000101010101" charset="-127"/>
              </a:endParaRPr>
            </a:p>
          </p:txBody>
        </p:sp>
        <p:sp>
          <p:nvSpPr>
            <p:cNvPr id="34" name="이등변 삼각형 33">
              <a:extLst>
                <a:ext uri="{FF2B5EF4-FFF2-40B4-BE49-F238E27FC236}">
                  <a16:creationId xmlns:a16="http://schemas.microsoft.com/office/drawing/2014/main" id="{6BAA5EDA-9E09-40A0-8B12-0A4E8B3E8EF0}"/>
                </a:ext>
              </a:extLst>
            </p:cNvPr>
            <p:cNvSpPr/>
            <p:nvPr/>
          </p:nvSpPr>
          <p:spPr>
            <a:xfrm rot="5400000">
              <a:off x="7328740" y="2369423"/>
              <a:ext cx="1404934" cy="1111140"/>
            </a:xfrm>
            <a:prstGeom prst="triangle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2200" dirty="0">
                <a:ln>
                  <a:solidFill>
                    <a:schemeClr val="accent1">
                      <a:shade val="5000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E5025C2-66B3-4170-BBFC-D6B6F0FACF27}"/>
              </a:ext>
            </a:extLst>
          </p:cNvPr>
          <p:cNvGrpSpPr/>
          <p:nvPr/>
        </p:nvGrpSpPr>
        <p:grpSpPr>
          <a:xfrm>
            <a:off x="410013" y="2471030"/>
            <a:ext cx="5355081" cy="3145120"/>
            <a:chOff x="5443741" y="1426387"/>
            <a:chExt cx="4897881" cy="2877115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9DBF4EDA-6319-40CD-8B75-28A1CCF127B1}"/>
                </a:ext>
              </a:extLst>
            </p:cNvPr>
            <p:cNvSpPr/>
            <p:nvPr/>
          </p:nvSpPr>
          <p:spPr>
            <a:xfrm>
              <a:off x="5443741" y="1426387"/>
              <a:ext cx="4897881" cy="2877115"/>
            </a:xfrm>
            <a:prstGeom prst="roundRect">
              <a:avLst>
                <a:gd name="adj" fmla="val 20796"/>
              </a:avLst>
            </a:prstGeom>
            <a:solidFill>
              <a:srgbClr val="FF0000">
                <a:alpha val="9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2600" dirty="0">
                <a:ln w="3175">
                  <a:solidFill>
                    <a:srgbClr val="00B050"/>
                  </a:solidFill>
                </a:ln>
                <a:solidFill>
                  <a:srgbClr val="002060"/>
                </a:solidFill>
                <a:latin typeface="제주한라산" panose="020B0600000101010101" charset="-127"/>
                <a:ea typeface="제주한라산" panose="020B0600000101010101" charset="-127"/>
              </a:endParaRPr>
            </a:p>
          </p:txBody>
        </p:sp>
        <p:sp>
          <p:nvSpPr>
            <p:cNvPr id="17" name="이등변 삼각형 16">
              <a:extLst>
                <a:ext uri="{FF2B5EF4-FFF2-40B4-BE49-F238E27FC236}">
                  <a16:creationId xmlns:a16="http://schemas.microsoft.com/office/drawing/2014/main" id="{B7BC1F4A-1C27-4E42-AF40-DEB1800F71FE}"/>
                </a:ext>
              </a:extLst>
            </p:cNvPr>
            <p:cNvSpPr/>
            <p:nvPr/>
          </p:nvSpPr>
          <p:spPr>
            <a:xfrm rot="5400000">
              <a:off x="7328740" y="2369423"/>
              <a:ext cx="1404934" cy="1111140"/>
            </a:xfrm>
            <a:prstGeom prst="triangle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2200" dirty="0">
                <a:ln>
                  <a:solidFill>
                    <a:schemeClr val="accent1">
                      <a:shade val="5000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690D659-8982-4035-AD61-1D8E831953CB}"/>
              </a:ext>
            </a:extLst>
          </p:cNvPr>
          <p:cNvSpPr/>
          <p:nvPr/>
        </p:nvSpPr>
        <p:spPr>
          <a:xfrm>
            <a:off x="651068" y="2908318"/>
            <a:ext cx="5175884" cy="2042796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교과목이 여러 분반으로 나뉘어 있고</a:t>
            </a:r>
            <a:r>
              <a:rPr lang="en-US" altLang="ko-KR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ko-KR" altLang="en-US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내용이 같은 경우</a:t>
            </a:r>
            <a:r>
              <a:rPr lang="en-US" altLang="ko-KR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, </a:t>
            </a:r>
            <a:r>
              <a:rPr lang="ko-KR" altLang="en-US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유튜브에는 </a:t>
            </a:r>
            <a:r>
              <a:rPr lang="en-US" altLang="ko-KR" sz="2700" u="sng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1</a:t>
            </a:r>
            <a:r>
              <a:rPr lang="ko-KR" altLang="en-US" sz="2700" u="sng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회</a:t>
            </a:r>
            <a:endParaRPr lang="en-US" altLang="ko-KR" sz="2700" u="sng" dirty="0">
              <a:ln w="1270">
                <a:solidFill>
                  <a:schemeClr val="tx1"/>
                </a:solidFill>
              </a:ln>
              <a:solidFill>
                <a:schemeClr val="tx1"/>
              </a:solidFill>
              <a:latin typeface="제주한라산" panose="020B0600000101010101" charset="-127"/>
              <a:ea typeface="제주한라산" panose="020B0600000101010101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LMS</a:t>
            </a:r>
            <a:r>
              <a:rPr lang="ko-KR" altLang="en-US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는 </a:t>
            </a:r>
            <a:r>
              <a:rPr lang="ko-KR" altLang="en-US" sz="2700" u="sng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분반별로 설정</a:t>
            </a:r>
            <a:r>
              <a:rPr lang="ko-KR" altLang="en-US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 해주세요</a:t>
            </a:r>
            <a:r>
              <a:rPr lang="en-US" altLang="ko-KR" sz="2700" dirty="0">
                <a:ln w="1270">
                  <a:solidFill>
                    <a:schemeClr val="tx1"/>
                  </a:solidFill>
                </a:ln>
                <a:solidFill>
                  <a:schemeClr val="tx1"/>
                </a:solidFill>
                <a:latin typeface="제주한라산" panose="020B0600000101010101" charset="-127"/>
                <a:ea typeface="제주한라산" panose="020B0600000101010101" charset="-127"/>
              </a:rPr>
              <a:t>.</a:t>
            </a:r>
            <a:endParaRPr lang="ko-KR" altLang="en-US" sz="2700" dirty="0">
              <a:ln w="1270">
                <a:solidFill>
                  <a:schemeClr val="tx1"/>
                </a:solidFill>
              </a:ln>
              <a:solidFill>
                <a:schemeClr val="tx1"/>
              </a:solidFill>
              <a:latin typeface="제주한라산" panose="020B0600000101010101" charset="-127"/>
              <a:ea typeface="제주한라산" panose="020B060000010101010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5856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3812448-FAA7-4F50-B411-B648EEFAFB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781"/>
          <a:stretch/>
        </p:blipFill>
        <p:spPr>
          <a:xfrm>
            <a:off x="-1" y="617838"/>
            <a:ext cx="11696701" cy="624016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E0F1E025-FB80-4ADA-AE9A-6F7F8005EE96}"/>
              </a:ext>
            </a:extLst>
          </p:cNvPr>
          <p:cNvSpPr/>
          <p:nvPr/>
        </p:nvSpPr>
        <p:spPr>
          <a:xfrm>
            <a:off x="10668000" y="1231900"/>
            <a:ext cx="762000" cy="419100"/>
          </a:xfrm>
          <a:prstGeom prst="rect">
            <a:avLst/>
          </a:prstGeom>
          <a:solidFill>
            <a:srgbClr val="568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135A7EE0-FF9A-4FA8-B679-CD61A550B176}"/>
              </a:ext>
            </a:extLst>
          </p:cNvPr>
          <p:cNvSpPr/>
          <p:nvPr/>
        </p:nvSpPr>
        <p:spPr>
          <a:xfrm>
            <a:off x="2692400" y="5500484"/>
            <a:ext cx="749300" cy="739678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폭발: 8pt 4">
            <a:extLst>
              <a:ext uri="{FF2B5EF4-FFF2-40B4-BE49-F238E27FC236}">
                <a16:creationId xmlns:a16="http://schemas.microsoft.com/office/drawing/2014/main" id="{63A25CBA-FD7A-4C8F-B0B3-C337DA3730A4}"/>
              </a:ext>
            </a:extLst>
          </p:cNvPr>
          <p:cNvSpPr/>
          <p:nvPr/>
        </p:nvSpPr>
        <p:spPr>
          <a:xfrm>
            <a:off x="3251201" y="5208384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폭발: 8pt 5">
            <a:extLst>
              <a:ext uri="{FF2B5EF4-FFF2-40B4-BE49-F238E27FC236}">
                <a16:creationId xmlns:a16="http://schemas.microsoft.com/office/drawing/2014/main" id="{4BE00F43-2D32-4439-B161-57A361FFD2FD}"/>
              </a:ext>
            </a:extLst>
          </p:cNvPr>
          <p:cNvSpPr/>
          <p:nvPr/>
        </p:nvSpPr>
        <p:spPr>
          <a:xfrm>
            <a:off x="8750302" y="5870323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7EAFED4-00B4-40C4-A704-9DA7E0F6CA7C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Ⅱ LMS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  설정하기</a:t>
            </a: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EEB2AAA9-270B-498E-B700-E0631C230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7</a:t>
            </a:fld>
            <a:endParaRPr lang="ko-KR" altLang="en-US" dirty="0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2368032B-D907-47EB-B664-D17E49A236C0}"/>
              </a:ext>
            </a:extLst>
          </p:cNvPr>
          <p:cNvSpPr/>
          <p:nvPr/>
        </p:nvSpPr>
        <p:spPr>
          <a:xfrm>
            <a:off x="3140076" y="1704974"/>
            <a:ext cx="1390649" cy="174625"/>
          </a:xfrm>
          <a:prstGeom prst="roundRect">
            <a:avLst/>
          </a:prstGeom>
          <a:solidFill>
            <a:srgbClr val="D1D6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77C669-2248-457E-8756-AB38BFCA867C}"/>
              </a:ext>
            </a:extLst>
          </p:cNvPr>
          <p:cNvSpPr txBox="1"/>
          <p:nvPr/>
        </p:nvSpPr>
        <p:spPr>
          <a:xfrm>
            <a:off x="3282090" y="5291183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BF7AB6-8EF0-4A95-9CE5-3FC5BAF21536}"/>
              </a:ext>
            </a:extLst>
          </p:cNvPr>
          <p:cNvSpPr txBox="1"/>
          <p:nvPr/>
        </p:nvSpPr>
        <p:spPr>
          <a:xfrm>
            <a:off x="8810422" y="5985128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434096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8BA61F2-78CD-4E67-A991-650B96FAF1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36" b="8135"/>
          <a:stretch/>
        </p:blipFill>
        <p:spPr>
          <a:xfrm>
            <a:off x="0" y="292100"/>
            <a:ext cx="12166600" cy="6565900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4C3CB4CB-9666-4711-85C7-54AF08746793}"/>
              </a:ext>
            </a:extLst>
          </p:cNvPr>
          <p:cNvSpPr/>
          <p:nvPr/>
        </p:nvSpPr>
        <p:spPr>
          <a:xfrm>
            <a:off x="5003800" y="758824"/>
            <a:ext cx="1892300" cy="365126"/>
          </a:xfrm>
          <a:prstGeom prst="round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E637B28-5B57-490B-A43B-FFBDA7ABDDCC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Ⅱ LMS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  설정하기</a:t>
            </a:r>
          </a:p>
        </p:txBody>
      </p:sp>
      <p:sp>
        <p:nvSpPr>
          <p:cNvPr id="10" name="슬라이드 번호 개체 틀 9">
            <a:extLst>
              <a:ext uri="{FF2B5EF4-FFF2-40B4-BE49-F238E27FC236}">
                <a16:creationId xmlns:a16="http://schemas.microsoft.com/office/drawing/2014/main" id="{1EED1488-3F88-481F-9E50-A4A2A0628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8</a:t>
            </a:fld>
            <a:endParaRPr lang="ko-KR" altLang="en-US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E854DB11-3C37-4E7A-A249-75A4A040388F}"/>
              </a:ext>
            </a:extLst>
          </p:cNvPr>
          <p:cNvSpPr/>
          <p:nvPr/>
        </p:nvSpPr>
        <p:spPr>
          <a:xfrm>
            <a:off x="6715125" y="3637190"/>
            <a:ext cx="781050" cy="287110"/>
          </a:xfrm>
          <a:prstGeom prst="roundRect">
            <a:avLst/>
          </a:prstGeom>
          <a:noFill/>
          <a:ln w="31750"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4622EAE7-CC6F-40AD-98C0-1C99CCB7BD33}"/>
              </a:ext>
            </a:extLst>
          </p:cNvPr>
          <p:cNvSpPr/>
          <p:nvPr/>
        </p:nvSpPr>
        <p:spPr>
          <a:xfrm>
            <a:off x="7372350" y="5111978"/>
            <a:ext cx="866775" cy="287110"/>
          </a:xfrm>
          <a:prstGeom prst="roundRect">
            <a:avLst/>
          </a:prstGeom>
          <a:noFill/>
          <a:ln w="31750">
            <a:prstDash val="sys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폭발: 8pt 3">
            <a:extLst>
              <a:ext uri="{FF2B5EF4-FFF2-40B4-BE49-F238E27FC236}">
                <a16:creationId xmlns:a16="http://schemas.microsoft.com/office/drawing/2014/main" id="{B3F9A931-E83E-4A02-B33E-393E212D95B6}"/>
              </a:ext>
            </a:extLst>
          </p:cNvPr>
          <p:cNvSpPr/>
          <p:nvPr/>
        </p:nvSpPr>
        <p:spPr>
          <a:xfrm>
            <a:off x="6667500" y="3213100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폭발: 8pt 4">
            <a:extLst>
              <a:ext uri="{FF2B5EF4-FFF2-40B4-BE49-F238E27FC236}">
                <a16:creationId xmlns:a16="http://schemas.microsoft.com/office/drawing/2014/main" id="{9812DFE0-3851-4265-A196-077BA4A05E5F}"/>
              </a:ext>
            </a:extLst>
          </p:cNvPr>
          <p:cNvSpPr/>
          <p:nvPr/>
        </p:nvSpPr>
        <p:spPr>
          <a:xfrm>
            <a:off x="7289800" y="4705350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폭발: 8pt 16">
            <a:extLst>
              <a:ext uri="{FF2B5EF4-FFF2-40B4-BE49-F238E27FC236}">
                <a16:creationId xmlns:a16="http://schemas.microsoft.com/office/drawing/2014/main" id="{245FFB92-F2F0-499E-8431-F0245AE6A03A}"/>
              </a:ext>
            </a:extLst>
          </p:cNvPr>
          <p:cNvSpPr/>
          <p:nvPr/>
        </p:nvSpPr>
        <p:spPr>
          <a:xfrm>
            <a:off x="4657725" y="5768976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A97C78F5-1BB9-41FC-B73A-469DDD6EF9BA}"/>
              </a:ext>
            </a:extLst>
          </p:cNvPr>
          <p:cNvSpPr/>
          <p:nvPr/>
        </p:nvSpPr>
        <p:spPr>
          <a:xfrm>
            <a:off x="5114925" y="847725"/>
            <a:ext cx="1600200" cy="185738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A01B34-BCDF-44C5-BED6-4F261F4BBB72}"/>
              </a:ext>
            </a:extLst>
          </p:cNvPr>
          <p:cNvSpPr txBox="1"/>
          <p:nvPr/>
        </p:nvSpPr>
        <p:spPr>
          <a:xfrm>
            <a:off x="6715125" y="3303240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0AB6B54-6414-476D-A19F-6B01238B385D}"/>
              </a:ext>
            </a:extLst>
          </p:cNvPr>
          <p:cNvSpPr txBox="1"/>
          <p:nvPr/>
        </p:nvSpPr>
        <p:spPr>
          <a:xfrm>
            <a:off x="7344225" y="4797363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③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DF46E4-E59B-41E0-8C25-8BC01316747F}"/>
              </a:ext>
            </a:extLst>
          </p:cNvPr>
          <p:cNvSpPr txBox="1"/>
          <p:nvPr/>
        </p:nvSpPr>
        <p:spPr>
          <a:xfrm>
            <a:off x="4710016" y="5861749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④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4F92FA-1785-4F6C-A990-3409A429D4E4}"/>
              </a:ext>
            </a:extLst>
          </p:cNvPr>
          <p:cNvSpPr txBox="1"/>
          <p:nvPr/>
        </p:nvSpPr>
        <p:spPr>
          <a:xfrm>
            <a:off x="6874735" y="745496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</p:spTree>
    <p:extLst>
      <p:ext uri="{BB962C8B-B14F-4D97-AF65-F5344CB8AC3E}">
        <p14:creationId xmlns:p14="http://schemas.microsoft.com/office/powerpoint/2010/main" val="2254227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66AFCD9-0242-4D72-8D16-F1E7B942DE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64" b="10702"/>
          <a:stretch/>
        </p:blipFill>
        <p:spPr>
          <a:xfrm>
            <a:off x="-1270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8A155CD-9897-47B1-A395-5CA0818CE3A0}"/>
              </a:ext>
            </a:extLst>
          </p:cNvPr>
          <p:cNvSpPr/>
          <p:nvPr/>
        </p:nvSpPr>
        <p:spPr>
          <a:xfrm>
            <a:off x="4978400" y="2274684"/>
            <a:ext cx="3467100" cy="1027316"/>
          </a:xfrm>
          <a:prstGeom prst="roundRect">
            <a:avLst>
              <a:gd name="adj" fmla="val 12959"/>
            </a:avLst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폭발: 8pt 4">
            <a:extLst>
              <a:ext uri="{FF2B5EF4-FFF2-40B4-BE49-F238E27FC236}">
                <a16:creationId xmlns:a16="http://schemas.microsoft.com/office/drawing/2014/main" id="{21BAF174-09F2-4525-AA22-54A2DDC4D1D4}"/>
              </a:ext>
            </a:extLst>
          </p:cNvPr>
          <p:cNvSpPr/>
          <p:nvPr/>
        </p:nvSpPr>
        <p:spPr>
          <a:xfrm>
            <a:off x="7708900" y="5576684"/>
            <a:ext cx="584200" cy="5842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A244ABD-6970-445F-A4D3-E3AD99952F7B}"/>
              </a:ext>
            </a:extLst>
          </p:cNvPr>
          <p:cNvSpPr/>
          <p:nvPr/>
        </p:nvSpPr>
        <p:spPr>
          <a:xfrm>
            <a:off x="-1" y="0"/>
            <a:ext cx="12192001" cy="7189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Ⅱ LMS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에  설정하기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483074-FE28-4177-B028-3263982A4E5A}"/>
              </a:ext>
            </a:extLst>
          </p:cNvPr>
          <p:cNvSpPr txBox="1"/>
          <p:nvPr/>
        </p:nvSpPr>
        <p:spPr>
          <a:xfrm rot="21432655">
            <a:off x="8599538" y="2199959"/>
            <a:ext cx="33121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err="1">
                <a:latin typeface="제주한라산" panose="02000300000000000000" pitchFamily="2" charset="-127"/>
                <a:ea typeface="제주한라산" panose="02000300000000000000" pitchFamily="2" charset="-127"/>
              </a:rPr>
              <a:t>주차별</a:t>
            </a:r>
            <a:r>
              <a:rPr lang="ko-KR" altLang="en-US" sz="32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 기간  설정</a:t>
            </a:r>
            <a:endParaRPr lang="en-US" altLang="ko-KR" sz="32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  <a:p>
            <a:pPr algn="ctr"/>
            <a:r>
              <a:rPr lang="ko-KR" altLang="en-US" sz="28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 </a:t>
            </a:r>
            <a:r>
              <a:rPr lang="en-US" altLang="ko-KR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(</a:t>
            </a:r>
            <a:r>
              <a:rPr lang="ko-KR" altLang="en-US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월</a:t>
            </a:r>
            <a:r>
              <a:rPr lang="en-US" altLang="ko-KR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~</a:t>
            </a:r>
            <a:r>
              <a:rPr lang="ko-KR" altLang="en-US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일요일  </a:t>
            </a:r>
            <a:r>
              <a:rPr lang="en-US" altLang="ko-KR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20</a:t>
            </a:r>
            <a:r>
              <a:rPr lang="ko-KR" altLang="en-US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시까지</a:t>
            </a:r>
            <a:r>
              <a:rPr lang="en-US" altLang="ko-KR" sz="2500" dirty="0">
                <a:latin typeface="제주한라산" panose="02000300000000000000" pitchFamily="2" charset="-127"/>
                <a:ea typeface="제주한라산" panose="02000300000000000000" pitchFamily="2" charset="-127"/>
              </a:rPr>
              <a:t>)</a:t>
            </a:r>
            <a:endParaRPr lang="ko-KR" altLang="en-US" sz="2500" dirty="0">
              <a:latin typeface="제주한라산" panose="02000300000000000000" pitchFamily="2" charset="-127"/>
              <a:ea typeface="제주한라산" panose="02000300000000000000" pitchFamily="2" charset="-127"/>
            </a:endParaRP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A4E64D19-A6A9-43B4-8B09-8947B54E1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9</a:t>
            </a:fld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648684-094B-4432-8A06-B234DDD51FA1}"/>
              </a:ext>
            </a:extLst>
          </p:cNvPr>
          <p:cNvSpPr txBox="1"/>
          <p:nvPr/>
        </p:nvSpPr>
        <p:spPr>
          <a:xfrm>
            <a:off x="8177026" y="1907245"/>
            <a:ext cx="31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646136-9074-4DCF-8D62-D73311C6AC50}"/>
              </a:ext>
            </a:extLst>
          </p:cNvPr>
          <p:cNvSpPr txBox="1"/>
          <p:nvPr/>
        </p:nvSpPr>
        <p:spPr>
          <a:xfrm>
            <a:off x="7764871" y="5683216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523708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순서도: 처리 1">
            <a:extLst>
              <a:ext uri="{FF2B5EF4-FFF2-40B4-BE49-F238E27FC236}">
                <a16:creationId xmlns:a16="http://schemas.microsoft.com/office/drawing/2014/main" id="{736D4A11-ECB2-40CB-850D-CF3DC52385AD}"/>
              </a:ext>
            </a:extLst>
          </p:cNvPr>
          <p:cNvSpPr/>
          <p:nvPr/>
        </p:nvSpPr>
        <p:spPr>
          <a:xfrm>
            <a:off x="0" y="0"/>
            <a:ext cx="12192000" cy="78740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Ⅳ </a:t>
            </a:r>
            <a:r>
              <a:rPr lang="ko-KR" altLang="en-US" sz="3200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주 의 사 항   안 내</a:t>
            </a:r>
            <a:r>
              <a:rPr lang="en-US" altLang="ko-KR" sz="3200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학생의견 반영</a:t>
            </a:r>
            <a:r>
              <a:rPr lang="en-US" altLang="ko-KR" sz="3200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3200" dirty="0">
              <a:solidFill>
                <a:srgbClr val="00206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순서도: 처리 2">
            <a:extLst>
              <a:ext uri="{FF2B5EF4-FFF2-40B4-BE49-F238E27FC236}">
                <a16:creationId xmlns:a16="http://schemas.microsoft.com/office/drawing/2014/main" id="{94FE0906-B7E4-46AF-91A1-467A3158F88E}"/>
              </a:ext>
            </a:extLst>
          </p:cNvPr>
          <p:cNvSpPr/>
          <p:nvPr/>
        </p:nvSpPr>
        <p:spPr>
          <a:xfrm>
            <a:off x="1783533" y="1022784"/>
            <a:ext cx="8779692" cy="5929140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200000"/>
              </a:lnSpc>
            </a:pPr>
            <a:r>
              <a:rPr lang="ko-KR" altLang="en-US" sz="27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강의자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얼굴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이 나오도록 해주세요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음량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이 너무 작은 지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점검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해 주세요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핸드폰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을 이용하는 경우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가로로 촬영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(</a:t>
            </a:r>
            <a:r>
              <a:rPr lang="ko-KR" altLang="en-US" sz="2400" u="sng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세로촬영 금지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)</a:t>
            </a:r>
          </a:p>
          <a:p>
            <a:pPr algn="just">
              <a:lnSpc>
                <a:spcPct val="200000"/>
              </a:lnSpc>
            </a:pP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핸드폰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을 이용하여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화면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ko-KR" altLang="en-US" sz="2400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촬영시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정면 비율 유지</a:t>
            </a:r>
            <a:endParaRPr lang="en-US" altLang="ko-KR" sz="2400" dirty="0"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just">
              <a:lnSpc>
                <a:spcPct val="20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동영상은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출석체크를 위하여  교시별로  제작</a:t>
            </a:r>
          </a:p>
          <a:p>
            <a:pPr algn="just"/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(  2</a:t>
            </a:r>
            <a:r>
              <a:rPr lang="ko-KR" altLang="en-US" sz="2400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시수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– 2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개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,  3</a:t>
            </a:r>
            <a:r>
              <a:rPr lang="ko-KR" altLang="en-US" sz="2400" dirty="0" err="1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시수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- 3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개 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)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동영상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은   </a:t>
            </a:r>
            <a:r>
              <a:rPr lang="en-US" altLang="ko-KR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25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분  내외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로 제작</a:t>
            </a:r>
            <a:endParaRPr lang="en-US" altLang="ko-KR" sz="2400" dirty="0">
              <a:solidFill>
                <a:srgbClr val="002060"/>
              </a:solidFill>
              <a:latin typeface="나눔고딕 Light" panose="020D0904000000000000" pitchFamily="50" charset="-127"/>
              <a:ea typeface="나눔고딕 Light" panose="020D0904000000000000" pitchFamily="50" charset="-127"/>
            </a:endParaRPr>
          </a:p>
          <a:p>
            <a:pPr algn="just">
              <a:lnSpc>
                <a:spcPct val="20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저작권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문제가  발생하지  않도록  주의  바랍니다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</a:t>
            </a:r>
            <a:r>
              <a:rPr lang="en-US" altLang="ko-KR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LMS</a:t>
            </a:r>
            <a:r>
              <a:rPr lang="ko-KR" altLang="en-US" sz="2400" dirty="0"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에서 강의주차별 내용  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꼭  확인해 주세요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  (</a:t>
            </a:r>
            <a:r>
              <a:rPr lang="ko-KR" altLang="en-US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동영상이 해당주차에서 잘 동작되는지도 확인</a:t>
            </a:r>
            <a:r>
              <a:rPr lang="en-US" altLang="ko-KR" sz="2400" dirty="0">
                <a:solidFill>
                  <a:srgbClr val="002060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rPr>
              <a:t>)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A9875A0-AD04-42D7-B88C-EAF4B65B0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9604-3BF6-430A-A2AE-17E6DC35EC32}" type="slidenum">
              <a:rPr lang="ko-KR" altLang="en-US" smtClean="0"/>
              <a:t>10</a:t>
            </a:fld>
            <a:endParaRPr lang="ko-KR" altLang="en-US" dirty="0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069FB4C-2CAC-4B46-89E0-AEBE6A5EBC28}"/>
              </a:ext>
            </a:extLst>
          </p:cNvPr>
          <p:cNvGrpSpPr/>
          <p:nvPr/>
        </p:nvGrpSpPr>
        <p:grpSpPr>
          <a:xfrm>
            <a:off x="1259078" y="3025533"/>
            <a:ext cx="577850" cy="599267"/>
            <a:chOff x="10404003" y="2611784"/>
            <a:chExt cx="817216" cy="817216"/>
          </a:xfrm>
        </p:grpSpPr>
        <p:sp>
          <p:nvSpPr>
            <p:cNvPr id="6" name="사다리꼴 5">
              <a:extLst>
                <a:ext uri="{FF2B5EF4-FFF2-40B4-BE49-F238E27FC236}">
                  <a16:creationId xmlns:a16="http://schemas.microsoft.com/office/drawing/2014/main" id="{A76161E6-C8FD-494B-98F9-23B086E1151E}"/>
                </a:ext>
              </a:extLst>
            </p:cNvPr>
            <p:cNvSpPr/>
            <p:nvPr/>
          </p:nvSpPr>
          <p:spPr>
            <a:xfrm>
              <a:off x="10492367" y="2754659"/>
              <a:ext cx="640488" cy="451800"/>
            </a:xfrm>
            <a:prstGeom prst="trapezoid">
              <a:avLst>
                <a:gd name="adj" fmla="val 23000"/>
              </a:avLst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 w="412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8" name="타원 7">
              <a:extLst>
                <a:ext uri="{FF2B5EF4-FFF2-40B4-BE49-F238E27FC236}">
                  <a16:creationId xmlns:a16="http://schemas.microsoft.com/office/drawing/2014/main" id="{EC1504BE-1A49-4E65-87AE-ABA7A313FCC2}"/>
                </a:ext>
              </a:extLst>
            </p:cNvPr>
            <p:cNvSpPr/>
            <p:nvPr/>
          </p:nvSpPr>
          <p:spPr>
            <a:xfrm>
              <a:off x="10404003" y="2611784"/>
              <a:ext cx="817216" cy="817216"/>
            </a:xfrm>
            <a:prstGeom prst="ellipse">
              <a:avLst/>
            </a:prstGeom>
            <a:noFill/>
            <a:ln w="635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841270A1-7C18-4746-B6BC-0EC65799B53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10825" y="2754659"/>
              <a:ext cx="577858" cy="577858"/>
            </a:xfrm>
            <a:prstGeom prst="line">
              <a:avLst/>
            </a:prstGeom>
            <a:ln w="666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FC49F54-32AC-43A4-AC97-AE2ACBB109BA}"/>
              </a:ext>
            </a:extLst>
          </p:cNvPr>
          <p:cNvGrpSpPr/>
          <p:nvPr/>
        </p:nvGrpSpPr>
        <p:grpSpPr>
          <a:xfrm>
            <a:off x="1272664" y="2262778"/>
            <a:ext cx="611546" cy="602133"/>
            <a:chOff x="9746009" y="1738134"/>
            <a:chExt cx="817216" cy="817216"/>
          </a:xfrm>
        </p:grpSpPr>
        <p:sp>
          <p:nvSpPr>
            <p:cNvPr id="15" name="순서도: 처리 14">
              <a:extLst>
                <a:ext uri="{FF2B5EF4-FFF2-40B4-BE49-F238E27FC236}">
                  <a16:creationId xmlns:a16="http://schemas.microsoft.com/office/drawing/2014/main" id="{A8D1AC69-E875-4882-A5ED-E26787001535}"/>
                </a:ext>
              </a:extLst>
            </p:cNvPr>
            <p:cNvSpPr/>
            <p:nvPr/>
          </p:nvSpPr>
          <p:spPr>
            <a:xfrm rot="16200000">
              <a:off x="9853709" y="1927419"/>
              <a:ext cx="601817" cy="388716"/>
            </a:xfrm>
            <a:prstGeom prst="flowChartProcess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 w="412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AD23A11A-CF3A-4AF2-8694-47FAAA250D06}"/>
                </a:ext>
              </a:extLst>
            </p:cNvPr>
            <p:cNvSpPr/>
            <p:nvPr/>
          </p:nvSpPr>
          <p:spPr>
            <a:xfrm>
              <a:off x="9746009" y="1738134"/>
              <a:ext cx="817216" cy="817216"/>
            </a:xfrm>
            <a:prstGeom prst="ellipse">
              <a:avLst/>
            </a:prstGeom>
            <a:noFill/>
            <a:ln w="635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A0A5D1FC-B4E7-431C-AA81-C882EEB210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34374" y="1843131"/>
              <a:ext cx="577858" cy="577858"/>
            </a:xfrm>
            <a:prstGeom prst="line">
              <a:avLst/>
            </a:prstGeom>
            <a:ln w="666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6531E036-1F9D-49D1-8C9F-68C30309F4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141" y="805506"/>
            <a:ext cx="555657" cy="561764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4F58C18-15D6-4017-90FD-AC4918D679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5672" y="1517924"/>
            <a:ext cx="611545" cy="557782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A44804DD-6AC0-4D95-9643-3F40E2EFD8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0717" y="5544973"/>
            <a:ext cx="668394" cy="540117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9446BB76-3139-4E73-BB84-95F3916177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0716" y="6223383"/>
            <a:ext cx="683494" cy="650153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89248ACA-D0F5-4AA4-9BD4-F1479841E6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4637" y="4725591"/>
            <a:ext cx="668394" cy="541399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B06BE19F-A340-4831-98E5-40C87B6A95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3259" y="3830362"/>
            <a:ext cx="680283" cy="64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34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0F0">
            <a:alpha val="79000"/>
          </a:srgbClr>
        </a:solidFill>
      </a:spPr>
      <a:bodyPr rtlCol="0" anchor="ctr"/>
      <a:lstStyle>
        <a:defPPr algn="ctr">
          <a:lnSpc>
            <a:spcPct val="150000"/>
          </a:lnSpc>
          <a:defRPr sz="2200" dirty="0">
            <a:ln>
              <a:solidFill>
                <a:schemeClr val="accent1">
                  <a:shade val="50000"/>
                </a:schemeClr>
              </a:solidFill>
            </a:ln>
            <a:solidFill>
              <a:schemeClr val="bg1"/>
            </a:solidFill>
            <a:latin typeface="나눔바른고딕" panose="020B0603020101020101" pitchFamily="50" charset="-127"/>
            <a:ea typeface="나눔바른고딕" panose="020B0603020101020101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1892</TotalTime>
  <Words>280</Words>
  <Application>Microsoft Office PowerPoint</Application>
  <PresentationFormat>와이드스크린</PresentationFormat>
  <Paragraphs>82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나눔바른고딕</vt:lpstr>
      <vt:lpstr>나눔고딕 Light</vt:lpstr>
      <vt:lpstr>나눔고딕 ExtraBold</vt:lpstr>
      <vt:lpstr>배달의민족 도현</vt:lpstr>
      <vt:lpstr>Arial</vt:lpstr>
      <vt:lpstr>옥션고딕 B</vt:lpstr>
      <vt:lpstr>제주한라산</vt:lpstr>
      <vt:lpstr>나눔고딕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김태희</cp:lastModifiedBy>
  <cp:revision>63</cp:revision>
  <cp:lastPrinted>2020-08-17T23:48:34Z</cp:lastPrinted>
  <dcterms:created xsi:type="dcterms:W3CDTF">2020-03-19T23:50:46Z</dcterms:created>
  <dcterms:modified xsi:type="dcterms:W3CDTF">2020-08-18T23:47:43Z</dcterms:modified>
</cp:coreProperties>
</file>