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6"/>
  </p:sldMasterIdLst>
  <p:notesMasterIdLst>
    <p:notesMasterId r:id="rId21"/>
  </p:notesMasterIdLst>
  <p:handoutMasterIdLst>
    <p:handoutMasterId r:id="rId22"/>
  </p:handoutMasterIdLst>
  <p:sldIdLst>
    <p:sldId id="508" r:id="rId7"/>
    <p:sldId id="512" r:id="rId8"/>
    <p:sldId id="513" r:id="rId9"/>
    <p:sldId id="514" r:id="rId10"/>
    <p:sldId id="515" r:id="rId11"/>
    <p:sldId id="516" r:id="rId12"/>
    <p:sldId id="523" r:id="rId13"/>
    <p:sldId id="525" r:id="rId14"/>
    <p:sldId id="524" r:id="rId15"/>
    <p:sldId id="518" r:id="rId16"/>
    <p:sldId id="519" r:id="rId17"/>
    <p:sldId id="520" r:id="rId18"/>
    <p:sldId id="521" r:id="rId19"/>
    <p:sldId id="522" r:id="rId20"/>
  </p:sldIdLst>
  <p:sldSz cx="9906000" cy="6858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8BE528E1-BAA1-4219-B615-CBDBF478F981}">
          <p14:sldIdLst>
            <p14:sldId id="508"/>
            <p14:sldId id="512"/>
            <p14:sldId id="513"/>
            <p14:sldId id="514"/>
            <p14:sldId id="515"/>
            <p14:sldId id="516"/>
            <p14:sldId id="523"/>
            <p14:sldId id="525"/>
            <p14:sldId id="524"/>
            <p14:sldId id="518"/>
            <p14:sldId id="519"/>
            <p14:sldId id="520"/>
            <p14:sldId id="521"/>
            <p14:sldId id="52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orient="horz" pos="645" userDrawn="1">
          <p15:clr>
            <a:srgbClr val="A4A3A4"/>
          </p15:clr>
        </p15:guide>
        <p15:guide id="3" pos="3120">
          <p15:clr>
            <a:srgbClr val="A4A3A4"/>
          </p15:clr>
        </p15:guide>
        <p15:guide id="4" pos="126" userDrawn="1">
          <p15:clr>
            <a:srgbClr val="A4A3A4"/>
          </p15:clr>
        </p15:guide>
        <p15:guide id="5" pos="4572" userDrawn="1">
          <p15:clr>
            <a:srgbClr val="A4A3A4"/>
          </p15:clr>
        </p15:guide>
        <p15:guide id="6" orient="horz" pos="40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127">
          <p15:clr>
            <a:srgbClr val="A4A3A4"/>
          </p15:clr>
        </p15:guide>
        <p15:guide id="4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B6EF"/>
    <a:srgbClr val="C8E0F5"/>
    <a:srgbClr val="316EDE"/>
    <a:srgbClr val="0000FF"/>
    <a:srgbClr val="132BDD"/>
    <a:srgbClr val="4359FF"/>
    <a:srgbClr val="005696"/>
    <a:srgbClr val="C0C0C0"/>
    <a:srgbClr val="D9D9D9"/>
    <a:srgbClr val="FCF4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471" autoAdjust="0"/>
    <p:restoredTop sz="96370" autoAdjust="0"/>
  </p:normalViewPr>
  <p:slideViewPr>
    <p:cSldViewPr snapToGrid="0">
      <p:cViewPr varScale="1">
        <p:scale>
          <a:sx n="114" d="100"/>
          <a:sy n="114" d="100"/>
        </p:scale>
        <p:origin x="1722" y="108"/>
      </p:cViewPr>
      <p:guideLst>
        <p:guide orient="horz" pos="2205"/>
        <p:guide orient="horz" pos="645"/>
        <p:guide pos="3120"/>
        <p:guide pos="126"/>
        <p:guide pos="4572"/>
        <p:guide orient="horz" pos="40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8" d="100"/>
          <a:sy n="68" d="100"/>
        </p:scale>
        <p:origin x="-2304" y="-90"/>
      </p:cViewPr>
      <p:guideLst>
        <p:guide orient="horz" pos="2880"/>
        <p:guide pos="2160"/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customXml" Target="../customXml/item5.xml"/><Relationship Id="rId15" Type="http://schemas.openxmlformats.org/officeDocument/2006/relationships/slide" Target="slides/slide9.xml"/><Relationship Id="rId23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8A3FC-922A-4EA6-8220-C7D31A08AE20}" type="datetimeFigureOut">
              <a:rPr lang="ko-KR" altLang="en-US" smtClean="0"/>
              <a:t>2020-02-24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C60E98-F2DF-4BA5-9CEA-C7A72CA67F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73515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9C0FC0A-8EC4-45F8-BAE3-5FBDF274FF84}" type="datetimeFigureOut">
              <a:rPr lang="ko-KR" altLang="en-US"/>
              <a:pPr>
                <a:defRPr/>
              </a:pPr>
              <a:t>2020-02-24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B8A35F2-6331-49D4-8813-E163F37982F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55504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4363" y="490538"/>
            <a:ext cx="100965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84515" y="2138606"/>
            <a:ext cx="6942771" cy="470500"/>
          </a:xfr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 sz="2400" b="1" kern="1200" baseline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altLang="ko-KR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84515" y="2655962"/>
            <a:ext cx="6934200" cy="312440"/>
          </a:xfr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 lang="ko-KR" altLang="en-US" sz="1600" kern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58250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6085" y="144464"/>
            <a:ext cx="9026531" cy="331787"/>
          </a:xfrm>
        </p:spPr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406086" y="550260"/>
            <a:ext cx="9126935" cy="5616600"/>
          </a:xfrm>
        </p:spPr>
        <p:txBody>
          <a:bodyPr/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4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2CB5-4570-49ED-BF13-73F7A1F5852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543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491684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491684"/>
            <a:ext cx="31369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491684"/>
            <a:ext cx="231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73A1B-AE72-474E-9878-8491C498EE0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391686496"/>
              </p:ext>
            </p:extLst>
          </p:nvPr>
        </p:nvGraphicFramePr>
        <p:xfrm>
          <a:off x="171102" y="361738"/>
          <a:ext cx="9533632" cy="504056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771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9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09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72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0026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520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</a:rPr>
                        <a:t>화면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</a:rPr>
                        <a:t>ID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</a:rPr>
                        <a:t>화면명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kern="1200" dirty="0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  <a:cs typeface="+mn-cs"/>
                        </a:rPr>
                        <a:t>작성자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</a:rPr>
                        <a:t>작성일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0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</a:rPr>
                        <a:t>메뉴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가는각진제목체" panose="02030600000101010101" pitchFamily="18" charset="-127"/>
                          <a:ea typeface="가는각진제목체" panose="02030600000101010101" pitchFamily="18" charset="-127"/>
                        </a:rPr>
                        <a:t>화면설명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dirty="0">
                        <a:latin typeface="+mn-lt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latin typeface="+mn-lt"/>
                        <a:ea typeface="맑은 고딕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5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80811454"/>
              </p:ext>
            </p:extLst>
          </p:nvPr>
        </p:nvGraphicFramePr>
        <p:xfrm>
          <a:off x="171313" y="962025"/>
          <a:ext cx="9561787" cy="5550917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9561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50917">
                <a:tc>
                  <a:txBody>
                    <a:bodyPr/>
                    <a:lstStyle/>
                    <a:p>
                      <a:pPr algn="ctr" latinLnBrk="1"/>
                      <a:endParaRPr lang="ko-KR" altLang="en-US" sz="900" b="1" kern="1200" dirty="0">
                        <a:solidFill>
                          <a:schemeClr val="tx1"/>
                        </a:solidFill>
                        <a:latin typeface="가는각진제목체" panose="02030600000101010101" pitchFamily="18" charset="-127"/>
                        <a:ea typeface="가는각진제목체" panose="0203060000010101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직사각형 8">
            <a:extLst>
              <a:ext uri="{FF2B5EF4-FFF2-40B4-BE49-F238E27FC236}">
                <a16:creationId xmlns:a16="http://schemas.microsoft.com/office/drawing/2014/main" id="{855589BD-1BAD-48C1-BDF2-AD6A2456CB3E}"/>
              </a:ext>
            </a:extLst>
          </p:cNvPr>
          <p:cNvSpPr/>
          <p:nvPr userDrawn="1"/>
        </p:nvSpPr>
        <p:spPr>
          <a:xfrm>
            <a:off x="6897216" y="361257"/>
            <a:ext cx="828000" cy="216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김성우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35EF735-DE60-40DB-AA6C-7765BC4981AE}"/>
              </a:ext>
            </a:extLst>
          </p:cNvPr>
          <p:cNvSpPr/>
          <p:nvPr userDrawn="1"/>
        </p:nvSpPr>
        <p:spPr>
          <a:xfrm>
            <a:off x="8625408" y="363736"/>
            <a:ext cx="972000" cy="216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2018-07-27</a:t>
            </a:r>
            <a:endParaRPr lang="ko-KR" altLang="en-US" sz="1000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6117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FD5D6-1A0E-4427-8817-CABD5E39BE5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9616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8E112-7C0F-4B78-ADFC-4081E505FD0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7658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5CE30-F600-48EA-B808-A26FFA49E5B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627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732DF-286B-459C-A7AD-1B7BB8E11A1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8776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8E713-7CC6-4756-A129-44C94FB5DAB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3515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28358-77FE-4D01-9706-2E344B9F5AF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89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9FD95-7B77-4D3C-B958-516623C4AD4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217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27781-B685-41BD-8677-26451031560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13793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D20DC-F672-4E85-9B00-BE397DEE9E1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6121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06400" y="144463"/>
            <a:ext cx="9026525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큰 제목 </a:t>
            </a:r>
            <a:r>
              <a:rPr lang="en-US" altLang="ko-KR"/>
              <a:t>[</a:t>
            </a:r>
            <a:r>
              <a:rPr lang="ko-KR" altLang="en-US"/>
              <a:t>맑은 고딕 </a:t>
            </a:r>
            <a:r>
              <a:rPr lang="en-US" altLang="ko-KR"/>
              <a:t>bold, 14pt]</a:t>
            </a:r>
            <a:endParaRPr lang="ko-KR" altLang="en-US"/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508000" y="549275"/>
            <a:ext cx="8880475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기본 문자열 </a:t>
            </a:r>
            <a:r>
              <a:rPr lang="en-US" altLang="ko-KR"/>
              <a:t>[</a:t>
            </a:r>
            <a:r>
              <a:rPr lang="ko-KR" altLang="en-US"/>
              <a:t>맑은 고딕 </a:t>
            </a:r>
            <a:r>
              <a:rPr lang="en-US" altLang="ko-KR"/>
              <a:t>bold, 14pt]</a:t>
            </a:r>
            <a:endParaRPr lang="ko-KR" altLang="en-US"/>
          </a:p>
          <a:p>
            <a:pPr lvl="1"/>
            <a:r>
              <a:rPr lang="ko-KR" altLang="en-US"/>
              <a:t>기본 문자열 </a:t>
            </a:r>
            <a:r>
              <a:rPr lang="en-US" altLang="ko-KR"/>
              <a:t>[</a:t>
            </a:r>
            <a:r>
              <a:rPr lang="ko-KR" altLang="en-US"/>
              <a:t>맑은 고딕</a:t>
            </a:r>
            <a:r>
              <a:rPr lang="en-US" altLang="ko-KR"/>
              <a:t>, 12pt]</a:t>
            </a:r>
            <a:endParaRPr lang="ko-KR" altLang="en-US"/>
          </a:p>
          <a:p>
            <a:pPr lvl="2"/>
            <a:r>
              <a:rPr lang="ko-KR" altLang="en-US"/>
              <a:t>기본 문자열 </a:t>
            </a:r>
            <a:r>
              <a:rPr lang="en-US" altLang="ko-KR"/>
              <a:t>[</a:t>
            </a:r>
            <a:r>
              <a:rPr lang="ko-KR" altLang="en-US"/>
              <a:t>맑은 고딕</a:t>
            </a:r>
            <a:r>
              <a:rPr lang="en-US" altLang="ko-KR"/>
              <a:t>, 12pt]</a:t>
            </a:r>
          </a:p>
          <a:p>
            <a:pPr lvl="3"/>
            <a:r>
              <a:rPr lang="ko-KR" altLang="en-US"/>
              <a:t>기본 문자열 </a:t>
            </a:r>
            <a:r>
              <a:rPr lang="en-US" altLang="ko-KR"/>
              <a:t>[</a:t>
            </a:r>
            <a:r>
              <a:rPr lang="ko-KR" altLang="en-US"/>
              <a:t>맑은 고딕</a:t>
            </a:r>
            <a:r>
              <a:rPr lang="en-US" altLang="ko-KR"/>
              <a:t>, 12pt]</a:t>
            </a:r>
          </a:p>
          <a:p>
            <a:pPr lvl="4"/>
            <a:endParaRPr lang="en-US" altLang="ko-KR"/>
          </a:p>
          <a:p>
            <a:pPr lvl="4"/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9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B6A1E78-535E-4C4C-9FBF-3AAF332AFC10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  <p:cxnSp>
        <p:nvCxnSpPr>
          <p:cNvPr id="11" name="직선 연결선 10"/>
          <p:cNvCxnSpPr/>
          <p:nvPr/>
        </p:nvCxnSpPr>
        <p:spPr bwMode="auto">
          <a:xfrm>
            <a:off x="382588" y="527050"/>
            <a:ext cx="9142412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62" r:id="rId1"/>
    <p:sldLayoutId id="2147484463" r:id="rId2"/>
    <p:sldLayoutId id="2147484464" r:id="rId3"/>
    <p:sldLayoutId id="2147484465" r:id="rId4"/>
    <p:sldLayoutId id="2147484466" r:id="rId5"/>
    <p:sldLayoutId id="2147484467" r:id="rId6"/>
    <p:sldLayoutId id="2147484468" r:id="rId7"/>
    <p:sldLayoutId id="2147484469" r:id="rId8"/>
    <p:sldLayoutId id="2147484470" r:id="rId9"/>
    <p:sldLayoutId id="2147484471" r:id="rId10"/>
    <p:sldLayoutId id="2147484472" r:id="rId11"/>
    <p:sldLayoutId id="2147484473" r:id="rId12"/>
  </p:sldLayoutIdLst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lang="ko-KR" altLang="en-US" sz="1400" b="1" kern="1200" dirty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14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227013" indent="-227013" algn="l" rtl="0" eaLnBrk="0" fontAlgn="base" latinLnBrk="1" hangingPunct="0">
        <a:lnSpc>
          <a:spcPct val="150000"/>
        </a:lnSpc>
        <a:spcBef>
          <a:spcPct val="20000"/>
        </a:spcBef>
        <a:spcAft>
          <a:spcPct val="0"/>
        </a:spcAft>
        <a:buFont typeface="Wingdings" pitchFamily="2" charset="2"/>
        <a:buChar char=""/>
        <a:defRPr sz="1400" b="1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419100" indent="-184150" algn="l" rtl="0" eaLnBrk="0" fontAlgn="base" latinLnBrk="1" hangingPunct="0">
        <a:lnSpc>
          <a:spcPct val="150000"/>
        </a:lnSpc>
        <a:spcBef>
          <a:spcPct val="20000"/>
        </a:spcBef>
        <a:spcAft>
          <a:spcPct val="0"/>
        </a:spcAft>
        <a:buFont typeface="Wingdings" pitchFamily="2" charset="2"/>
        <a:buChar char=""/>
        <a:defRPr sz="12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2pPr>
      <a:lvl3pPr marL="587375" indent="-125413" algn="l" rtl="0" eaLnBrk="0" fontAlgn="base" latinLnBrk="1" hangingPunct="0">
        <a:lnSpc>
          <a:spcPct val="150000"/>
        </a:lnSpc>
        <a:spcBef>
          <a:spcPct val="20000"/>
        </a:spcBef>
        <a:spcAft>
          <a:spcPct val="0"/>
        </a:spcAft>
        <a:buFont typeface="맑은 고딕" pitchFamily="50" charset="-127"/>
        <a:buChar char="-"/>
        <a:defRPr sz="12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3pPr>
      <a:lvl4pPr marL="763588" indent="-142875" algn="l" rtl="0" eaLnBrk="0" fontAlgn="base" latinLnBrk="1" hangingPunct="0">
        <a:lnSpc>
          <a:spcPct val="150000"/>
        </a:lnSpc>
        <a:spcBef>
          <a:spcPct val="20000"/>
        </a:spcBef>
        <a:spcAft>
          <a:spcPct val="0"/>
        </a:spcAft>
        <a:buFont typeface="Wingdings" pitchFamily="2" charset="2"/>
        <a:buChar char="§"/>
        <a:tabLst>
          <a:tab pos="720725" algn="l"/>
        </a:tabLst>
        <a:defRPr sz="12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4pPr>
      <a:lvl5pPr marL="1190625" indent="-117475" algn="l" rtl="0" eaLnBrk="0" fontAlgn="base" latinLnBrk="1" hangingPunct="0">
        <a:lnSpc>
          <a:spcPct val="150000"/>
        </a:lnSpc>
        <a:spcBef>
          <a:spcPct val="20000"/>
        </a:spcBef>
        <a:spcAft>
          <a:spcPct val="0"/>
        </a:spcAft>
        <a:buFont typeface="Arial" pitchFamily="34" charset="0"/>
        <a:defRPr sz="12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m.hit.ac.k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jpg"/><Relationship Id="rId4" Type="http://schemas.openxmlformats.org/officeDocument/2006/relationships/hyperlink" Target="https://m.hit.ac.kr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3.png"/><Relationship Id="rId7" Type="http://schemas.openxmlformats.org/officeDocument/2006/relationships/image" Target="../media/image1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03E86EB-8BA2-43B1-8E46-0797FDD5C1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39" t="15667" r="4525" b="29052"/>
          <a:stretch/>
        </p:blipFill>
        <p:spPr>
          <a:xfrm>
            <a:off x="344488" y="1052736"/>
            <a:ext cx="6484549" cy="2335632"/>
          </a:xfrm>
          <a:prstGeom prst="rect">
            <a:avLst/>
          </a:prstGeom>
        </p:spPr>
      </p:pic>
      <p:grpSp>
        <p:nvGrpSpPr>
          <p:cNvPr id="11" name="그룹 10">
            <a:extLst>
              <a:ext uri="{FF2B5EF4-FFF2-40B4-BE49-F238E27FC236}">
                <a16:creationId xmlns:a16="http://schemas.microsoft.com/office/drawing/2014/main" id="{23CEEDC9-0F4B-4123-A1F8-61F9CE87A271}"/>
              </a:ext>
            </a:extLst>
          </p:cNvPr>
          <p:cNvGrpSpPr/>
          <p:nvPr/>
        </p:nvGrpSpPr>
        <p:grpSpPr>
          <a:xfrm>
            <a:off x="344488" y="3645024"/>
            <a:ext cx="6480720" cy="2824250"/>
            <a:chOff x="344488" y="3573016"/>
            <a:chExt cx="6480720" cy="2824250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371B7A33-0421-49A2-A009-B021E7D1A2D0}"/>
                </a:ext>
              </a:extLst>
            </p:cNvPr>
            <p:cNvGrpSpPr/>
            <p:nvPr/>
          </p:nvGrpSpPr>
          <p:grpSpPr>
            <a:xfrm>
              <a:off x="344488" y="3573016"/>
              <a:ext cx="6480720" cy="2824250"/>
              <a:chOff x="344488" y="3573016"/>
              <a:chExt cx="6480720" cy="2824250"/>
            </a:xfrm>
          </p:grpSpPr>
          <p:pic>
            <p:nvPicPr>
              <p:cNvPr id="2" name="그림 1">
                <a:extLst>
                  <a:ext uri="{FF2B5EF4-FFF2-40B4-BE49-F238E27FC236}">
                    <a16:creationId xmlns:a16="http://schemas.microsoft.com/office/drawing/2014/main" id="{857446EE-35A0-4441-80A4-96A6C2D8827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200" t="12941" r="4424" b="29181"/>
              <a:stretch/>
            </p:blipFill>
            <p:spPr>
              <a:xfrm>
                <a:off x="344488" y="3573016"/>
                <a:ext cx="6480720" cy="2824250"/>
              </a:xfrm>
              <a:prstGeom prst="rect">
                <a:avLst/>
              </a:prstGeom>
            </p:spPr>
          </p:pic>
          <p:sp>
            <p:nvSpPr>
              <p:cNvPr id="8" name="직사각형 7">
                <a:extLst>
                  <a:ext uri="{FF2B5EF4-FFF2-40B4-BE49-F238E27FC236}">
                    <a16:creationId xmlns:a16="http://schemas.microsoft.com/office/drawing/2014/main" id="{99CEB007-4347-4C5F-96AE-8E0264674090}"/>
                  </a:ext>
                </a:extLst>
              </p:cNvPr>
              <p:cNvSpPr/>
              <p:nvPr/>
            </p:nvSpPr>
            <p:spPr>
              <a:xfrm>
                <a:off x="5817096" y="3645024"/>
                <a:ext cx="360040" cy="144016"/>
              </a:xfrm>
              <a:prstGeom prst="rect">
                <a:avLst/>
              </a:prstGeom>
              <a:solidFill>
                <a:srgbClr val="316E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DD707F2-6027-40D3-B840-0A1495982E77}"/>
                </a:ext>
              </a:extLst>
            </p:cNvPr>
            <p:cNvSpPr txBox="1"/>
            <p:nvPr/>
          </p:nvSpPr>
          <p:spPr>
            <a:xfrm>
              <a:off x="5745088" y="3604374"/>
              <a:ext cx="415498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600" b="1" dirty="0" err="1">
                  <a:solidFill>
                    <a:srgbClr val="96B6EF"/>
                  </a:solidFill>
                  <a:latin typeface="+mj-ea"/>
                  <a:ea typeface="+mj-ea"/>
                </a:rPr>
                <a:t>김보건</a:t>
              </a:r>
              <a:endParaRPr lang="ko-KR" altLang="en-US" sz="600" b="1" dirty="0">
                <a:solidFill>
                  <a:srgbClr val="96B6E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0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대전보건대 포털 로그인하기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</a:br>
            <a:b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PC </a:t>
            </a:r>
            <a:r>
              <a:rPr lang="ko-KR" altLang="en-US" sz="1000" dirty="0">
                <a:latin typeface="+mn-ea"/>
                <a:ea typeface="+mn-ea"/>
              </a:rPr>
              <a:t>브라우저에서 </a:t>
            </a:r>
            <a:r>
              <a:rPr lang="en-US" altLang="ko-KR" sz="1000">
                <a:latin typeface="+mn-ea"/>
                <a:ea typeface="+mn-ea"/>
                <a:hlinkClick r:id="rId4"/>
              </a:rPr>
              <a:t>https://</a:t>
            </a:r>
            <a:r>
              <a:rPr lang="en-US" altLang="ko-KR" sz="1000" dirty="0">
                <a:latin typeface="+mn-ea"/>
                <a:ea typeface="+mn-ea"/>
                <a:hlinkClick r:id="rId4"/>
              </a:rPr>
              <a:t>m.hit.ac.kr</a:t>
            </a:r>
            <a:r>
              <a:rPr lang="en-US" altLang="ko-KR" sz="1000" dirty="0">
                <a:latin typeface="+mn-ea"/>
                <a:ea typeface="+mn-ea"/>
              </a:rPr>
              <a:t> </a:t>
            </a:r>
            <a:r>
              <a:rPr lang="ko-KR" altLang="en-US" sz="1000" dirty="0">
                <a:latin typeface="+mn-ea"/>
                <a:ea typeface="+mn-ea"/>
              </a:rPr>
              <a:t>주소로 접속한다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우측 상단의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로그인하세요</a:t>
            </a:r>
            <a:r>
              <a:rPr lang="en-US" altLang="ko-KR" sz="1000" dirty="0">
                <a:latin typeface="+mn-ea"/>
                <a:ea typeface="+mn-ea"/>
              </a:rPr>
              <a:t>’ </a:t>
            </a:r>
            <a:r>
              <a:rPr lang="ko-KR" altLang="en-US" sz="1000" dirty="0">
                <a:latin typeface="+mn-ea"/>
                <a:ea typeface="+mn-ea"/>
              </a:rPr>
              <a:t>문구를 클릭해 로그인 화면으로 이동한다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3. </a:t>
            </a:r>
            <a:r>
              <a:rPr lang="ko-KR" altLang="en-US" sz="1000" dirty="0">
                <a:latin typeface="+mn-ea"/>
                <a:ea typeface="+mn-ea"/>
              </a:rPr>
              <a:t>기존의 종합정보시스템에서 사용중인 본인의 계정으로 로그인 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 </a:t>
            </a:r>
            <a:br>
              <a:rPr lang="en-US" altLang="ko-KR" sz="1000" dirty="0">
                <a:latin typeface="+mn-ea"/>
                <a:ea typeface="+mn-ea"/>
              </a:rPr>
            </a:br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수강신청 메뉴 클릭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4. </a:t>
            </a:r>
            <a:r>
              <a:rPr lang="ko-KR" altLang="en-US" sz="1000" dirty="0">
                <a:latin typeface="+mn-ea"/>
                <a:ea typeface="+mn-ea"/>
              </a:rPr>
              <a:t>상단에서 학사서비스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수강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일반학기 수강신청 메뉴를 찾아 클릭해 수강신청 화면으로 이동한다</a:t>
            </a:r>
            <a:r>
              <a:rPr lang="en-US" altLang="ko-KR" sz="1000" dirty="0">
                <a:latin typeface="+mn-ea"/>
                <a:ea typeface="+mn-ea"/>
              </a:rPr>
              <a:t>. 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>
                <a:solidFill>
                  <a:schemeClr val="tx1"/>
                </a:solidFill>
                <a:latin typeface="+mn-ea"/>
              </a:rPr>
              <a:t>PC)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대상자를 조회하고 선택하는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4540E81-075B-41A8-8F85-DB5CF9307202}"/>
              </a:ext>
            </a:extLst>
          </p:cNvPr>
          <p:cNvSpPr/>
          <p:nvPr/>
        </p:nvSpPr>
        <p:spPr>
          <a:xfrm>
            <a:off x="1784648" y="4509120"/>
            <a:ext cx="1080120" cy="216024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1F8FD720-CB66-461D-B4AD-433DF6F685D7}"/>
              </a:ext>
            </a:extLst>
          </p:cNvPr>
          <p:cNvSpPr/>
          <p:nvPr/>
        </p:nvSpPr>
        <p:spPr>
          <a:xfrm>
            <a:off x="6177136" y="1052736"/>
            <a:ext cx="504056" cy="216024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BAEB6A86-435C-4B9A-9028-70F56CA61C2B}"/>
              </a:ext>
            </a:extLst>
          </p:cNvPr>
          <p:cNvSpPr/>
          <p:nvPr/>
        </p:nvSpPr>
        <p:spPr>
          <a:xfrm>
            <a:off x="6177136" y="1196752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D864144-C5EA-41D7-B14A-10DED7F03440}"/>
              </a:ext>
            </a:extLst>
          </p:cNvPr>
          <p:cNvSpPr/>
          <p:nvPr/>
        </p:nvSpPr>
        <p:spPr>
          <a:xfrm>
            <a:off x="3944888" y="3861048"/>
            <a:ext cx="504056" cy="216024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503AEAD0-991D-494B-BADD-28C0FD1A4A90}"/>
              </a:ext>
            </a:extLst>
          </p:cNvPr>
          <p:cNvSpPr/>
          <p:nvPr/>
        </p:nvSpPr>
        <p:spPr>
          <a:xfrm>
            <a:off x="1640632" y="4365104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4</a:t>
            </a:r>
            <a:endParaRPr lang="ko-KR" altLang="en-US" sz="900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45A20BA-F3CD-4D65-852F-D0C0315DAD78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UI_SC_001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809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9F8BAE8F-6DAB-4281-872B-FCFD40F8EA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117" y="1023938"/>
            <a:ext cx="7010187" cy="3522619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권한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</a:br>
            <a:b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</a:br>
            <a:r>
              <a:rPr lang="ko-KR" altLang="en-US" sz="1000" dirty="0">
                <a:latin typeface="+mn-ea"/>
                <a:ea typeface="+mn-ea"/>
              </a:rPr>
              <a:t>수강신청 가능한 기간에만 수강취소와 저장 버튼이 활성화 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수강신청하기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본인의 수강신청 정보를 보여준다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수강신청 내역을 보여준다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3. </a:t>
            </a:r>
            <a:r>
              <a:rPr lang="ko-KR" altLang="en-US" sz="1000" dirty="0">
                <a:latin typeface="+mn-ea"/>
                <a:ea typeface="+mn-ea"/>
              </a:rPr>
              <a:t>해당학기의 개설과목 목록을 보여준다</a:t>
            </a:r>
            <a:r>
              <a:rPr lang="en-US" altLang="ko-KR" sz="1000" dirty="0">
                <a:latin typeface="+mn-ea"/>
                <a:ea typeface="+mn-ea"/>
              </a:rPr>
              <a:t>. </a:t>
            </a:r>
            <a:r>
              <a:rPr lang="ko-KR" altLang="en-US" sz="1000" dirty="0">
                <a:latin typeface="+mn-ea"/>
                <a:ea typeface="+mn-ea"/>
              </a:rPr>
              <a:t>강좌구분을 변경하거나 조회 버튼을 </a:t>
            </a:r>
            <a:r>
              <a:rPr lang="ko-KR" altLang="en-US" sz="1000" dirty="0" err="1">
                <a:latin typeface="+mn-ea"/>
                <a:ea typeface="+mn-ea"/>
              </a:rPr>
              <a:t>클릭시</a:t>
            </a:r>
            <a:r>
              <a:rPr lang="ko-KR" altLang="en-US" sz="1000" dirty="0">
                <a:latin typeface="+mn-ea"/>
                <a:ea typeface="+mn-ea"/>
              </a:rPr>
              <a:t> 조건에 맞게 </a:t>
            </a:r>
            <a:r>
              <a:rPr lang="ko-KR" altLang="en-US" sz="1000" dirty="0" err="1">
                <a:latin typeface="+mn-ea"/>
                <a:ea typeface="+mn-ea"/>
              </a:rPr>
              <a:t>재조회</a:t>
            </a:r>
            <a:r>
              <a:rPr lang="ko-KR" altLang="en-US" sz="1000" dirty="0">
                <a:latin typeface="+mn-ea"/>
                <a:ea typeface="+mn-ea"/>
              </a:rPr>
              <a:t> 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>
                <a:solidFill>
                  <a:schemeClr val="tx1"/>
                </a:solidFill>
                <a:latin typeface="+mn-ea"/>
              </a:rPr>
              <a:t>PC)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대상자를 조회하고 선택하는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4540E81-075B-41A8-8F85-DB5CF9307202}"/>
              </a:ext>
            </a:extLst>
          </p:cNvPr>
          <p:cNvSpPr/>
          <p:nvPr/>
        </p:nvSpPr>
        <p:spPr>
          <a:xfrm>
            <a:off x="227076" y="1777907"/>
            <a:ext cx="6872224" cy="374256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0C0C8BEC-351E-4D59-83E6-1221284C7EB8}"/>
              </a:ext>
            </a:extLst>
          </p:cNvPr>
          <p:cNvSpPr/>
          <p:nvPr/>
        </p:nvSpPr>
        <p:spPr>
          <a:xfrm>
            <a:off x="776536" y="1562676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7A45A5F-6D78-4ACE-B658-29D70D3086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927" b="20401"/>
          <a:stretch/>
        </p:blipFill>
        <p:spPr>
          <a:xfrm>
            <a:off x="199280" y="3327313"/>
            <a:ext cx="7010189" cy="263040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D7542C93-FE1F-4215-B040-99C6D23F77E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9430" b="28601"/>
          <a:stretch/>
        </p:blipFill>
        <p:spPr>
          <a:xfrm>
            <a:off x="200472" y="5887793"/>
            <a:ext cx="7008997" cy="421527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7C662AE-4FA3-439D-BDE6-6C944AF0749F}"/>
              </a:ext>
            </a:extLst>
          </p:cNvPr>
          <p:cNvSpPr/>
          <p:nvPr/>
        </p:nvSpPr>
        <p:spPr>
          <a:xfrm>
            <a:off x="227076" y="2553517"/>
            <a:ext cx="6872224" cy="773795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8E39D9B4-9C04-4779-85D1-FBED5A2C83BC}"/>
              </a:ext>
            </a:extLst>
          </p:cNvPr>
          <p:cNvSpPr/>
          <p:nvPr/>
        </p:nvSpPr>
        <p:spPr>
          <a:xfrm>
            <a:off x="776536" y="2338288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6089484-F262-4CD9-A60D-CC12A8E09FBB}"/>
              </a:ext>
            </a:extLst>
          </p:cNvPr>
          <p:cNvSpPr/>
          <p:nvPr/>
        </p:nvSpPr>
        <p:spPr>
          <a:xfrm>
            <a:off x="227076" y="3507856"/>
            <a:ext cx="6872224" cy="1387354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0BBF5637-B96D-46A0-96CF-F367E12F825E}"/>
              </a:ext>
            </a:extLst>
          </p:cNvPr>
          <p:cNvSpPr/>
          <p:nvPr/>
        </p:nvSpPr>
        <p:spPr>
          <a:xfrm>
            <a:off x="776536" y="3292627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3</a:t>
            </a:r>
            <a:endParaRPr lang="ko-KR" altLang="en-US" sz="900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E9112DC-53A5-45F5-9CE4-11E8E4D2BB6F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UI_SC_001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15716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9F8BAE8F-6DAB-4281-872B-FCFD40F8EA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117" y="1023938"/>
            <a:ext cx="7010187" cy="3522619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수강신청하기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신청한 강의 목록의 시간표 팝업을 오픈한다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학생의 성적을 조회하는 팝업을 오픈한다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>
                <a:solidFill>
                  <a:schemeClr val="tx1"/>
                </a:solidFill>
                <a:latin typeface="+mn-ea"/>
              </a:rPr>
              <a:t>PC)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대상자를 조회하고 선택하는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4540E81-075B-41A8-8F85-DB5CF9307202}"/>
              </a:ext>
            </a:extLst>
          </p:cNvPr>
          <p:cNvSpPr/>
          <p:nvPr/>
        </p:nvSpPr>
        <p:spPr>
          <a:xfrm>
            <a:off x="6380404" y="2158024"/>
            <a:ext cx="325196" cy="21731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0C0C8BEC-351E-4D59-83E6-1221284C7EB8}"/>
              </a:ext>
            </a:extLst>
          </p:cNvPr>
          <p:cNvSpPr/>
          <p:nvPr/>
        </p:nvSpPr>
        <p:spPr>
          <a:xfrm>
            <a:off x="6150337" y="2152163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7A45A5F-6D78-4ACE-B658-29D70D3086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927" b="20401"/>
          <a:stretch/>
        </p:blipFill>
        <p:spPr>
          <a:xfrm>
            <a:off x="199280" y="3327313"/>
            <a:ext cx="7010189" cy="263040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D7542C93-FE1F-4215-B040-99C6D23F77E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9430" b="28601"/>
          <a:stretch/>
        </p:blipFill>
        <p:spPr>
          <a:xfrm>
            <a:off x="200472" y="5887793"/>
            <a:ext cx="7008997" cy="421527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6F700B81-8318-488A-8BC4-0EBB9E00C62C}"/>
              </a:ext>
            </a:extLst>
          </p:cNvPr>
          <p:cNvSpPr/>
          <p:nvPr/>
        </p:nvSpPr>
        <p:spPr>
          <a:xfrm>
            <a:off x="6725339" y="2157570"/>
            <a:ext cx="387901" cy="21731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5FC4F1A1-9B13-4891-AF02-F408326A439E}"/>
              </a:ext>
            </a:extLst>
          </p:cNvPr>
          <p:cNvSpPr/>
          <p:nvPr/>
        </p:nvSpPr>
        <p:spPr>
          <a:xfrm>
            <a:off x="6898010" y="1916832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7B72B6A-B10D-4992-8AF2-03B3A84DDD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420" y="1529080"/>
            <a:ext cx="3650418" cy="2520333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0F1E3C53-36C2-46C2-ACEC-855017963A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0712" y="2986921"/>
            <a:ext cx="3650418" cy="2532199"/>
          </a:xfrm>
          <a:prstGeom prst="rect">
            <a:avLst/>
          </a:prstGeom>
          <a:ln>
            <a:solidFill>
              <a:srgbClr val="0000FF"/>
            </a:solidFill>
          </a:ln>
        </p:spPr>
      </p:pic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D79AFBA3-135C-42F2-B808-358D9442B34C}"/>
              </a:ext>
            </a:extLst>
          </p:cNvPr>
          <p:cNvCxnSpPr>
            <a:cxnSpLocks/>
            <a:stCxn id="22" idx="0"/>
            <a:endCxn id="9" idx="0"/>
          </p:cNvCxnSpPr>
          <p:nvPr/>
        </p:nvCxnSpPr>
        <p:spPr>
          <a:xfrm flipH="1" flipV="1">
            <a:off x="2767629" y="1529080"/>
            <a:ext cx="3775373" cy="6289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CF9AC302-4173-4C17-84A8-8D41733A687F}"/>
              </a:ext>
            </a:extLst>
          </p:cNvPr>
          <p:cNvCxnSpPr>
            <a:cxnSpLocks/>
            <a:stCxn id="15" idx="2"/>
            <a:endCxn id="10" idx="3"/>
          </p:cNvCxnSpPr>
          <p:nvPr/>
        </p:nvCxnSpPr>
        <p:spPr>
          <a:xfrm flipH="1">
            <a:off x="6011130" y="2374887"/>
            <a:ext cx="908160" cy="1878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3B33D7FD-969E-4BED-A8CA-57AF1765F1C7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UI_SC_001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0178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9F8BAE8F-6DAB-4281-872B-FCFD40F8EA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117" y="1023938"/>
            <a:ext cx="7010187" cy="3522619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수강신청하기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수강취소 버튼 </a:t>
            </a:r>
            <a:r>
              <a:rPr lang="ko-KR" altLang="en-US" sz="1000" dirty="0" err="1">
                <a:latin typeface="+mn-ea"/>
                <a:ea typeface="+mn-ea"/>
              </a:rPr>
              <a:t>클릭시</a:t>
            </a:r>
            <a:r>
              <a:rPr lang="ko-KR" altLang="en-US" sz="1000" dirty="0">
                <a:latin typeface="+mn-ea"/>
                <a:ea typeface="+mn-ea"/>
              </a:rPr>
              <a:t> 취소 메시지와 삭제완료 메시지를 보여주고 취소 처리한다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저장 버튼 </a:t>
            </a:r>
            <a:r>
              <a:rPr lang="ko-KR" altLang="en-US" sz="1000" dirty="0" err="1">
                <a:latin typeface="+mn-ea"/>
                <a:ea typeface="+mn-ea"/>
              </a:rPr>
              <a:t>클릭시</a:t>
            </a:r>
            <a:r>
              <a:rPr lang="ko-KR" altLang="en-US" sz="1000" dirty="0">
                <a:latin typeface="+mn-ea"/>
                <a:ea typeface="+mn-ea"/>
              </a:rPr>
              <a:t> 중복여부</a:t>
            </a:r>
            <a:r>
              <a:rPr lang="en-US" altLang="ko-KR" sz="1000" dirty="0">
                <a:latin typeface="+mn-ea"/>
                <a:ea typeface="+mn-ea"/>
              </a:rPr>
              <a:t>, </a:t>
            </a:r>
            <a:r>
              <a:rPr lang="ko-KR" altLang="en-US" sz="1000" dirty="0">
                <a:latin typeface="+mn-ea"/>
                <a:ea typeface="+mn-ea"/>
              </a:rPr>
              <a:t>학점초과 등을 체크하여 메시지를 보여주고 저장한다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>
                <a:solidFill>
                  <a:schemeClr val="tx1"/>
                </a:solidFill>
                <a:latin typeface="+mn-ea"/>
              </a:rPr>
              <a:t>PC)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대상자를 조회하고 선택하는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4540E81-075B-41A8-8F85-DB5CF9307202}"/>
              </a:ext>
            </a:extLst>
          </p:cNvPr>
          <p:cNvSpPr/>
          <p:nvPr/>
        </p:nvSpPr>
        <p:spPr>
          <a:xfrm>
            <a:off x="6694059" y="2369469"/>
            <a:ext cx="515409" cy="21731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0C0C8BEC-351E-4D59-83E6-1221284C7EB8}"/>
              </a:ext>
            </a:extLst>
          </p:cNvPr>
          <p:cNvSpPr/>
          <p:nvPr/>
        </p:nvSpPr>
        <p:spPr>
          <a:xfrm>
            <a:off x="6450397" y="2392696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7A45A5F-6D78-4ACE-B658-29D70D3086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927" b="20401"/>
          <a:stretch/>
        </p:blipFill>
        <p:spPr>
          <a:xfrm>
            <a:off x="199280" y="3327313"/>
            <a:ext cx="7010189" cy="263040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D7542C93-FE1F-4215-B040-99C6D23F77E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9430" b="28601"/>
          <a:stretch/>
        </p:blipFill>
        <p:spPr>
          <a:xfrm>
            <a:off x="200472" y="5887793"/>
            <a:ext cx="7008997" cy="421527"/>
          </a:xfrm>
          <a:prstGeom prst="rect">
            <a:avLst/>
          </a:prstGeom>
        </p:spPr>
      </p:pic>
      <p:sp>
        <p:nvSpPr>
          <p:cNvPr id="16" name="타원 15">
            <a:extLst>
              <a:ext uri="{FF2B5EF4-FFF2-40B4-BE49-F238E27FC236}">
                <a16:creationId xmlns:a16="http://schemas.microsoft.com/office/drawing/2014/main" id="{5FC4F1A1-9B13-4891-AF02-F408326A439E}"/>
              </a:ext>
            </a:extLst>
          </p:cNvPr>
          <p:cNvSpPr/>
          <p:nvPr/>
        </p:nvSpPr>
        <p:spPr>
          <a:xfrm>
            <a:off x="6169340" y="6102128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D79AFBA3-135C-42F2-B808-358D9442B34C}"/>
              </a:ext>
            </a:extLst>
          </p:cNvPr>
          <p:cNvCxnSpPr>
            <a:cxnSpLocks/>
            <a:stCxn id="22" idx="0"/>
            <a:endCxn id="12" idx="3"/>
          </p:cNvCxnSpPr>
          <p:nvPr/>
        </p:nvCxnSpPr>
        <p:spPr>
          <a:xfrm flipH="1" flipV="1">
            <a:off x="3297261" y="1963819"/>
            <a:ext cx="3654503" cy="4056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CF9AC302-4173-4C17-84A8-8D41733A687F}"/>
              </a:ext>
            </a:extLst>
          </p:cNvPr>
          <p:cNvCxnSpPr>
            <a:cxnSpLocks/>
            <a:stCxn id="17" idx="0"/>
            <a:endCxn id="27" idx="3"/>
          </p:cNvCxnSpPr>
          <p:nvPr/>
        </p:nvCxnSpPr>
        <p:spPr>
          <a:xfrm flipH="1" flipV="1">
            <a:off x="5859375" y="5401249"/>
            <a:ext cx="821818" cy="7002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그림 11">
            <a:extLst>
              <a:ext uri="{FF2B5EF4-FFF2-40B4-BE49-F238E27FC236}">
                <a16:creationId xmlns:a16="http://schemas.microsoft.com/office/drawing/2014/main" id="{9FD2EB15-9D8C-43EF-8359-069FEB8F97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3927" y="1497152"/>
            <a:ext cx="1633334" cy="933334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B446F02F-2F80-4FFB-A69C-7653A7A5C3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6684" y="2275852"/>
            <a:ext cx="1615380" cy="1153148"/>
          </a:xfrm>
          <a:prstGeom prst="rect">
            <a:avLst/>
          </a:prstGeom>
          <a:ln>
            <a:solidFill>
              <a:srgbClr val="0000FF"/>
            </a:solidFill>
          </a:ln>
        </p:spPr>
      </p:pic>
      <p:cxnSp>
        <p:nvCxnSpPr>
          <p:cNvPr id="26" name="직선 화살표 연결선 25">
            <a:extLst>
              <a:ext uri="{FF2B5EF4-FFF2-40B4-BE49-F238E27FC236}">
                <a16:creationId xmlns:a16="http://schemas.microsoft.com/office/drawing/2014/main" id="{B384BE21-A4AD-4E28-B162-DD493B0CDAD0}"/>
              </a:ext>
            </a:extLst>
          </p:cNvPr>
          <p:cNvCxnSpPr>
            <a:cxnSpLocks/>
            <a:stCxn id="12" idx="2"/>
            <a:endCxn id="18" idx="1"/>
          </p:cNvCxnSpPr>
          <p:nvPr/>
        </p:nvCxnSpPr>
        <p:spPr>
          <a:xfrm>
            <a:off x="2480594" y="2430486"/>
            <a:ext cx="416090" cy="4219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그림 27">
            <a:extLst>
              <a:ext uri="{FF2B5EF4-FFF2-40B4-BE49-F238E27FC236}">
                <a16:creationId xmlns:a16="http://schemas.microsoft.com/office/drawing/2014/main" id="{FC9273EB-5791-4B8A-AC03-ADF5E4AF65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9400" y="4033684"/>
            <a:ext cx="1768764" cy="1191104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F57AE5BF-FBFF-4EDD-8C51-2DDD916A3F0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30141" y="4295577"/>
            <a:ext cx="1727868" cy="1191104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BD72ACAF-79A0-4197-BB56-227763042F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25724" y="4536594"/>
            <a:ext cx="1763652" cy="1206440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F1CC627A-F1FE-4394-B567-0C763DEA3B6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82628" y="4792917"/>
            <a:ext cx="1676747" cy="1216664"/>
          </a:xfrm>
          <a:prstGeom prst="rect">
            <a:avLst/>
          </a:prstGeom>
          <a:ln>
            <a:solidFill>
              <a:srgbClr val="0000FF"/>
            </a:solidFill>
          </a:ln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C917D422-117C-400E-BABF-4E9077307CBC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UI_SC_001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1CA2F59-675F-4F26-8A53-438D69011E41}"/>
              </a:ext>
            </a:extLst>
          </p:cNvPr>
          <p:cNvSpPr/>
          <p:nvPr/>
        </p:nvSpPr>
        <p:spPr>
          <a:xfrm>
            <a:off x="6825208" y="6093296"/>
            <a:ext cx="288032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45534AE-4E6D-4FBD-9353-2530482CF42C}"/>
              </a:ext>
            </a:extLst>
          </p:cNvPr>
          <p:cNvSpPr/>
          <p:nvPr/>
        </p:nvSpPr>
        <p:spPr>
          <a:xfrm>
            <a:off x="6537177" y="6101471"/>
            <a:ext cx="288032" cy="21731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3117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127AEF1A-1889-42EA-8B86-8B25AB05F4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634" b="27760"/>
          <a:stretch/>
        </p:blipFill>
        <p:spPr>
          <a:xfrm>
            <a:off x="202775" y="4785315"/>
            <a:ext cx="6955140" cy="1524005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0AA0805-727D-4E4C-B931-BB0A538963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244" y="1032524"/>
            <a:ext cx="6955138" cy="3494957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수강신청하기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수강신청내역에 재수강과 대체수강으로 신청된 정보를 보여준다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lt"/>
                <a:ea typeface="+mn-ea"/>
              </a:rPr>
              <a:t>2. </a:t>
            </a:r>
            <a:r>
              <a:rPr lang="ko-KR" altLang="en-US" sz="1000" dirty="0">
                <a:latin typeface="+mj-ea"/>
                <a:ea typeface="+mj-ea"/>
              </a:rPr>
              <a:t>개설과목 목록의 체크박스를 </a:t>
            </a:r>
            <a:r>
              <a:rPr lang="ko-KR" altLang="en-US" sz="1000" dirty="0" err="1">
                <a:latin typeface="+mj-ea"/>
                <a:ea typeface="+mj-ea"/>
              </a:rPr>
              <a:t>선택시</a:t>
            </a:r>
            <a:r>
              <a:rPr lang="ko-KR" altLang="en-US" sz="1000" dirty="0">
                <a:latin typeface="+mj-ea"/>
                <a:ea typeface="+mj-ea"/>
              </a:rPr>
              <a:t> 재수강과 대체수강 과목은 메시지를 보여준다</a:t>
            </a:r>
            <a:r>
              <a:rPr lang="en-US" altLang="ko-KR" sz="1000" dirty="0">
                <a:latin typeface="+mj-ea"/>
                <a:ea typeface="+mj-ea"/>
              </a:rPr>
              <a:t>. </a:t>
            </a:r>
            <a:r>
              <a:rPr lang="ko-KR" altLang="en-US" sz="1000" dirty="0">
                <a:latin typeface="+mj-ea"/>
                <a:ea typeface="+mj-ea"/>
              </a:rPr>
              <a:t>대체수강은 대체 할 과목을 선택</a:t>
            </a:r>
            <a:r>
              <a:rPr lang="en-US" altLang="ko-KR" sz="1000" dirty="0">
                <a:latin typeface="+mj-ea"/>
                <a:ea typeface="+mj-ea"/>
              </a:rPr>
              <a:t>/</a:t>
            </a:r>
            <a:r>
              <a:rPr lang="ko-KR" altLang="en-US" sz="1000" dirty="0">
                <a:latin typeface="+mj-ea"/>
                <a:ea typeface="+mj-ea"/>
              </a:rPr>
              <a:t>신청 할 수 있는 팝업을 오픈한다</a:t>
            </a:r>
            <a:r>
              <a:rPr lang="en-US" altLang="ko-KR" sz="1000" dirty="0">
                <a:latin typeface="+mj-ea"/>
                <a:ea typeface="+mj-ea"/>
              </a:rPr>
              <a:t>. </a:t>
            </a:r>
            <a:r>
              <a:rPr lang="ko-KR" altLang="en-US" sz="1000" dirty="0">
                <a:latin typeface="+mj-ea"/>
                <a:ea typeface="+mj-ea"/>
              </a:rPr>
              <a:t>대체수강을 취소하고 일반 수강신청 할 수 있다</a:t>
            </a:r>
            <a:r>
              <a:rPr lang="en-US" altLang="ko-KR" sz="1000" dirty="0">
                <a:latin typeface="+mj-ea"/>
                <a:ea typeface="+mj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>
                <a:solidFill>
                  <a:schemeClr val="tx1"/>
                </a:solidFill>
                <a:latin typeface="+mn-ea"/>
              </a:rPr>
              <a:t>PC)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대상자를 조회하고 선택하는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4540E81-075B-41A8-8F85-DB5CF9307202}"/>
              </a:ext>
            </a:extLst>
          </p:cNvPr>
          <p:cNvSpPr/>
          <p:nvPr/>
        </p:nvSpPr>
        <p:spPr>
          <a:xfrm>
            <a:off x="5557569" y="2987187"/>
            <a:ext cx="763583" cy="441813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0C0C8BEC-351E-4D59-83E6-1221284C7EB8}"/>
              </a:ext>
            </a:extLst>
          </p:cNvPr>
          <p:cNvSpPr/>
          <p:nvPr/>
        </p:nvSpPr>
        <p:spPr>
          <a:xfrm>
            <a:off x="6078497" y="2697208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5FC4F1A1-9B13-4891-AF02-F408326A439E}"/>
              </a:ext>
            </a:extLst>
          </p:cNvPr>
          <p:cNvSpPr/>
          <p:nvPr/>
        </p:nvSpPr>
        <p:spPr>
          <a:xfrm>
            <a:off x="4687276" y="5633573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D79AFBA3-135C-42F2-B808-358D9442B34C}"/>
              </a:ext>
            </a:extLst>
          </p:cNvPr>
          <p:cNvCxnSpPr>
            <a:cxnSpLocks/>
            <a:stCxn id="11" idx="3"/>
            <a:endCxn id="22" idx="1"/>
          </p:cNvCxnSpPr>
          <p:nvPr/>
        </p:nvCxnSpPr>
        <p:spPr>
          <a:xfrm>
            <a:off x="5204720" y="3014508"/>
            <a:ext cx="352849" cy="1935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CF9AC302-4173-4C17-84A8-8D41733A687F}"/>
              </a:ext>
            </a:extLst>
          </p:cNvPr>
          <p:cNvCxnSpPr>
            <a:cxnSpLocks/>
            <a:stCxn id="17" idx="0"/>
            <a:endCxn id="10" idx="3"/>
          </p:cNvCxnSpPr>
          <p:nvPr/>
        </p:nvCxnSpPr>
        <p:spPr>
          <a:xfrm flipH="1">
            <a:off x="4410039" y="5327890"/>
            <a:ext cx="769704" cy="4914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45534AE-4E6D-4FBD-9353-2530482CF42C}"/>
              </a:ext>
            </a:extLst>
          </p:cNvPr>
          <p:cNvSpPr/>
          <p:nvPr/>
        </p:nvSpPr>
        <p:spPr>
          <a:xfrm>
            <a:off x="4863522" y="5327890"/>
            <a:ext cx="632441" cy="21731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7FFA76B-F39F-498B-A119-DB43F899F4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520" y="1980259"/>
            <a:ext cx="4572200" cy="2068498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07F9F0EF-4247-43AD-9D0D-DB81DA99D8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520" y="4203545"/>
            <a:ext cx="1664014" cy="926728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D1A30F56-611D-4CDC-AECF-84A4125B99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8744" y="5340624"/>
            <a:ext cx="1761295" cy="957448"/>
          </a:xfrm>
          <a:prstGeom prst="rect">
            <a:avLst/>
          </a:prstGeom>
          <a:ln>
            <a:solidFill>
              <a:srgbClr val="0000FF"/>
            </a:solidFill>
          </a:ln>
        </p:spPr>
      </p:pic>
      <p:sp>
        <p:nvSpPr>
          <p:cNvPr id="37" name="직사각형 36">
            <a:extLst>
              <a:ext uri="{FF2B5EF4-FFF2-40B4-BE49-F238E27FC236}">
                <a16:creationId xmlns:a16="http://schemas.microsoft.com/office/drawing/2014/main" id="{681DEB30-EB6E-4752-A6C9-ECBFD9E77D9D}"/>
              </a:ext>
            </a:extLst>
          </p:cNvPr>
          <p:cNvSpPr/>
          <p:nvPr/>
        </p:nvSpPr>
        <p:spPr>
          <a:xfrm>
            <a:off x="248399" y="4941168"/>
            <a:ext cx="240105" cy="760745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8" name="직선 화살표 연결선 37">
            <a:extLst>
              <a:ext uri="{FF2B5EF4-FFF2-40B4-BE49-F238E27FC236}">
                <a16:creationId xmlns:a16="http://schemas.microsoft.com/office/drawing/2014/main" id="{72A7B921-ACCA-4376-983D-AC137DAA8003}"/>
              </a:ext>
            </a:extLst>
          </p:cNvPr>
          <p:cNvCxnSpPr>
            <a:cxnSpLocks/>
            <a:endCxn id="42" idx="2"/>
          </p:cNvCxnSpPr>
          <p:nvPr/>
        </p:nvCxnSpPr>
        <p:spPr>
          <a:xfrm flipV="1">
            <a:off x="3675813" y="3717032"/>
            <a:ext cx="1151182" cy="23707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E4D508D9-7811-4CAE-A6B1-55CA24105843}"/>
              </a:ext>
            </a:extLst>
          </p:cNvPr>
          <p:cNvSpPr/>
          <p:nvPr/>
        </p:nvSpPr>
        <p:spPr>
          <a:xfrm>
            <a:off x="4510774" y="3244390"/>
            <a:ext cx="632441" cy="472642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4" name="직선 화살표 연결선 43">
            <a:extLst>
              <a:ext uri="{FF2B5EF4-FFF2-40B4-BE49-F238E27FC236}">
                <a16:creationId xmlns:a16="http://schemas.microsoft.com/office/drawing/2014/main" id="{B7DAE4FC-7527-44D3-9477-98BD28174B1E}"/>
              </a:ext>
            </a:extLst>
          </p:cNvPr>
          <p:cNvCxnSpPr>
            <a:cxnSpLocks/>
            <a:stCxn id="37" idx="3"/>
            <a:endCxn id="9" idx="2"/>
          </p:cNvCxnSpPr>
          <p:nvPr/>
        </p:nvCxnSpPr>
        <p:spPr>
          <a:xfrm flipV="1">
            <a:off x="488504" y="5130273"/>
            <a:ext cx="976023" cy="1912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>
            <a:extLst>
              <a:ext uri="{FF2B5EF4-FFF2-40B4-BE49-F238E27FC236}">
                <a16:creationId xmlns:a16="http://schemas.microsoft.com/office/drawing/2014/main" id="{AA8EB619-6F89-45B6-82F0-6513C8A48693}"/>
              </a:ext>
            </a:extLst>
          </p:cNvPr>
          <p:cNvCxnSpPr>
            <a:cxnSpLocks/>
            <a:stCxn id="37" idx="3"/>
            <a:endCxn id="10" idx="1"/>
          </p:cNvCxnSpPr>
          <p:nvPr/>
        </p:nvCxnSpPr>
        <p:spPr>
          <a:xfrm>
            <a:off x="488504" y="5321541"/>
            <a:ext cx="2160240" cy="4978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타원 49">
            <a:extLst>
              <a:ext uri="{FF2B5EF4-FFF2-40B4-BE49-F238E27FC236}">
                <a16:creationId xmlns:a16="http://schemas.microsoft.com/office/drawing/2014/main" id="{EA273BBC-1D1B-47F6-B051-BEE5EF2483C8}"/>
              </a:ext>
            </a:extLst>
          </p:cNvPr>
          <p:cNvSpPr/>
          <p:nvPr/>
        </p:nvSpPr>
        <p:spPr>
          <a:xfrm>
            <a:off x="972997" y="5212844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D6D987A5-07D6-4C6F-93F6-34C893219EDF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UI_SC_001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1027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127AEF1A-1889-42EA-8B86-8B25AB05F4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634" b="27760"/>
          <a:stretch/>
        </p:blipFill>
        <p:spPr>
          <a:xfrm>
            <a:off x="202775" y="4785315"/>
            <a:ext cx="6955140" cy="1524005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0AA0805-727D-4E4C-B931-BB0A538963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244" y="1032524"/>
            <a:ext cx="6955138" cy="3494957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수강신청하기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강의계획서 보기 링크 </a:t>
            </a:r>
            <a:r>
              <a:rPr lang="ko-KR" altLang="en-US" sz="1000" dirty="0" err="1">
                <a:latin typeface="+mn-ea"/>
                <a:ea typeface="+mn-ea"/>
              </a:rPr>
              <a:t>클릭시</a:t>
            </a:r>
            <a:r>
              <a:rPr lang="ko-KR" altLang="en-US" sz="1000" dirty="0">
                <a:latin typeface="+mn-ea"/>
                <a:ea typeface="+mn-ea"/>
              </a:rPr>
              <a:t> 등록된 강의계획서를 보여주는 </a:t>
            </a:r>
            <a:r>
              <a:rPr lang="ko-KR" altLang="en-US" sz="1000" dirty="0" err="1">
                <a:latin typeface="+mn-ea"/>
                <a:ea typeface="+mn-ea"/>
              </a:rPr>
              <a:t>새창을</a:t>
            </a:r>
            <a:r>
              <a:rPr lang="ko-KR" altLang="en-US" sz="1000" dirty="0">
                <a:latin typeface="+mn-ea"/>
                <a:ea typeface="+mn-ea"/>
              </a:rPr>
              <a:t> 오픈한다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>
                <a:solidFill>
                  <a:schemeClr val="tx1"/>
                </a:solidFill>
                <a:latin typeface="+mn-ea"/>
              </a:rPr>
              <a:t>PC)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대상자를 조회하고 선택하는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화면이다</a:t>
            </a:r>
            <a:r>
              <a:rPr lang="en-US" altLang="ko-KR" sz="1000">
                <a:solidFill>
                  <a:schemeClr val="tx1"/>
                </a:solidFill>
                <a:latin typeface="+mn-ea"/>
              </a:rPr>
              <a:t>.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5FC4F1A1-9B13-4891-AF02-F408326A439E}"/>
              </a:ext>
            </a:extLst>
          </p:cNvPr>
          <p:cNvSpPr/>
          <p:nvPr/>
        </p:nvSpPr>
        <p:spPr>
          <a:xfrm>
            <a:off x="6363599" y="5222581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CF9AC302-4173-4C17-84A8-8D41733A687F}"/>
              </a:ext>
            </a:extLst>
          </p:cNvPr>
          <p:cNvCxnSpPr>
            <a:cxnSpLocks/>
            <a:stCxn id="17" idx="1"/>
            <a:endCxn id="2" idx="3"/>
          </p:cNvCxnSpPr>
          <p:nvPr/>
        </p:nvCxnSpPr>
        <p:spPr>
          <a:xfrm flipH="1" flipV="1">
            <a:off x="4489121" y="3500438"/>
            <a:ext cx="1874478" cy="20673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45534AE-4E6D-4FBD-9353-2530482CF42C}"/>
              </a:ext>
            </a:extLst>
          </p:cNvPr>
          <p:cNvSpPr/>
          <p:nvPr/>
        </p:nvSpPr>
        <p:spPr>
          <a:xfrm>
            <a:off x="6363599" y="5459113"/>
            <a:ext cx="403985" cy="21731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67B2CEC-E7E1-4737-9C9E-F50BBD4302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612" y="1324446"/>
            <a:ext cx="3408509" cy="4351984"/>
          </a:xfrm>
          <a:prstGeom prst="rect">
            <a:avLst/>
          </a:prstGeom>
          <a:ln>
            <a:solidFill>
              <a:srgbClr val="0000FF"/>
            </a:solidFill>
          </a:ln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EE1E02E8-8984-4C35-8F7E-6AAB7ED76F0D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UI_SC_001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2881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CCCF2A4C-7538-4778-AFFE-574B0E998922}"/>
              </a:ext>
            </a:extLst>
          </p:cNvPr>
          <p:cNvGrpSpPr/>
          <p:nvPr/>
        </p:nvGrpSpPr>
        <p:grpSpPr>
          <a:xfrm>
            <a:off x="632520" y="1412775"/>
            <a:ext cx="2657527" cy="4413885"/>
            <a:chOff x="632520" y="1412776"/>
            <a:chExt cx="2164201" cy="3594520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39FBA4CF-6AF9-47BD-B412-9703C08774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520" y="1412776"/>
              <a:ext cx="2164201" cy="3594520"/>
            </a:xfrm>
            <a:prstGeom prst="rect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3749A45-42DB-4511-886F-5006725CC578}"/>
                </a:ext>
              </a:extLst>
            </p:cNvPr>
            <p:cNvSpPr txBox="1"/>
            <p:nvPr/>
          </p:nvSpPr>
          <p:spPr>
            <a:xfrm>
              <a:off x="1234168" y="2560142"/>
              <a:ext cx="767594" cy="26317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050" b="1" dirty="0">
                  <a:latin typeface="+mj-ea"/>
                  <a:ea typeface="+mj-ea"/>
                </a:rPr>
                <a:t>대전보건대학교</a:t>
              </a:r>
              <a:endParaRPr lang="en-US" altLang="ko-KR" sz="1050" b="1" dirty="0">
                <a:latin typeface="+mj-ea"/>
                <a:ea typeface="+mj-ea"/>
              </a:endParaRPr>
            </a:p>
            <a:p>
              <a:r>
                <a:rPr lang="ko-KR" altLang="en-US" sz="1050" b="1" dirty="0" err="1">
                  <a:latin typeface="+mj-ea"/>
                  <a:ea typeface="+mj-ea"/>
                </a:rPr>
                <a:t>모바일포탈</a:t>
              </a:r>
              <a:endParaRPr lang="ko-KR" altLang="en-US" sz="1050" b="1" dirty="0">
                <a:latin typeface="+mj-ea"/>
                <a:ea typeface="+mj-ea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B363D4D-BCC7-41F9-9EEE-846C94514C9E}"/>
                </a:ext>
              </a:extLst>
            </p:cNvPr>
            <p:cNvSpPr txBox="1"/>
            <p:nvPr/>
          </p:nvSpPr>
          <p:spPr>
            <a:xfrm>
              <a:off x="776536" y="4293096"/>
              <a:ext cx="1944216" cy="65490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9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대전보건대학교 앱은 대전보건대학교 재학생 및 교직원을 위한 학교 공식 스마트폰 앱으로써 안드로이드 및 아이폰에서 포탈 서비스를 제공합니다</a:t>
              </a:r>
              <a:r>
                <a:rPr lang="en-US" altLang="ko-KR" sz="9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. </a:t>
              </a:r>
              <a:endParaRPr lang="ko-KR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6DBC8BBB-73BB-4FD6-AC3D-929040BBD1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34" y="2557760"/>
              <a:ext cx="432048" cy="432048"/>
            </a:xfrm>
            <a:prstGeom prst="rect">
              <a:avLst/>
            </a:prstGeom>
          </p:spPr>
        </p:pic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앱 다운로드 및 설치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</a:br>
            <a:b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자신의 스마트폰에서 애플 앱스토어 또는 구글 플레이스토어로 이동한 후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대전보건대학교 </a:t>
            </a:r>
            <a:r>
              <a:rPr lang="ko-KR" altLang="en-US" sz="1000" dirty="0" err="1">
                <a:latin typeface="+mn-ea"/>
                <a:ea typeface="+mn-ea"/>
              </a:rPr>
              <a:t>모바일포탈</a:t>
            </a:r>
            <a:r>
              <a:rPr lang="en-US" altLang="ko-KR" sz="1000" dirty="0">
                <a:latin typeface="+mn-ea"/>
                <a:ea typeface="+mn-ea"/>
              </a:rPr>
              <a:t>’</a:t>
            </a:r>
            <a:r>
              <a:rPr lang="ko-KR" altLang="en-US" sz="1000" dirty="0">
                <a:latin typeface="+mn-ea"/>
                <a:ea typeface="+mn-ea"/>
              </a:rPr>
              <a:t>을 검색 하여 앱을 설치한 뒤 아이콘을 눌러 실행한다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*  ‘</a:t>
            </a:r>
            <a:r>
              <a:rPr lang="ko-KR" altLang="en-US" sz="1000" dirty="0">
                <a:latin typeface="+mn-ea"/>
                <a:ea typeface="+mn-ea"/>
              </a:rPr>
              <a:t>대전보건대학교 </a:t>
            </a:r>
            <a:r>
              <a:rPr lang="ko-KR" altLang="en-US" sz="1000" dirty="0" err="1">
                <a:latin typeface="+mn-ea"/>
                <a:ea typeface="+mn-ea"/>
              </a:rPr>
              <a:t>모바일포탈＇이</a:t>
            </a:r>
            <a:r>
              <a:rPr lang="ko-KR" altLang="en-US" sz="1000" dirty="0">
                <a:latin typeface="+mn-ea"/>
                <a:ea typeface="+mn-ea"/>
              </a:rPr>
              <a:t> 검색되지 않으면 </a:t>
            </a:r>
            <a:r>
              <a:rPr lang="en-US" altLang="ko-KR" sz="1000" dirty="0">
                <a:latin typeface="+mn-ea"/>
                <a:ea typeface="+mn-ea"/>
                <a:hlinkClick r:id="rId4"/>
              </a:rPr>
              <a:t>https://m.hit.ac.kr</a:t>
            </a:r>
            <a:r>
              <a:rPr lang="ko-KR" altLang="en-US" sz="1000" dirty="0">
                <a:latin typeface="+mn-ea"/>
                <a:ea typeface="+mn-ea"/>
              </a:rPr>
              <a:t>로 로그인 하시기 바랍니다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>
                <a:solidFill>
                  <a:schemeClr val="tx1"/>
                </a:solidFill>
                <a:latin typeface="+mn-ea"/>
              </a:rPr>
              <a:t>모바일</a:t>
            </a:r>
            <a:r>
              <a:rPr lang="en-US" altLang="ko-KR" sz="100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대상자를 조회하고 선택하는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D864144-C5EA-41D7-B14A-10DED7F03440}"/>
              </a:ext>
            </a:extLst>
          </p:cNvPr>
          <p:cNvSpPr/>
          <p:nvPr/>
        </p:nvSpPr>
        <p:spPr>
          <a:xfrm>
            <a:off x="2243138" y="3563692"/>
            <a:ext cx="984156" cy="353883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503AEAD0-991D-494B-BADD-28C0FD1A4A90}"/>
              </a:ext>
            </a:extLst>
          </p:cNvPr>
          <p:cNvSpPr/>
          <p:nvPr/>
        </p:nvSpPr>
        <p:spPr>
          <a:xfrm>
            <a:off x="2107536" y="3474034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804ED01-8143-444E-B199-778C2D5FF55F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UI_SC_002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3D6C4E14-371B-4CD9-B8D6-70C75B261F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260" y="1376264"/>
            <a:ext cx="2507324" cy="4465736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9D4459B6-13C9-46BE-8E84-83AD95596DDC}"/>
              </a:ext>
            </a:extLst>
          </p:cNvPr>
          <p:cNvSpPr/>
          <p:nvPr/>
        </p:nvSpPr>
        <p:spPr>
          <a:xfrm>
            <a:off x="4656138" y="2395292"/>
            <a:ext cx="690562" cy="353883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E11BB215-C1E2-4996-8BEF-EEC6B4D92B9B}"/>
              </a:ext>
            </a:extLst>
          </p:cNvPr>
          <p:cNvSpPr/>
          <p:nvPr/>
        </p:nvSpPr>
        <p:spPr>
          <a:xfrm>
            <a:off x="4520536" y="2305634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</p:spTree>
    <p:extLst>
      <p:ext uri="{BB962C8B-B14F-4D97-AF65-F5344CB8AC3E}">
        <p14:creationId xmlns:p14="http://schemas.microsoft.com/office/powerpoint/2010/main" val="1918255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로그인 하기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</a:br>
            <a:b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상단의 메뉴아이콘을 클릭한다</a:t>
            </a:r>
            <a:r>
              <a:rPr lang="en-US" altLang="ko-KR" sz="1000" dirty="0">
                <a:latin typeface="+mn-ea"/>
                <a:ea typeface="+mn-ea"/>
              </a:rPr>
              <a:t>. 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메뉴화면에서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로그인하세요</a:t>
            </a:r>
            <a:r>
              <a:rPr lang="en-US" altLang="ko-KR" sz="1000" dirty="0">
                <a:latin typeface="+mn-ea"/>
                <a:ea typeface="+mn-ea"/>
              </a:rPr>
              <a:t>’ </a:t>
            </a:r>
            <a:r>
              <a:rPr lang="ko-KR" altLang="en-US" sz="1000" dirty="0">
                <a:latin typeface="+mn-ea"/>
                <a:ea typeface="+mn-ea"/>
              </a:rPr>
              <a:t>를 클릭하여 로그인 창으로 이동한다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3. </a:t>
            </a:r>
            <a:r>
              <a:rPr lang="ko-KR" altLang="en-US" sz="1000" dirty="0">
                <a:latin typeface="+mn-ea"/>
                <a:ea typeface="+mn-ea"/>
              </a:rPr>
              <a:t>종합정보시스템에서 사용 중이 계정정보로 로그인한다</a:t>
            </a:r>
            <a:r>
              <a:rPr lang="en-US" altLang="ko-KR" sz="1000" dirty="0">
                <a:latin typeface="+mn-ea"/>
                <a:ea typeface="+mn-ea"/>
              </a:rPr>
              <a:t>.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>
                <a:solidFill>
                  <a:schemeClr val="tx1"/>
                </a:solidFill>
                <a:latin typeface="+mn-ea"/>
              </a:rPr>
              <a:t>모바일</a:t>
            </a:r>
            <a:r>
              <a:rPr lang="en-US" altLang="ko-KR" sz="100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대상자를 조회하고 선택하는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804ED01-8143-444E-B199-778C2D5FF55F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UI_SC_002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EC5EEB26-5494-408A-BC4A-98F855880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659" y="1240008"/>
            <a:ext cx="2716219" cy="483779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F523228F-ECDB-4308-90EC-85BCEEE140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059" y="1240008"/>
            <a:ext cx="2716219" cy="483779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D1841E34-CCB5-4604-8126-8522F4329E01}"/>
              </a:ext>
            </a:extLst>
          </p:cNvPr>
          <p:cNvSpPr/>
          <p:nvPr/>
        </p:nvSpPr>
        <p:spPr>
          <a:xfrm>
            <a:off x="541338" y="1417392"/>
            <a:ext cx="398462" cy="353883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531637D2-7BD6-44BE-9855-97902A9197F9}"/>
              </a:ext>
            </a:extLst>
          </p:cNvPr>
          <p:cNvSpPr/>
          <p:nvPr/>
        </p:nvSpPr>
        <p:spPr>
          <a:xfrm>
            <a:off x="405736" y="1327734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E54F476-0E28-4B53-8E08-5F4CA97EB286}"/>
              </a:ext>
            </a:extLst>
          </p:cNvPr>
          <p:cNvSpPr/>
          <p:nvPr/>
        </p:nvSpPr>
        <p:spPr>
          <a:xfrm>
            <a:off x="3976688" y="1404692"/>
            <a:ext cx="963612" cy="353883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6E7D783E-FC1B-465D-AEFF-5D89BFF4D1CD}"/>
              </a:ext>
            </a:extLst>
          </p:cNvPr>
          <p:cNvSpPr/>
          <p:nvPr/>
        </p:nvSpPr>
        <p:spPr>
          <a:xfrm>
            <a:off x="3809336" y="1461084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</p:spTree>
    <p:extLst>
      <p:ext uri="{BB962C8B-B14F-4D97-AF65-F5344CB8AC3E}">
        <p14:creationId xmlns:p14="http://schemas.microsoft.com/office/powerpoint/2010/main" val="2769156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수강신청 메뉴 클릭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</a:br>
            <a:b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로그인 한 후 다시 메뉴 아이콘을 클릭한다</a:t>
            </a:r>
            <a:r>
              <a:rPr lang="en-US" altLang="ko-KR" sz="1000" dirty="0">
                <a:latin typeface="+mn-ea"/>
                <a:ea typeface="+mn-ea"/>
              </a:rPr>
              <a:t>. 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학사서비스 메뉴를 선택한다</a:t>
            </a:r>
            <a:r>
              <a:rPr lang="en-US" altLang="ko-KR" sz="1000" dirty="0">
                <a:latin typeface="+mn-ea"/>
                <a:ea typeface="+mn-ea"/>
              </a:rPr>
              <a:t>. 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3. </a:t>
            </a:r>
            <a:r>
              <a:rPr lang="ko-KR" altLang="en-US" sz="1000" dirty="0">
                <a:latin typeface="+mn-ea"/>
                <a:ea typeface="+mn-ea"/>
              </a:rPr>
              <a:t>우측의 학사서비스 메뉴 중 일반학기 수강신청 메뉴를 선택하여 수강신청 화면으로 이동한다</a:t>
            </a:r>
            <a:r>
              <a:rPr lang="en-US" altLang="ko-KR" sz="1000" dirty="0">
                <a:latin typeface="+mn-ea"/>
                <a:ea typeface="+mn-ea"/>
              </a:rPr>
              <a:t>.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>
                <a:solidFill>
                  <a:schemeClr val="tx1"/>
                </a:solidFill>
                <a:latin typeface="+mn-ea"/>
              </a:rPr>
              <a:t>모바일</a:t>
            </a:r>
            <a:r>
              <a:rPr lang="en-US" altLang="ko-KR" sz="100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대상자를 조회하고 선택하는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804ED01-8143-444E-B199-778C2D5FF55F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UI_SC_002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F7BB1AB-7773-4EF7-A955-5C3AE3283D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939" y="1240008"/>
            <a:ext cx="2716219" cy="483779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F6BC0631-B221-456A-B383-64C0D7AB97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69" y="1240008"/>
            <a:ext cx="2716219" cy="483779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A4716716-91DE-476E-8823-D3A8946D8937}"/>
              </a:ext>
            </a:extLst>
          </p:cNvPr>
          <p:cNvSpPr/>
          <p:nvPr/>
        </p:nvSpPr>
        <p:spPr>
          <a:xfrm>
            <a:off x="451691" y="1417392"/>
            <a:ext cx="398462" cy="353883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191584A5-094B-47C5-B0C9-F4F2EB654860}"/>
              </a:ext>
            </a:extLst>
          </p:cNvPr>
          <p:cNvSpPr/>
          <p:nvPr/>
        </p:nvSpPr>
        <p:spPr>
          <a:xfrm>
            <a:off x="316089" y="1327734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FBAF00E4-6E68-4E7D-B465-5F135D5D53F6}"/>
              </a:ext>
            </a:extLst>
          </p:cNvPr>
          <p:cNvSpPr/>
          <p:nvPr/>
        </p:nvSpPr>
        <p:spPr>
          <a:xfrm>
            <a:off x="3797394" y="3332103"/>
            <a:ext cx="693924" cy="28739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9F6E6BF4-08CC-475D-A450-072DF0115C40}"/>
              </a:ext>
            </a:extLst>
          </p:cNvPr>
          <p:cNvSpPr/>
          <p:nvPr/>
        </p:nvSpPr>
        <p:spPr>
          <a:xfrm>
            <a:off x="3672811" y="3216859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FD163CD6-D16E-418C-95D2-BA28229C0F6C}"/>
              </a:ext>
            </a:extLst>
          </p:cNvPr>
          <p:cNvSpPr/>
          <p:nvPr/>
        </p:nvSpPr>
        <p:spPr>
          <a:xfrm>
            <a:off x="4762594" y="2068453"/>
            <a:ext cx="1028606" cy="28739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64FF6F94-2788-4532-909C-3F49F9B29B76}"/>
              </a:ext>
            </a:extLst>
          </p:cNvPr>
          <p:cNvSpPr/>
          <p:nvPr/>
        </p:nvSpPr>
        <p:spPr>
          <a:xfrm>
            <a:off x="4638011" y="1953209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3</a:t>
            </a:r>
            <a:endParaRPr lang="ko-KR" altLang="en-US" sz="900" dirty="0"/>
          </a:p>
        </p:txBody>
      </p:sp>
    </p:spTree>
    <p:extLst>
      <p:ext uri="{BB962C8B-B14F-4D97-AF65-F5344CB8AC3E}">
        <p14:creationId xmlns:p14="http://schemas.microsoft.com/office/powerpoint/2010/main" val="756863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7694DC88-F54F-46B4-BE3B-BEC4A54702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0608" y="1023938"/>
            <a:ext cx="3024783" cy="537739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C62287E-BCB9-45E8-BF63-C2D2589B4A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5" y="1023938"/>
            <a:ext cx="3024783" cy="5377392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권한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</a:br>
            <a:b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</a:br>
            <a:r>
              <a:rPr lang="ko-KR" altLang="en-US" sz="1000" dirty="0">
                <a:latin typeface="+mn-ea"/>
                <a:ea typeface="+mn-ea"/>
              </a:rPr>
              <a:t>수강신청 가능한 기간에만 수강취소와 수강신청 버튼이 활성화 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수강신청하기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학생 본인의 정보를 보여준다</a:t>
            </a:r>
            <a:r>
              <a:rPr lang="en-US" altLang="ko-KR" sz="1000" dirty="0">
                <a:latin typeface="+mn-ea"/>
                <a:ea typeface="+mn-ea"/>
              </a:rPr>
              <a:t>. 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수강신청 탭과 수강신청내역 탭을 클릭하여 화면을 이동할 수 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3. </a:t>
            </a:r>
            <a:r>
              <a:rPr lang="ko-KR" altLang="en-US" sz="1000" dirty="0">
                <a:latin typeface="+mn-ea"/>
                <a:ea typeface="+mn-ea"/>
              </a:rPr>
              <a:t>수강신청 탭은 개설 강좌목록을 조회</a:t>
            </a:r>
            <a:r>
              <a:rPr lang="en-US" altLang="ko-KR" sz="1000" dirty="0">
                <a:latin typeface="+mn-ea"/>
                <a:ea typeface="+mn-ea"/>
              </a:rPr>
              <a:t>, </a:t>
            </a:r>
            <a:r>
              <a:rPr lang="ko-KR" altLang="en-US" sz="1000" dirty="0">
                <a:latin typeface="+mn-ea"/>
                <a:ea typeface="+mn-ea"/>
              </a:rPr>
              <a:t>선택하여 수강신청 할 수 있으며 강의계획서를 오픈 할 수 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4. </a:t>
            </a:r>
            <a:r>
              <a:rPr lang="ko-KR" altLang="en-US" sz="1000" dirty="0">
                <a:latin typeface="+mn-ea"/>
                <a:ea typeface="+mn-ea"/>
              </a:rPr>
              <a:t>수강신청내역 탭은 신청한 강의목록을 선택하여 수강취소 할 수 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5. </a:t>
            </a:r>
            <a:r>
              <a:rPr lang="ko-KR" altLang="en-US" sz="1000" dirty="0">
                <a:latin typeface="+mn-ea"/>
                <a:ea typeface="+mn-ea"/>
              </a:rPr>
              <a:t>선택한 강좌목록의 요약정보를 보여주며 신청가능한 총학점과 현재 가능한 학점을 보여준다</a:t>
            </a:r>
            <a:r>
              <a:rPr lang="en-US" altLang="ko-KR" sz="1000" dirty="0">
                <a:latin typeface="+mn-ea"/>
                <a:ea typeface="+mn-ea"/>
              </a:rPr>
              <a:t>. </a:t>
            </a:r>
            <a:r>
              <a:rPr lang="ko-KR" altLang="en-US" sz="1000" dirty="0">
                <a:latin typeface="+mn-ea"/>
                <a:ea typeface="+mn-ea"/>
              </a:rPr>
              <a:t>신청 버튼 </a:t>
            </a:r>
            <a:r>
              <a:rPr lang="ko-KR" altLang="en-US" sz="1000" dirty="0" err="1">
                <a:latin typeface="+mn-ea"/>
                <a:ea typeface="+mn-ea"/>
              </a:rPr>
              <a:t>클릭시</a:t>
            </a:r>
            <a:r>
              <a:rPr lang="ko-KR" altLang="en-US" sz="1000" dirty="0">
                <a:latin typeface="+mn-ea"/>
                <a:ea typeface="+mn-ea"/>
              </a:rPr>
              <a:t> 신청 처리한다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  <a:p>
            <a:pPr lvl="0"/>
            <a:r>
              <a:rPr lang="en-US" altLang="ko-KR" sz="1000" dirty="0">
                <a:latin typeface="+mn-ea"/>
                <a:ea typeface="+mn-ea"/>
              </a:rPr>
              <a:t>6. </a:t>
            </a:r>
            <a:r>
              <a:rPr lang="ko-KR" altLang="en-US" sz="1000" dirty="0">
                <a:latin typeface="+mn-ea"/>
                <a:ea typeface="+mn-ea"/>
              </a:rPr>
              <a:t>선택한 과목을 수강취소 할 수 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>
                <a:solidFill>
                  <a:schemeClr val="tx1"/>
                </a:solidFill>
                <a:latin typeface="+mn-ea"/>
              </a:rPr>
              <a:t>모바일</a:t>
            </a:r>
            <a:r>
              <a:rPr lang="en-US" altLang="ko-KR" sz="100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및 취소하는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4540E81-075B-41A8-8F85-DB5CF9307202}"/>
              </a:ext>
            </a:extLst>
          </p:cNvPr>
          <p:cNvSpPr/>
          <p:nvPr/>
        </p:nvSpPr>
        <p:spPr>
          <a:xfrm>
            <a:off x="227076" y="1696153"/>
            <a:ext cx="6238314" cy="456010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0C0C8BEC-351E-4D59-83E6-1221284C7EB8}"/>
              </a:ext>
            </a:extLst>
          </p:cNvPr>
          <p:cNvSpPr/>
          <p:nvPr/>
        </p:nvSpPr>
        <p:spPr>
          <a:xfrm>
            <a:off x="776536" y="1562676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7C662AE-4FA3-439D-BDE6-6C944AF0749F}"/>
              </a:ext>
            </a:extLst>
          </p:cNvPr>
          <p:cNvSpPr/>
          <p:nvPr/>
        </p:nvSpPr>
        <p:spPr>
          <a:xfrm>
            <a:off x="227075" y="2553517"/>
            <a:ext cx="6238315" cy="506719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8E39D9B4-9C04-4779-85D1-FBED5A2C83BC}"/>
              </a:ext>
            </a:extLst>
          </p:cNvPr>
          <p:cNvSpPr/>
          <p:nvPr/>
        </p:nvSpPr>
        <p:spPr>
          <a:xfrm>
            <a:off x="776536" y="2338288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6089484-F262-4CD9-A60D-CC12A8E09FBB}"/>
              </a:ext>
            </a:extLst>
          </p:cNvPr>
          <p:cNvSpPr/>
          <p:nvPr/>
        </p:nvSpPr>
        <p:spPr>
          <a:xfrm>
            <a:off x="227076" y="3140968"/>
            <a:ext cx="2925724" cy="1944216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0BBF5637-B96D-46A0-96CF-F367E12F825E}"/>
              </a:ext>
            </a:extLst>
          </p:cNvPr>
          <p:cNvSpPr/>
          <p:nvPr/>
        </p:nvSpPr>
        <p:spPr>
          <a:xfrm>
            <a:off x="272480" y="3191078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3</a:t>
            </a:r>
            <a:endParaRPr lang="ko-KR" altLang="en-US" sz="900" dirty="0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D397B6C6-10BA-4BCD-A871-6AD110351A32}"/>
              </a:ext>
            </a:extLst>
          </p:cNvPr>
          <p:cNvSpPr/>
          <p:nvPr/>
        </p:nvSpPr>
        <p:spPr>
          <a:xfrm>
            <a:off x="233424" y="5161846"/>
            <a:ext cx="2925724" cy="571409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AFBA27A9-287A-4B87-AF60-6DF361B21117}"/>
              </a:ext>
            </a:extLst>
          </p:cNvPr>
          <p:cNvSpPr/>
          <p:nvPr/>
        </p:nvSpPr>
        <p:spPr>
          <a:xfrm>
            <a:off x="278828" y="5229994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5</a:t>
            </a:r>
            <a:endParaRPr lang="ko-KR" altLang="en-US" sz="900" dirty="0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C271F782-26C7-4DEC-9B8D-D4DDCE12D1D3}"/>
              </a:ext>
            </a:extLst>
          </p:cNvPr>
          <p:cNvSpPr/>
          <p:nvPr/>
        </p:nvSpPr>
        <p:spPr>
          <a:xfrm>
            <a:off x="3539666" y="3140968"/>
            <a:ext cx="2925724" cy="1944216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85C67D71-1A2B-4DE4-8E85-EC02A8ADAE64}"/>
              </a:ext>
            </a:extLst>
          </p:cNvPr>
          <p:cNvSpPr/>
          <p:nvPr/>
        </p:nvSpPr>
        <p:spPr>
          <a:xfrm>
            <a:off x="3585070" y="3191078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4</a:t>
            </a:r>
            <a:endParaRPr lang="ko-KR" altLang="en-US" sz="900" dirty="0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C41838DE-D5E8-40C5-9E8B-3582CC81DE45}"/>
              </a:ext>
            </a:extLst>
          </p:cNvPr>
          <p:cNvSpPr/>
          <p:nvPr/>
        </p:nvSpPr>
        <p:spPr>
          <a:xfrm>
            <a:off x="3553850" y="5161846"/>
            <a:ext cx="2925724" cy="571409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1337C8DC-A188-4A53-AF9B-A823EA53C84A}"/>
              </a:ext>
            </a:extLst>
          </p:cNvPr>
          <p:cNvSpPr/>
          <p:nvPr/>
        </p:nvSpPr>
        <p:spPr>
          <a:xfrm>
            <a:off x="3599254" y="5229994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6</a:t>
            </a:r>
            <a:endParaRPr lang="ko-KR" altLang="en-US" sz="900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B8AC20E-CEFE-4936-9598-E8B2244CC70B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UI_SC_002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07287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그림 28">
            <a:extLst>
              <a:ext uri="{FF2B5EF4-FFF2-40B4-BE49-F238E27FC236}">
                <a16:creationId xmlns:a16="http://schemas.microsoft.com/office/drawing/2014/main" id="{095BF83C-A39B-4ECC-90A0-16A1F2DBAB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222" y="1023938"/>
            <a:ext cx="3024783" cy="5377392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수강신청하기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신청한 강의 목록의 시간표 팝업을 오픈한다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학생의 성적을 조회하는 팝업을 오픈한다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>
                <a:solidFill>
                  <a:schemeClr val="tx1"/>
                </a:solidFill>
                <a:latin typeface="+mn-ea"/>
              </a:rPr>
              <a:t>모바일</a:t>
            </a:r>
            <a:r>
              <a:rPr lang="en-US" altLang="ko-KR" sz="100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및 취소하는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4540E81-075B-41A8-8F85-DB5CF9307202}"/>
              </a:ext>
            </a:extLst>
          </p:cNvPr>
          <p:cNvSpPr/>
          <p:nvPr/>
        </p:nvSpPr>
        <p:spPr>
          <a:xfrm>
            <a:off x="1856655" y="1707703"/>
            <a:ext cx="604807" cy="28113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0C0C8BEC-351E-4D59-83E6-1221284C7EB8}"/>
              </a:ext>
            </a:extLst>
          </p:cNvPr>
          <p:cNvSpPr/>
          <p:nvPr/>
        </p:nvSpPr>
        <p:spPr>
          <a:xfrm>
            <a:off x="1612998" y="1733006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6F700B81-8318-488A-8BC4-0EBB9E00C62C}"/>
              </a:ext>
            </a:extLst>
          </p:cNvPr>
          <p:cNvSpPr/>
          <p:nvPr/>
        </p:nvSpPr>
        <p:spPr>
          <a:xfrm>
            <a:off x="2486176" y="1707703"/>
            <a:ext cx="666624" cy="28113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5FC4F1A1-9B13-4891-AF02-F408326A439E}"/>
              </a:ext>
            </a:extLst>
          </p:cNvPr>
          <p:cNvSpPr/>
          <p:nvPr/>
        </p:nvSpPr>
        <p:spPr>
          <a:xfrm>
            <a:off x="2792760" y="1412776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D79AFBA3-135C-42F2-B808-358D9442B34C}"/>
              </a:ext>
            </a:extLst>
          </p:cNvPr>
          <p:cNvCxnSpPr>
            <a:cxnSpLocks/>
          </p:cNvCxnSpPr>
          <p:nvPr/>
        </p:nvCxnSpPr>
        <p:spPr>
          <a:xfrm flipH="1">
            <a:off x="1928213" y="1988840"/>
            <a:ext cx="216475" cy="7533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CF9AC302-4173-4C17-84A8-8D41733A687F}"/>
              </a:ext>
            </a:extLst>
          </p:cNvPr>
          <p:cNvCxnSpPr>
            <a:cxnSpLocks/>
            <a:endCxn id="36" idx="0"/>
          </p:cNvCxnSpPr>
          <p:nvPr/>
        </p:nvCxnSpPr>
        <p:spPr>
          <a:xfrm>
            <a:off x="2792760" y="1988840"/>
            <a:ext cx="2138244" cy="431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그림 29">
            <a:extLst>
              <a:ext uri="{FF2B5EF4-FFF2-40B4-BE49-F238E27FC236}">
                <a16:creationId xmlns:a16="http://schemas.microsoft.com/office/drawing/2014/main" id="{F9002455-05FE-4AC2-A56D-00947E332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60" y="2742203"/>
            <a:ext cx="2997906" cy="3659127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24F13FF2-FB8E-4E2B-9E0D-A312DC7EF2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8267" y="2420440"/>
            <a:ext cx="2605473" cy="3957556"/>
          </a:xfrm>
          <a:prstGeom prst="rect">
            <a:avLst/>
          </a:prstGeom>
          <a:ln>
            <a:solidFill>
              <a:srgbClr val="0000FF"/>
            </a:solidFill>
          </a:ln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83BBCF64-0B8F-4277-94D3-5A6E3514DF9C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UI_SC_002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82666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그림 33">
            <a:extLst>
              <a:ext uri="{FF2B5EF4-FFF2-40B4-BE49-F238E27FC236}">
                <a16:creationId xmlns:a16="http://schemas.microsoft.com/office/drawing/2014/main" id="{4842112D-7C7E-40A8-9998-10EAE8618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222" y="1023938"/>
            <a:ext cx="3024783" cy="5377392"/>
          </a:xfrm>
          <a:prstGeom prst="rect">
            <a:avLst/>
          </a:prstGeom>
        </p:spPr>
      </p:pic>
      <p:pic>
        <p:nvPicPr>
          <p:cNvPr id="33" name="그림 32">
            <a:extLst>
              <a:ext uri="{FF2B5EF4-FFF2-40B4-BE49-F238E27FC236}">
                <a16:creationId xmlns:a16="http://schemas.microsoft.com/office/drawing/2014/main" id="{DCD88FAD-9E9B-467B-BBBD-8077186A4B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318" y="1023938"/>
            <a:ext cx="3024783" cy="5377392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수강신청하기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수강취소 버튼 </a:t>
            </a:r>
            <a:r>
              <a:rPr lang="ko-KR" altLang="en-US" sz="1000" dirty="0" err="1">
                <a:latin typeface="+mn-ea"/>
                <a:ea typeface="+mn-ea"/>
              </a:rPr>
              <a:t>클릭시</a:t>
            </a:r>
            <a:r>
              <a:rPr lang="ko-KR" altLang="en-US" sz="1000" dirty="0">
                <a:latin typeface="+mn-ea"/>
                <a:ea typeface="+mn-ea"/>
              </a:rPr>
              <a:t> 취소 메시지와 삭제완료 메시지를 보여주고 취소 처리한다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en-US" altLang="ko-KR" sz="1000" dirty="0">
                <a:latin typeface="+mn-ea"/>
                <a:ea typeface="+mn-ea"/>
              </a:rPr>
              <a:t>. </a:t>
            </a:r>
            <a:r>
              <a:rPr lang="ko-KR" altLang="en-US" sz="1000" dirty="0">
                <a:latin typeface="+mn-ea"/>
                <a:ea typeface="+mn-ea"/>
              </a:rPr>
              <a:t>수강신청 버튼 </a:t>
            </a:r>
            <a:r>
              <a:rPr lang="ko-KR" altLang="en-US" sz="1000" dirty="0" err="1">
                <a:latin typeface="+mn-ea"/>
                <a:ea typeface="+mn-ea"/>
              </a:rPr>
              <a:t>클릭시</a:t>
            </a:r>
            <a:r>
              <a:rPr lang="ko-KR" altLang="en-US" sz="1000" dirty="0">
                <a:latin typeface="+mn-ea"/>
                <a:ea typeface="+mn-ea"/>
              </a:rPr>
              <a:t> 중복여부</a:t>
            </a:r>
            <a:r>
              <a:rPr lang="en-US" altLang="ko-KR" sz="1000" dirty="0">
                <a:latin typeface="+mn-ea"/>
                <a:ea typeface="+mn-ea"/>
              </a:rPr>
              <a:t>,</a:t>
            </a:r>
            <a:r>
              <a:rPr lang="ko-KR" altLang="en-US" sz="1000" dirty="0">
                <a:latin typeface="+mn-ea"/>
                <a:ea typeface="+mn-ea"/>
              </a:rPr>
              <a:t>학점초과 등을 체크하여 메시지를 보여주고 저장 처리한다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>
                <a:solidFill>
                  <a:schemeClr val="tx1"/>
                </a:solidFill>
                <a:latin typeface="+mn-ea"/>
              </a:rPr>
              <a:t>모바일</a:t>
            </a:r>
            <a:r>
              <a:rPr lang="en-US" altLang="ko-KR" sz="100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및 취소하는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4540E81-075B-41A8-8F85-DB5CF9307202}"/>
              </a:ext>
            </a:extLst>
          </p:cNvPr>
          <p:cNvSpPr/>
          <p:nvPr/>
        </p:nvSpPr>
        <p:spPr>
          <a:xfrm>
            <a:off x="1502894" y="5181906"/>
            <a:ext cx="1718548" cy="516195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0C0C8BEC-351E-4D59-83E6-1221284C7EB8}"/>
              </a:ext>
            </a:extLst>
          </p:cNvPr>
          <p:cNvSpPr/>
          <p:nvPr/>
        </p:nvSpPr>
        <p:spPr>
          <a:xfrm>
            <a:off x="5878845" y="4943825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5FC4F1A1-9B13-4891-AF02-F408326A439E}"/>
              </a:ext>
            </a:extLst>
          </p:cNvPr>
          <p:cNvSpPr/>
          <p:nvPr/>
        </p:nvSpPr>
        <p:spPr>
          <a:xfrm>
            <a:off x="2682158" y="4943825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D79AFBA3-135C-42F2-B808-358D9442B34C}"/>
              </a:ext>
            </a:extLst>
          </p:cNvPr>
          <p:cNvCxnSpPr>
            <a:cxnSpLocks/>
            <a:stCxn id="22" idx="0"/>
            <a:endCxn id="21" idx="2"/>
          </p:cNvCxnSpPr>
          <p:nvPr/>
        </p:nvCxnSpPr>
        <p:spPr>
          <a:xfrm flipH="1" flipV="1">
            <a:off x="2214957" y="4556900"/>
            <a:ext cx="147211" cy="625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CF9AC302-4173-4C17-84A8-8D41733A687F}"/>
              </a:ext>
            </a:extLst>
          </p:cNvPr>
          <p:cNvCxnSpPr>
            <a:cxnSpLocks/>
            <a:stCxn id="17" idx="0"/>
            <a:endCxn id="12" idx="2"/>
          </p:cNvCxnSpPr>
          <p:nvPr/>
        </p:nvCxnSpPr>
        <p:spPr>
          <a:xfrm flipH="1" flipV="1">
            <a:off x="4845876" y="3697545"/>
            <a:ext cx="161095" cy="14843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45534AE-4E6D-4FBD-9353-2530482CF42C}"/>
              </a:ext>
            </a:extLst>
          </p:cNvPr>
          <p:cNvSpPr/>
          <p:nvPr/>
        </p:nvSpPr>
        <p:spPr>
          <a:xfrm>
            <a:off x="3497840" y="5181906"/>
            <a:ext cx="3018261" cy="516195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9FD2EB15-9D8C-43EF-8359-069FEB8F97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9209" y="2764211"/>
            <a:ext cx="1633334" cy="933334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B446F02F-2F80-4FFB-A69C-7653A7A5C3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1397" y="3386763"/>
            <a:ext cx="1615380" cy="1153148"/>
          </a:xfrm>
          <a:prstGeom prst="rect">
            <a:avLst/>
          </a:prstGeom>
          <a:ln>
            <a:solidFill>
              <a:srgbClr val="0000FF"/>
            </a:solidFill>
          </a:ln>
        </p:spPr>
      </p:pic>
      <p:cxnSp>
        <p:nvCxnSpPr>
          <p:cNvPr id="26" name="직선 화살표 연결선 25">
            <a:extLst>
              <a:ext uri="{FF2B5EF4-FFF2-40B4-BE49-F238E27FC236}">
                <a16:creationId xmlns:a16="http://schemas.microsoft.com/office/drawing/2014/main" id="{B384BE21-A4AD-4E28-B162-DD493B0CDAD0}"/>
              </a:ext>
            </a:extLst>
          </p:cNvPr>
          <p:cNvCxnSpPr>
            <a:cxnSpLocks/>
            <a:stCxn id="12" idx="2"/>
            <a:endCxn id="18" idx="1"/>
          </p:cNvCxnSpPr>
          <p:nvPr/>
        </p:nvCxnSpPr>
        <p:spPr>
          <a:xfrm>
            <a:off x="4845876" y="3697545"/>
            <a:ext cx="245521" cy="2657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그림 27">
            <a:extLst>
              <a:ext uri="{FF2B5EF4-FFF2-40B4-BE49-F238E27FC236}">
                <a16:creationId xmlns:a16="http://schemas.microsoft.com/office/drawing/2014/main" id="{FC9273EB-5791-4B8A-AC03-ADF5E4AF65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969" y="1847346"/>
            <a:ext cx="1768764" cy="1191104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F57AE5BF-FBFF-4EDD-8C51-2DDD916A3F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0602" y="2269289"/>
            <a:ext cx="1727868" cy="1191104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F1CC627A-F1FE-4394-B567-0C763DEA3B6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3827" y="3522674"/>
            <a:ext cx="1676747" cy="1216664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BD72ACAF-79A0-4197-BB56-227763042F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33131" y="3350460"/>
            <a:ext cx="1763652" cy="1206440"/>
          </a:xfrm>
          <a:prstGeom prst="rect">
            <a:avLst/>
          </a:prstGeom>
          <a:ln>
            <a:solidFill>
              <a:srgbClr val="0000FF"/>
            </a:solidFill>
          </a:ln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6F752B62-3AAF-4B68-88D4-83A0D65E6E5C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UI_SC_002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2175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그림 59">
            <a:extLst>
              <a:ext uri="{FF2B5EF4-FFF2-40B4-BE49-F238E27FC236}">
                <a16:creationId xmlns:a16="http://schemas.microsoft.com/office/drawing/2014/main" id="{E320A915-F3BE-4628-9D0C-CCF5478B46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9785" y="1023937"/>
            <a:ext cx="3033141" cy="5392251"/>
          </a:xfrm>
          <a:prstGeom prst="rect">
            <a:avLst/>
          </a:prstGeom>
        </p:spPr>
      </p:pic>
      <p:pic>
        <p:nvPicPr>
          <p:cNvPr id="51" name="그림 50">
            <a:extLst>
              <a:ext uri="{FF2B5EF4-FFF2-40B4-BE49-F238E27FC236}">
                <a16:creationId xmlns:a16="http://schemas.microsoft.com/office/drawing/2014/main" id="{E651895B-B498-42D4-866C-655A98D515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261" y="1023937"/>
            <a:ext cx="3033140" cy="5392249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수강신청하기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수강신청내역에 재수강과 대체수강으로 신청된 정보를 보여준다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개설과목 목록의 체크박스를 </a:t>
            </a:r>
            <a:r>
              <a:rPr lang="ko-KR" altLang="en-US" sz="1000" dirty="0" err="1">
                <a:latin typeface="+mn-ea"/>
                <a:ea typeface="+mn-ea"/>
              </a:rPr>
              <a:t>선택시</a:t>
            </a:r>
            <a:r>
              <a:rPr lang="ko-KR" altLang="en-US" sz="1000" dirty="0">
                <a:latin typeface="+mn-ea"/>
                <a:ea typeface="+mn-ea"/>
              </a:rPr>
              <a:t> 재수강과 대체수강 과목은 메시지를 보여준다</a:t>
            </a:r>
            <a:r>
              <a:rPr lang="en-US" altLang="ko-KR" sz="1000" dirty="0">
                <a:latin typeface="+mn-ea"/>
                <a:ea typeface="+mn-ea"/>
              </a:rPr>
              <a:t>. </a:t>
            </a:r>
            <a:r>
              <a:rPr lang="ko-KR" altLang="en-US" sz="1000" dirty="0">
                <a:latin typeface="+mn-ea"/>
                <a:ea typeface="+mn-ea"/>
              </a:rPr>
              <a:t>대체수강은 대체 할 과목을 선택</a:t>
            </a:r>
            <a:r>
              <a:rPr lang="en-US" altLang="ko-KR" sz="1000" dirty="0">
                <a:latin typeface="+mn-ea"/>
                <a:ea typeface="+mn-ea"/>
              </a:rPr>
              <a:t>/</a:t>
            </a:r>
            <a:r>
              <a:rPr lang="ko-KR" altLang="en-US" sz="1000" dirty="0">
                <a:latin typeface="+mn-ea"/>
                <a:ea typeface="+mn-ea"/>
              </a:rPr>
              <a:t>신청 할 수 있는 팝업을 오픈한다</a:t>
            </a:r>
            <a:r>
              <a:rPr lang="en-US" altLang="ko-KR" sz="1000" dirty="0">
                <a:latin typeface="+mn-ea"/>
                <a:ea typeface="+mn-ea"/>
              </a:rPr>
              <a:t>. </a:t>
            </a:r>
            <a:r>
              <a:rPr lang="ko-KR" altLang="en-US" sz="1000" dirty="0">
                <a:latin typeface="+mn-ea"/>
                <a:ea typeface="+mn-ea"/>
              </a:rPr>
              <a:t>대체수강을 취소하고 일반 수강신청 할 수 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lvl="0"/>
            <a:endParaRPr lang="en-US" altLang="ko-KR" sz="1000" dirty="0">
              <a:latin typeface="+mn-ea"/>
              <a:ea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>
                <a:solidFill>
                  <a:schemeClr val="tx1"/>
                </a:solidFill>
                <a:latin typeface="+mn-ea"/>
              </a:rPr>
              <a:t>모바일</a:t>
            </a:r>
            <a:r>
              <a:rPr lang="en-US" altLang="ko-KR" sz="100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및 취소하는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4540E81-075B-41A8-8F85-DB5CF9307202}"/>
              </a:ext>
            </a:extLst>
          </p:cNvPr>
          <p:cNvSpPr/>
          <p:nvPr/>
        </p:nvSpPr>
        <p:spPr>
          <a:xfrm>
            <a:off x="3573310" y="3909919"/>
            <a:ext cx="763583" cy="887233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0C0C8BEC-351E-4D59-83E6-1221284C7EB8}"/>
              </a:ext>
            </a:extLst>
          </p:cNvPr>
          <p:cNvSpPr/>
          <p:nvPr/>
        </p:nvSpPr>
        <p:spPr>
          <a:xfrm>
            <a:off x="4412047" y="4203704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5FC4F1A1-9B13-4891-AF02-F408326A439E}"/>
              </a:ext>
            </a:extLst>
          </p:cNvPr>
          <p:cNvSpPr/>
          <p:nvPr/>
        </p:nvSpPr>
        <p:spPr>
          <a:xfrm>
            <a:off x="826182" y="4295005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CF9AC302-4173-4C17-84A8-8D41733A687F}"/>
              </a:ext>
            </a:extLst>
          </p:cNvPr>
          <p:cNvCxnSpPr>
            <a:cxnSpLocks/>
            <a:stCxn id="72" idx="3"/>
            <a:endCxn id="10" idx="1"/>
          </p:cNvCxnSpPr>
          <p:nvPr/>
        </p:nvCxnSpPr>
        <p:spPr>
          <a:xfrm>
            <a:off x="535798" y="4477832"/>
            <a:ext cx="669236" cy="1326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45534AE-4E6D-4FBD-9353-2530482CF42C}"/>
              </a:ext>
            </a:extLst>
          </p:cNvPr>
          <p:cNvSpPr/>
          <p:nvPr/>
        </p:nvSpPr>
        <p:spPr>
          <a:xfrm>
            <a:off x="535798" y="3651065"/>
            <a:ext cx="336209" cy="21731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07F9F0EF-4247-43AD-9D0D-DB81DA99D8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919" y="1878095"/>
            <a:ext cx="1664014" cy="926728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D1A30F56-611D-4CDC-AECF-84A4125B99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5034" y="4131780"/>
            <a:ext cx="1761295" cy="957448"/>
          </a:xfrm>
          <a:prstGeom prst="rect">
            <a:avLst/>
          </a:prstGeom>
          <a:ln>
            <a:solidFill>
              <a:srgbClr val="0000FF"/>
            </a:solidFill>
          </a:ln>
        </p:spPr>
      </p:pic>
      <p:sp>
        <p:nvSpPr>
          <p:cNvPr id="37" name="직사각형 36">
            <a:extLst>
              <a:ext uri="{FF2B5EF4-FFF2-40B4-BE49-F238E27FC236}">
                <a16:creationId xmlns:a16="http://schemas.microsoft.com/office/drawing/2014/main" id="{681DEB30-EB6E-4752-A6C9-ECBFD9E77D9D}"/>
              </a:ext>
            </a:extLst>
          </p:cNvPr>
          <p:cNvSpPr/>
          <p:nvPr/>
        </p:nvSpPr>
        <p:spPr>
          <a:xfrm>
            <a:off x="295693" y="1340769"/>
            <a:ext cx="240105" cy="1080120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4" name="직선 화살표 연결선 43">
            <a:extLst>
              <a:ext uri="{FF2B5EF4-FFF2-40B4-BE49-F238E27FC236}">
                <a16:creationId xmlns:a16="http://schemas.microsoft.com/office/drawing/2014/main" id="{B7DAE4FC-7527-44D3-9477-98BD28174B1E}"/>
              </a:ext>
            </a:extLst>
          </p:cNvPr>
          <p:cNvCxnSpPr>
            <a:cxnSpLocks/>
            <a:stCxn id="37" idx="3"/>
            <a:endCxn id="9" idx="2"/>
          </p:cNvCxnSpPr>
          <p:nvPr/>
        </p:nvCxnSpPr>
        <p:spPr>
          <a:xfrm>
            <a:off x="535798" y="1880829"/>
            <a:ext cx="1318128" cy="9239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>
            <a:extLst>
              <a:ext uri="{FF2B5EF4-FFF2-40B4-BE49-F238E27FC236}">
                <a16:creationId xmlns:a16="http://schemas.microsoft.com/office/drawing/2014/main" id="{AA8EB619-6F89-45B6-82F0-6513C8A48693}"/>
              </a:ext>
            </a:extLst>
          </p:cNvPr>
          <p:cNvCxnSpPr>
            <a:cxnSpLocks/>
            <a:stCxn id="17" idx="3"/>
            <a:endCxn id="10" idx="1"/>
          </p:cNvCxnSpPr>
          <p:nvPr/>
        </p:nvCxnSpPr>
        <p:spPr>
          <a:xfrm>
            <a:off x="872007" y="3759724"/>
            <a:ext cx="333027" cy="8507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타원 49">
            <a:extLst>
              <a:ext uri="{FF2B5EF4-FFF2-40B4-BE49-F238E27FC236}">
                <a16:creationId xmlns:a16="http://schemas.microsoft.com/office/drawing/2014/main" id="{EA273BBC-1D1B-47F6-B051-BEE5EF2483C8}"/>
              </a:ext>
            </a:extLst>
          </p:cNvPr>
          <p:cNvSpPr/>
          <p:nvPr/>
        </p:nvSpPr>
        <p:spPr>
          <a:xfrm>
            <a:off x="972997" y="5212844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2</a:t>
            </a:r>
            <a:endParaRPr lang="ko-KR" altLang="en-US" sz="900" dirty="0"/>
          </a:p>
        </p:txBody>
      </p:sp>
      <p:pic>
        <p:nvPicPr>
          <p:cNvPr id="62" name="그림 61">
            <a:extLst>
              <a:ext uri="{FF2B5EF4-FFF2-40B4-BE49-F238E27FC236}">
                <a16:creationId xmlns:a16="http://schemas.microsoft.com/office/drawing/2014/main" id="{FBEA8678-E835-490B-AC8A-3580A89B5A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9455" y="1700808"/>
            <a:ext cx="2485715" cy="2090476"/>
          </a:xfrm>
          <a:prstGeom prst="rect">
            <a:avLst/>
          </a:prstGeom>
          <a:ln>
            <a:solidFill>
              <a:srgbClr val="0000FF"/>
            </a:solidFill>
          </a:ln>
        </p:spPr>
      </p:pic>
      <p:sp>
        <p:nvSpPr>
          <p:cNvPr id="42" name="직사각형 41">
            <a:extLst>
              <a:ext uri="{FF2B5EF4-FFF2-40B4-BE49-F238E27FC236}">
                <a16:creationId xmlns:a16="http://schemas.microsoft.com/office/drawing/2014/main" id="{E4D508D9-7811-4CAE-A6B1-55CA24105843}"/>
              </a:ext>
            </a:extLst>
          </p:cNvPr>
          <p:cNvSpPr/>
          <p:nvPr/>
        </p:nvSpPr>
        <p:spPr>
          <a:xfrm>
            <a:off x="4238174" y="3451866"/>
            <a:ext cx="1181812" cy="328626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8" name="직선 화살표 연결선 37">
            <a:extLst>
              <a:ext uri="{FF2B5EF4-FFF2-40B4-BE49-F238E27FC236}">
                <a16:creationId xmlns:a16="http://schemas.microsoft.com/office/drawing/2014/main" id="{72A7B921-ACCA-4376-983D-AC137DAA8003}"/>
              </a:ext>
            </a:extLst>
          </p:cNvPr>
          <p:cNvCxnSpPr>
            <a:cxnSpLocks/>
            <a:endCxn id="42" idx="2"/>
          </p:cNvCxnSpPr>
          <p:nvPr/>
        </p:nvCxnSpPr>
        <p:spPr>
          <a:xfrm flipV="1">
            <a:off x="2432720" y="3780492"/>
            <a:ext cx="2396360" cy="10886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9BDBF972-A900-4AD2-9FF2-B617BB0011F9}"/>
              </a:ext>
            </a:extLst>
          </p:cNvPr>
          <p:cNvSpPr/>
          <p:nvPr/>
        </p:nvSpPr>
        <p:spPr>
          <a:xfrm>
            <a:off x="295693" y="4345160"/>
            <a:ext cx="240105" cy="265344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DA61205F-61A2-412C-8FD3-9556D76FB7E5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UI_SC_002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35181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567B2CEC-E7E1-4737-9C9E-F50BBD430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6511" y="1411001"/>
            <a:ext cx="3408509" cy="4351984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20483E4E-CAC6-41C5-A89E-450668A356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261" y="1023937"/>
            <a:ext cx="3033140" cy="5392249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972221-CFEF-42AD-BF9E-26FEB412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73A1B-AE72-474E-9878-8491C498EE0B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52918-2335-4EDF-B18A-8B30F310C120}"/>
              </a:ext>
            </a:extLst>
          </p:cNvPr>
          <p:cNvSpPr txBox="1"/>
          <p:nvPr/>
        </p:nvSpPr>
        <p:spPr>
          <a:xfrm>
            <a:off x="7329264" y="1037821"/>
            <a:ext cx="23496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[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ea typeface="+mn-ea"/>
              </a:rPr>
              <a:t>수강신청하기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ea typeface="+mn-ea"/>
              </a:rPr>
              <a:t>]</a:t>
            </a:r>
            <a:br>
              <a:rPr lang="en-US" altLang="ko-KR" sz="1000" dirty="0">
                <a:latin typeface="+mn-ea"/>
                <a:ea typeface="+mn-ea"/>
              </a:rPr>
            </a:br>
            <a:br>
              <a:rPr lang="en-US" altLang="ko-KR" sz="1000" dirty="0">
                <a:latin typeface="+mn-ea"/>
                <a:ea typeface="+mn-ea"/>
              </a:rPr>
            </a:b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강의계획서 보기 링크 </a:t>
            </a:r>
            <a:r>
              <a:rPr lang="ko-KR" altLang="en-US" sz="1000" dirty="0" err="1">
                <a:latin typeface="+mn-ea"/>
                <a:ea typeface="+mn-ea"/>
              </a:rPr>
              <a:t>클릭시</a:t>
            </a:r>
            <a:r>
              <a:rPr lang="ko-KR" altLang="en-US" sz="1000" dirty="0">
                <a:latin typeface="+mn-ea"/>
                <a:ea typeface="+mn-ea"/>
              </a:rPr>
              <a:t> 등록된 강의계획서를 보여주는 </a:t>
            </a:r>
            <a:r>
              <a:rPr lang="ko-KR" altLang="en-US" sz="1000" dirty="0" err="1">
                <a:latin typeface="+mn-ea"/>
                <a:ea typeface="+mn-ea"/>
              </a:rPr>
              <a:t>새창을</a:t>
            </a:r>
            <a:r>
              <a:rPr lang="ko-KR" altLang="en-US" sz="1000" dirty="0">
                <a:latin typeface="+mn-ea"/>
                <a:ea typeface="+mn-ea"/>
              </a:rPr>
              <a:t> 오픈한다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2DFE84C-B9FE-4722-9580-0CB6FE673164}"/>
              </a:ext>
            </a:extLst>
          </p:cNvPr>
          <p:cNvSpPr/>
          <p:nvPr/>
        </p:nvSpPr>
        <p:spPr>
          <a:xfrm>
            <a:off x="3224808" y="605096"/>
            <a:ext cx="5904656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>
                <a:solidFill>
                  <a:schemeClr val="tx1"/>
                </a:solidFill>
                <a:latin typeface="+mn-ea"/>
              </a:rPr>
              <a:t>모바일</a:t>
            </a:r>
            <a:r>
              <a:rPr lang="en-US" altLang="ko-KR" sz="100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00">
                <a:solidFill>
                  <a:schemeClr val="tx1"/>
                </a:solidFill>
                <a:latin typeface="+mn-ea"/>
              </a:rPr>
              <a:t>수강신청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대상자를 조회하고 선택하는 화면이다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34199F-22AD-4D77-BC22-852ABB94232D}"/>
              </a:ext>
            </a:extLst>
          </p:cNvPr>
          <p:cNvSpPr/>
          <p:nvPr/>
        </p:nvSpPr>
        <p:spPr>
          <a:xfrm>
            <a:off x="3237408" y="334583"/>
            <a:ext cx="2867719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학사서비스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수강 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>&gt;&gt; </a:t>
            </a:r>
            <a:r>
              <a:rPr lang="ko-KR" altLang="en-US" sz="1000" dirty="0">
                <a:solidFill>
                  <a:schemeClr val="tx1"/>
                </a:solidFill>
                <a:latin typeface="+mn-ea"/>
              </a:rPr>
              <a:t>일반학기 수강신청</a:t>
            </a:r>
            <a:endParaRPr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5FC4F1A1-9B13-4891-AF02-F408326A439E}"/>
              </a:ext>
            </a:extLst>
          </p:cNvPr>
          <p:cNvSpPr/>
          <p:nvPr/>
        </p:nvSpPr>
        <p:spPr>
          <a:xfrm>
            <a:off x="2428432" y="4540524"/>
            <a:ext cx="215230" cy="21523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/>
              <a:t>1</a:t>
            </a:r>
            <a:endParaRPr lang="ko-KR" altLang="en-US" sz="900" dirty="0"/>
          </a:p>
        </p:txBody>
      </p: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CF9AC302-4173-4C17-84A8-8D41733A687F}"/>
              </a:ext>
            </a:extLst>
          </p:cNvPr>
          <p:cNvCxnSpPr>
            <a:cxnSpLocks/>
            <a:stCxn id="17" idx="0"/>
            <a:endCxn id="2" idx="1"/>
          </p:cNvCxnSpPr>
          <p:nvPr/>
        </p:nvCxnSpPr>
        <p:spPr>
          <a:xfrm flipV="1">
            <a:off x="2783157" y="3586993"/>
            <a:ext cx="713354" cy="11936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45534AE-4E6D-4FBD-9353-2530482CF42C}"/>
              </a:ext>
            </a:extLst>
          </p:cNvPr>
          <p:cNvSpPr/>
          <p:nvPr/>
        </p:nvSpPr>
        <p:spPr>
          <a:xfrm>
            <a:off x="2426717" y="4780676"/>
            <a:ext cx="712879" cy="21731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37D54D7-13E3-4C3E-9027-CD45D68C3B17}"/>
              </a:ext>
            </a:extLst>
          </p:cNvPr>
          <p:cNvSpPr/>
          <p:nvPr/>
        </p:nvSpPr>
        <p:spPr>
          <a:xfrm>
            <a:off x="920552" y="334583"/>
            <a:ext cx="1512168" cy="2880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>
                <a:solidFill>
                  <a:schemeClr val="tx1"/>
                </a:solidFill>
                <a:latin typeface="맑은 고딕" panose="020B0503020000020004" pitchFamily="50" charset="-127"/>
              </a:rPr>
              <a:t>UI_SC_002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25031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33DC77A828EE2C4D81AF024F460569B5" ma:contentTypeVersion="1" ma:contentTypeDescription="새 문서를 만듭니다." ma:contentTypeScope="" ma:versionID="cc9d5630a70d8196d048ee69f0fc4281">
  <xsd:schema xmlns:xsd="http://www.w3.org/2001/XMLSchema" xmlns:xs="http://www.w3.org/2001/XMLSchema" xmlns:p="http://schemas.microsoft.com/office/2006/metadata/properties" xmlns:ns2="38401c30-03ba-420f-896f-36299c68a925" targetNamespace="http://schemas.microsoft.com/office/2006/metadata/properties" ma:root="true" ma:fieldsID="f52a3d49948d89f7fa0004adad49ab67" ns2:_="">
    <xsd:import namespace="38401c30-03ba-420f-896f-36299c68a925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1c30-03ba-420f-896f-36299c68a92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문서 ID 값" ma:description="이 항목에 할당된 문서 ID 값입니다." ma:internalName="_dlc_DocId" ma:readOnly="true">
      <xsd:simpleType>
        <xsd:restriction base="dms:Text"/>
      </xsd:simpleType>
    </xsd:element>
    <xsd:element name="_dlc_DocIdUrl" ma:index="9" nillable="true" ma:displayName="문서 ID" ma:description="이 문서에 대한 영구 링크입니다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영구 ID" ma:description="추가 시 ID를 유지합니다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5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D3A49A56-48DF-45A9-B7BA-B180B664DF62}">
  <ds:schemaRefs>
    <ds:schemaRef ds:uri="http://purl.org/dc/terms/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38401c30-03ba-420f-896f-36299c68a925"/>
  </ds:schemaRefs>
</ds:datastoreItem>
</file>

<file path=customXml/itemProps2.xml><?xml version="1.0" encoding="utf-8"?>
<ds:datastoreItem xmlns:ds="http://schemas.openxmlformats.org/officeDocument/2006/customXml" ds:itemID="{F5DA953D-B00F-4D53-B01B-5A1C523FA2C0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474891BC-C640-43D5-8175-33BC5943071B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880D073E-B96D-419D-A08A-BEEB1D2141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8401c30-03ba-420f-896f-36299c68a9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5.xml><?xml version="1.0" encoding="utf-8"?>
<ds:datastoreItem xmlns:ds="http://schemas.openxmlformats.org/officeDocument/2006/customXml" ds:itemID="{EC7F5794-410F-4B53-A605-F79AEA507B76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10232</TotalTime>
  <Words>927</Words>
  <Application>Microsoft Office PowerPoint</Application>
  <PresentationFormat>A4 용지(210x297mm)</PresentationFormat>
  <Paragraphs>136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가는각진제목체</vt:lpstr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Owner</dc:creator>
  <cp:lastModifiedBy>User</cp:lastModifiedBy>
  <cp:revision>1135</cp:revision>
  <cp:lastPrinted>2020-02-24T01:49:06Z</cp:lastPrinted>
  <dcterms:created xsi:type="dcterms:W3CDTF">2011-01-04T12:32:05Z</dcterms:created>
  <dcterms:modified xsi:type="dcterms:W3CDTF">2020-02-24T01:50:57Z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">
    <vt:lpwstr>FCNHZ7S6XMZC-6-2714</vt:lpwstr>
  </property>
  <property fmtid="{D5CDD505-2E9C-101B-9397-08002B2CF9AE}" pid="3" name="_dlc_DocIdItemGuid">
    <vt:lpwstr>ab86fa6f-0ef5-4b90-9ff9-987649a96697</vt:lpwstr>
  </property>
  <property fmtid="{D5CDD505-2E9C-101B-9397-08002B2CF9AE}" pid="4" name="_dlc_DocIdUrl">
    <vt:lpwstr>https://ecm.ktds.co.kr/sites/ECM/_layouts/DocIdRedir.aspx?ID=FCNHZ7S6XMZC-6-2714, FCNHZ7S6XMZC-6-2714</vt:lpwstr>
  </property>
</Properties>
</file>