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  <p:sldMasterId id="2147483662" r:id="rId2"/>
    <p:sldMasterId id="2147483671" r:id="rId3"/>
  </p:sldMasterIdLst>
  <p:notesMasterIdLst>
    <p:notesMasterId r:id="rId9"/>
  </p:notesMasterIdLst>
  <p:handoutMasterIdLst>
    <p:handoutMasterId r:id="rId10"/>
  </p:handoutMasterIdLst>
  <p:sldIdLst>
    <p:sldId id="701" r:id="rId4"/>
    <p:sldId id="570" r:id="rId5"/>
    <p:sldId id="577" r:id="rId6"/>
    <p:sldId id="699" r:id="rId7"/>
    <p:sldId id="645" r:id="rId8"/>
  </p:sldIdLst>
  <p:sldSz cx="6858000" cy="10553700"/>
  <p:notesSz cx="6797675" cy="9926638"/>
  <p:embeddedFontLst>
    <p:embeddedFont>
      <p:font typeface="가는각진제목체" panose="020B0600000101010101" charset="-127"/>
      <p:regular r:id="rId11"/>
    </p:embeddedFont>
    <p:embeddedFont>
      <p:font typeface="맑은 고딕" panose="020B0503020000020004" pitchFamily="50" charset="-127"/>
      <p:regular r:id="rId12"/>
      <p:bold r:id="rId13"/>
    </p:embeddedFont>
    <p:embeddedFont>
      <p:font typeface="HY헤드라인M" panose="02030600000101010101" pitchFamily="18" charset="-127"/>
      <p:regular r:id="rId14"/>
    </p:embeddedFont>
    <p:embeddedFont>
      <p:font typeface="HY견고딕" panose="02030600000101010101" pitchFamily="18" charset="-127"/>
      <p:regular r:id="rId15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1pPr>
    <a:lvl2pPr marL="457200" algn="l" rtl="0" fontAlgn="base" latinLnBrk="1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2pPr>
    <a:lvl3pPr marL="914400" algn="l" rtl="0" fontAlgn="base" latinLnBrk="1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3pPr>
    <a:lvl4pPr marL="1371600" algn="l" rtl="0" fontAlgn="base" latinLnBrk="1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4pPr>
    <a:lvl5pPr marL="1828800" algn="l" rtl="0" fontAlgn="base" latinLnBrk="1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5pPr>
    <a:lvl6pPr marL="2286000" algn="l" defTabSz="914400" rtl="0" eaLnBrk="1" latinLnBrk="1" hangingPunct="1"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6pPr>
    <a:lvl7pPr marL="2743200" algn="l" defTabSz="914400" rtl="0" eaLnBrk="1" latinLnBrk="1" hangingPunct="1"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7pPr>
    <a:lvl8pPr marL="3200400" algn="l" defTabSz="914400" rtl="0" eaLnBrk="1" latinLnBrk="1" hangingPunct="1"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8pPr>
    <a:lvl9pPr marL="3657600" algn="l" defTabSz="914400" rtl="0" eaLnBrk="1" latinLnBrk="1" hangingPunct="1">
      <a:defRPr kumimoji="1" sz="1400" kern="1200">
        <a:solidFill>
          <a:schemeClr val="tx1"/>
        </a:solidFill>
        <a:latin typeface="가는각진제목체" pitchFamily="18" charset="-127"/>
        <a:ea typeface="가는각진제목체" pitchFamily="18" charset="-127"/>
        <a:cs typeface="+mn-cs"/>
        <a:sym typeface="Wingdings" panose="05000000000000000000" pitchFamily="2" charset="2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647">
          <p15:clr>
            <a:srgbClr val="A4A3A4"/>
          </p15:clr>
        </p15:guide>
        <p15:guide id="2" pos="720">
          <p15:clr>
            <a:srgbClr val="A4A3A4"/>
          </p15:clr>
        </p15:guide>
        <p15:guide id="3" pos="2160" userDrawn="1">
          <p15:clr>
            <a:srgbClr val="A4A3A4"/>
          </p15:clr>
        </p15:guide>
        <p15:guide id="4" pos="70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70">
          <p15:clr>
            <a:srgbClr val="A4A3A4"/>
          </p15:clr>
        </p15:guide>
        <p15:guide id="2" pos="2165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FFF9BB"/>
    <a:srgbClr val="E7E7E9"/>
    <a:srgbClr val="F1E7CE"/>
    <a:srgbClr val="D37252"/>
    <a:srgbClr val="FDE4CB"/>
    <a:srgbClr val="FFCC99"/>
    <a:srgbClr val="FFCC66"/>
    <a:srgbClr val="F0801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7927" autoAdjust="0"/>
  </p:normalViewPr>
  <p:slideViewPr>
    <p:cSldViewPr>
      <p:cViewPr varScale="1">
        <p:scale>
          <a:sx n="62" d="100"/>
          <a:sy n="62" d="100"/>
        </p:scale>
        <p:origin x="-1092" y="-84"/>
      </p:cViewPr>
      <p:guideLst>
        <p:guide orient="horz" pos="6647"/>
        <p:guide pos="720"/>
        <p:guide pos="2160"/>
        <p:guide pos="70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044"/>
    </p:cViewPr>
  </p:sorterViewPr>
  <p:notesViewPr>
    <p:cSldViewPr>
      <p:cViewPr varScale="1">
        <p:scale>
          <a:sx n="60" d="100"/>
          <a:sy n="60" d="100"/>
        </p:scale>
        <p:origin x="3259" y="38"/>
      </p:cViewPr>
      <p:guideLst>
        <p:guide orient="horz" pos="3170"/>
        <p:guide orient="horz" pos="3127"/>
        <p:guide pos="2165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1.fntdata"/><Relationship Id="rId5" Type="http://schemas.openxmlformats.org/officeDocument/2006/relationships/slide" Target="slides/slide2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706" cy="494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t" anchorCtr="0" compatLnSpc="1">
            <a:prstTxWarp prst="textNoShape">
              <a:avLst/>
            </a:prstTxWarp>
          </a:bodyPr>
          <a:lstStyle>
            <a:lvl1pPr defTabSz="915419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970" y="0"/>
            <a:ext cx="2946705" cy="494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t" anchorCtr="0" compatLnSpc="1">
            <a:prstTxWarp prst="textNoShape">
              <a:avLst/>
            </a:prstTxWarp>
          </a:bodyPr>
          <a:lstStyle>
            <a:lvl1pPr algn="r" defTabSz="915419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227"/>
            <a:ext cx="2946706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b" anchorCtr="0" compatLnSpc="1">
            <a:prstTxWarp prst="textNoShape">
              <a:avLst/>
            </a:prstTxWarp>
          </a:bodyPr>
          <a:lstStyle>
            <a:lvl1pPr defTabSz="915419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970" y="9430227"/>
            <a:ext cx="294670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b" anchorCtr="0" compatLnSpc="1">
            <a:prstTxWarp prst="textNoShape">
              <a:avLst/>
            </a:prstTxWarp>
          </a:bodyPr>
          <a:lstStyle>
            <a:lvl1pPr algn="r" defTabSz="915419">
              <a:defRPr sz="120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fld id="{07D16752-1D8A-4C45-BAA9-B41BE84C2B29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474052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74964" cy="53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t" anchorCtr="0" compatLnSpc="1">
            <a:prstTxWarp prst="textNoShape">
              <a:avLst/>
            </a:prstTxWarp>
          </a:bodyPr>
          <a:lstStyle>
            <a:lvl1pPr defTabSz="915419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3292" y="0"/>
            <a:ext cx="2974964" cy="533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t" anchorCtr="0" compatLnSpc="1">
            <a:prstTxWarp prst="textNoShape">
              <a:avLst/>
            </a:prstTxWarp>
          </a:bodyPr>
          <a:lstStyle>
            <a:lvl1pPr algn="r" defTabSz="915419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79638" y="762000"/>
            <a:ext cx="2428875" cy="37353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254" y="4726075"/>
            <a:ext cx="4957750" cy="442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53717"/>
            <a:ext cx="2974964" cy="45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b" anchorCtr="0" compatLnSpc="1">
            <a:prstTxWarp prst="textNoShape">
              <a:avLst/>
            </a:prstTxWarp>
          </a:bodyPr>
          <a:lstStyle>
            <a:lvl1pPr defTabSz="915419"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3292" y="9453717"/>
            <a:ext cx="2974964" cy="45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89" tIns="45744" rIns="91489" bIns="45744" numCol="1" anchor="b" anchorCtr="0" compatLnSpc="1">
            <a:prstTxWarp prst="textNoShape">
              <a:avLst/>
            </a:prstTxWarp>
          </a:bodyPr>
          <a:lstStyle>
            <a:lvl1pPr algn="r" defTabSz="915419">
              <a:defRPr sz="1200"/>
            </a:lvl1pPr>
          </a:lstStyle>
          <a:p>
            <a:fld id="{943B36D9-F059-44B0-8B23-6AC2F76212A1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8906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980113"/>
            <a:ext cx="4800600" cy="26971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71488" y="561976"/>
            <a:ext cx="5915025" cy="203993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5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7763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275"/>
            <a:ext cx="6172200" cy="17589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462213"/>
            <a:ext cx="6172200" cy="69659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48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781800"/>
            <a:ext cx="5829300" cy="20955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473575"/>
            <a:ext cx="5829300" cy="23082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332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275"/>
            <a:ext cx="6172200" cy="17589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462213"/>
            <a:ext cx="3009900" cy="69659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462213"/>
            <a:ext cx="3009900" cy="69659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737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275"/>
            <a:ext cx="6172200" cy="17589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62200"/>
            <a:ext cx="3030538" cy="9842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346451"/>
            <a:ext cx="3030538" cy="608171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5" y="2362200"/>
            <a:ext cx="3030537" cy="9842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5" y="3346451"/>
            <a:ext cx="3030537" cy="608171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슬라이드 번호 개체 틀 1"/>
          <p:cNvSpPr>
            <a:spLocks noGrp="1"/>
          </p:cNvSpPr>
          <p:nvPr>
            <p:ph type="sldNum" sz="quarter" idx="10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071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275"/>
            <a:ext cx="6172200" cy="17589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0424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6578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0689"/>
            <a:ext cx="2255838" cy="178752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420689"/>
            <a:ext cx="3833812" cy="900747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208213"/>
            <a:ext cx="2255838" cy="7219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0277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7388225"/>
            <a:ext cx="4114800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942975"/>
            <a:ext cx="4114800" cy="63325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8259763"/>
            <a:ext cx="4114800" cy="1238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21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275"/>
            <a:ext cx="6172200" cy="17589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462213"/>
            <a:ext cx="6172200" cy="69659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슬라이드 번호 개체 틀 1"/>
          <p:cNvSpPr txBox="1">
            <a:spLocks/>
          </p:cNvSpPr>
          <p:nvPr userDrawn="1"/>
        </p:nvSpPr>
        <p:spPr>
          <a:xfrm>
            <a:off x="5309592" y="100462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200" kern="1200">
                <a:solidFill>
                  <a:schemeClr val="tx1">
                    <a:tint val="75000"/>
                  </a:schemeClr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5pPr>
            <a:lvl6pPr marL="2286000" algn="l" defTabSz="914400" rtl="0" eaLnBrk="1" latinLnBrk="1" hangingPunct="1"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6pPr>
            <a:lvl7pPr marL="2743200" algn="l" defTabSz="914400" rtl="0" eaLnBrk="1" latinLnBrk="1" hangingPunct="1"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7pPr>
            <a:lvl8pPr marL="3200400" algn="l" defTabSz="914400" rtl="0" eaLnBrk="1" latinLnBrk="1" hangingPunct="1"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8pPr>
            <a:lvl9pPr marL="3657600" algn="l" defTabSz="914400" rtl="0" eaLnBrk="1" latinLnBrk="1" hangingPunct="1">
              <a:defRPr kumimoji="1" sz="14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  <a:sym typeface="Wingdings" panose="05000000000000000000" pitchFamily="2" charset="2"/>
              </a:defRPr>
            </a:lvl9pPr>
          </a:lstStyle>
          <a:p>
            <a:fld id="{6FD55EBC-5A6A-4F75-AFDD-E5B738177C0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109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422276"/>
            <a:ext cx="1543050" cy="900588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422276"/>
            <a:ext cx="4476750" cy="90058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62470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839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 userDrawn="1"/>
        </p:nvSpPr>
        <p:spPr bwMode="auto">
          <a:xfrm>
            <a:off x="116632" y="1381581"/>
            <a:ext cx="6636847" cy="8809121"/>
          </a:xfrm>
          <a:prstGeom prst="roundRect">
            <a:avLst>
              <a:gd name="adj" fmla="val 2138"/>
            </a:avLst>
          </a:prstGeom>
          <a:solidFill>
            <a:schemeClr val="bg1">
              <a:alpha val="60001"/>
            </a:schemeClr>
          </a:solidFill>
          <a:ln w="127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 sz="180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2540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307224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1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25344" y="10269491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5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8035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88591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9672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422637"/>
            <a:ext cx="6172200" cy="1758950"/>
          </a:xfrm>
          <a:prstGeom prst="rect">
            <a:avLst/>
          </a:prstGeo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10033349"/>
            <a:ext cx="1600200" cy="5618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 lang="ko-KR"/>
            </a:pPr>
            <a:endParaRPr lang="ko-KR" altLang="en-US" sz="180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10033349"/>
            <a:ext cx="2171700" cy="5618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 lang="ko-KR"/>
            </a:pPr>
            <a:endParaRPr lang="ko-KR" altLang="en-US" sz="180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803878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514350" y="938107"/>
            <a:ext cx="5829300" cy="84429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514350" y="9615593"/>
            <a:ext cx="1428750" cy="70358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 sz="180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343150" y="9615593"/>
            <a:ext cx="2171700" cy="70358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 sz="180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00475" y="10279246"/>
            <a:ext cx="506008" cy="274455"/>
          </a:xfrm>
          <a:prstGeom prst="rect">
            <a:avLst/>
          </a:prstGeom>
        </p:spPr>
        <p:txBody>
          <a:bodyPr/>
          <a:lstStyle>
            <a:lvl1pPr>
              <a:defRPr sz="1000"/>
            </a:lvl1pPr>
          </a:lstStyle>
          <a:p>
            <a:pPr>
              <a:defRPr lang="ko-KR"/>
            </a:pPr>
            <a:fld id="{EAF97E8F-F730-493B-9A1E-492CCC3340F4}" type="slidenum">
              <a:rPr lang="ko-KR" altLang="en-US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>
                <a:defRPr lang="ko-KR"/>
              </a:pPr>
              <a:t>‹#›</a:t>
            </a:fld>
            <a:endParaRPr lang="ko-KR" altLang="en-US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14041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278492"/>
            <a:ext cx="5829300" cy="226220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980430"/>
            <a:ext cx="4800600" cy="26970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7031D-62AB-47DE-ADF6-F4C994E06522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2B2DC-6C99-4D60-8FA8-D0C5667F460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37456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D26C4-6B69-480D-A278-C4D483E315FC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61F93-E6BA-4C3A-9A7C-C9FCEB2B728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09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781730"/>
            <a:ext cx="5829300" cy="209608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473112"/>
            <a:ext cx="5829300" cy="230862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4C521-F912-4A49-AF8E-08AF4696DA73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CD125-51B4-4BA0-B752-BE52228004A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65503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462534"/>
            <a:ext cx="3028950" cy="6964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462534"/>
            <a:ext cx="3028950" cy="6964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7B426-4487-4015-8CE4-31154CF10D40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9C955-303A-4885-B05E-941C9EB280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0489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62369"/>
            <a:ext cx="3030141" cy="9845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346891"/>
            <a:ext cx="3030141" cy="60805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4" y="2362369"/>
            <a:ext cx="3031331" cy="9845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4" y="3346891"/>
            <a:ext cx="3031331" cy="608059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2CBCE-942D-4DB0-AFDA-73FF060E4431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D51D4-B71F-4FD1-97FF-C425E72FA8A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2352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4D148-65D0-4D37-BB28-970922572212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0DF2EC-1DBE-4BC9-97E1-225E5095E12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816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60020-5613-4423-A945-DC366E9FCE71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92B7A-1914-4B08-B7DF-87D93507BB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88733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4" y="420196"/>
            <a:ext cx="2256235" cy="178826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92" y="420197"/>
            <a:ext cx="3833813" cy="900729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4" y="2208460"/>
            <a:ext cx="2256235" cy="721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A3BF0-5A39-4408-90AC-EBA1E8889604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4A619-6EE3-4E51-8635-7CF70B13BF1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577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7387593"/>
            <a:ext cx="4114800" cy="87214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942992"/>
            <a:ext cx="4114800" cy="633222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8259740"/>
            <a:ext cx="4114800" cy="12385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7D433-0726-4463-9ABD-8B0C7B366340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5FEE9-FA9C-4E1E-BD5E-F7B0BB78F73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9509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CC5FC-4239-4276-BEC3-39FB5ACF4830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EC185-C3F6-4959-AC0E-FEBDF0821A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3369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64332"/>
            <a:ext cx="1157288" cy="1200483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64332"/>
            <a:ext cx="3357563" cy="1200483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3AD3A-01E8-4E3A-8FD4-BE29F72649F5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A0B47-0344-41B6-B70C-9291592873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97746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868482"/>
            <a:ext cx="6800850" cy="131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그룹 7"/>
          <p:cNvGrpSpPr>
            <a:grpSpLocks/>
          </p:cNvGrpSpPr>
          <p:nvPr userDrawn="1"/>
        </p:nvGrpSpPr>
        <p:grpSpPr bwMode="auto">
          <a:xfrm>
            <a:off x="0" y="-20155"/>
            <a:ext cx="471488" cy="1042545"/>
            <a:chOff x="2896526" y="4198573"/>
            <a:chExt cx="1383587" cy="1604154"/>
          </a:xfrm>
        </p:grpSpPr>
        <p:pic>
          <p:nvPicPr>
            <p:cNvPr id="5" name="그림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6526" y="5347722"/>
              <a:ext cx="1383587" cy="455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그림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536" y="4198573"/>
              <a:ext cx="116150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내용 개체 틀 10"/>
          <p:cNvSpPr>
            <a:spLocks noGrp="1"/>
          </p:cNvSpPr>
          <p:nvPr>
            <p:ph sz="quarter" idx="14"/>
          </p:nvPr>
        </p:nvSpPr>
        <p:spPr>
          <a:xfrm>
            <a:off x="471487" y="-9029"/>
            <a:ext cx="6386513" cy="1030940"/>
          </a:xfrm>
          <a:noFill/>
        </p:spPr>
        <p:txBody>
          <a:bodyPr anchor="ctr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  <a:lvl2pPr marL="257175" indent="0">
              <a:buFontTx/>
              <a:buNone/>
              <a:defRPr sz="3300">
                <a:solidFill>
                  <a:schemeClr val="bg1"/>
                </a:solidFill>
              </a:defRPr>
            </a:lvl2pPr>
            <a:lvl3pPr marL="514350" indent="0">
              <a:buFontTx/>
              <a:buNone/>
              <a:defRPr sz="2700">
                <a:solidFill>
                  <a:schemeClr val="bg1"/>
                </a:solidFill>
              </a:defRPr>
            </a:lvl3pPr>
            <a:lvl4pPr marL="771525" indent="0">
              <a:buFontTx/>
              <a:buNone/>
              <a:defRPr sz="2400">
                <a:solidFill>
                  <a:schemeClr val="bg1"/>
                </a:solidFill>
              </a:defRPr>
            </a:lvl4pPr>
            <a:lvl5pPr marL="1028700" indent="0">
              <a:buFontTx/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 smtClean="0"/>
              <a:t>마스터</a:t>
            </a:r>
            <a:endParaRPr lang="ko-KR" altLang="en-US" dirty="0"/>
          </a:p>
        </p:txBody>
      </p:sp>
      <p:sp>
        <p:nvSpPr>
          <p:cNvPr id="7" name="날짜 개체 틀 2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46F3B1E-12F7-4B92-A584-E3A7F421086A}" type="datetimeFigureOut">
              <a:rPr lang="en-US" altLang="ko-K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9/30/2019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93BE7-B2F5-4408-997E-E4B0783D8E1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59222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"/>
          </p:nvPr>
        </p:nvSpPr>
        <p:spPr>
          <a:xfrm>
            <a:off x="5157192" y="9893878"/>
            <a:ext cx="1543050" cy="6598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D55EBC-5A6A-4F75-AFDD-E5B738177C0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8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2750" r="87012" b="90950"/>
          <a:stretch>
            <a:fillRect/>
          </a:stretch>
        </p:blipFill>
        <p:spPr bwMode="auto">
          <a:xfrm>
            <a:off x="1556793" y="10340034"/>
            <a:ext cx="401561" cy="21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040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342900" y="423248"/>
            <a:ext cx="617220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342900" y="2462530"/>
            <a:ext cx="6172200" cy="696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782328"/>
            <a:ext cx="1600200" cy="56066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latinLnBrk="1" hangingPunct="1">
              <a:defRPr kumimoji="0" sz="1200">
                <a:solidFill>
                  <a:srgbClr val="898989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fld id="{87C4D3B1-E921-4780-82EC-6042BCE53BAB}" type="datetimeFigureOut">
              <a:rPr lang="ko-KR" altLang="en-US"/>
              <a:pPr>
                <a:defRPr/>
              </a:pPr>
              <a:t>2019-09-30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782328"/>
            <a:ext cx="2171700" cy="56066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kumimoji="0" sz="1200">
                <a:solidFill>
                  <a:srgbClr val="898989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782328"/>
            <a:ext cx="1600200" cy="56066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65D23A45-AEB6-4248-98F6-5679E8C8D2E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34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맑은 고딕" panose="020B0503020000020004" pitchFamily="50" charset="-127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  <a:cs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맑은 고딕" panose="020B0503020000020004" pitchFamily="50" charset="-127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맑은 고딕" panose="020B0503020000020004" pitchFamily="50" charset="-127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맑은 고딕" panose="020B0503020000020004" pitchFamily="50" charset="-127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맑은 고딕" panose="020B0503020000020004" pitchFamily="50" charset="-127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맑은 고딕" panose="020B0503020000020004" pitchFamily="50" charset="-127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직사각형 14"/>
          <p:cNvSpPr>
            <a:spLocks noChangeArrowheads="1"/>
          </p:cNvSpPr>
          <p:nvPr/>
        </p:nvSpPr>
        <p:spPr bwMode="auto">
          <a:xfrm>
            <a:off x="-26988" y="710729"/>
            <a:ext cx="40322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2019</a:t>
            </a:r>
            <a:r>
              <a:rPr kumimoji="0"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kumimoji="0"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진로 경진대회</a:t>
            </a:r>
            <a:endParaRPr kumimoji="0"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147" name="직사각형 14"/>
          <p:cNvSpPr>
            <a:spLocks noChangeArrowheads="1"/>
          </p:cNvSpPr>
          <p:nvPr/>
        </p:nvSpPr>
        <p:spPr bwMode="auto">
          <a:xfrm>
            <a:off x="969963" y="1947639"/>
            <a:ext cx="49276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800" b="1" dirty="0" err="1" smtClean="0"/>
              <a:t>대학문화와미래를</a:t>
            </a:r>
            <a:r>
              <a:rPr kumimoji="0" lang="ko-KR" altLang="en-US" sz="2800" b="1" dirty="0" smtClean="0"/>
              <a:t> </a:t>
            </a:r>
            <a:r>
              <a:rPr kumimoji="0" lang="ko-KR" altLang="en-US" sz="2800" b="1" dirty="0"/>
              <a:t>활용한</a:t>
            </a:r>
            <a:endParaRPr kumimoji="0" lang="en-US" altLang="ko-KR" sz="2800" b="1" dirty="0"/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800" b="1" dirty="0"/>
              <a:t> </a:t>
            </a:r>
            <a:r>
              <a:rPr kumimoji="0" lang="ko-KR" altLang="en-US" sz="2800" b="1" dirty="0" smtClean="0"/>
              <a:t>경력관리 액션플랜 </a:t>
            </a:r>
            <a:r>
              <a:rPr kumimoji="0" lang="ko-KR" altLang="en-US" sz="2800" b="1" dirty="0"/>
              <a:t>작성하기</a:t>
            </a:r>
            <a:endParaRPr kumimoji="0" lang="en-US" altLang="ko-KR" sz="1600" b="1" dirty="0"/>
          </a:p>
        </p:txBody>
      </p:sp>
      <p:pic>
        <p:nvPicPr>
          <p:cNvPr id="6148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6" y="8901020"/>
            <a:ext cx="2746375" cy="872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직사각형 14"/>
          <p:cNvSpPr>
            <a:spLocks noChangeArrowheads="1"/>
          </p:cNvSpPr>
          <p:nvPr/>
        </p:nvSpPr>
        <p:spPr bwMode="auto">
          <a:xfrm>
            <a:off x="3716339" y="4778481"/>
            <a:ext cx="302577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000" dirty="0"/>
              <a:t>학과 </a:t>
            </a:r>
            <a:r>
              <a:rPr kumimoji="0" lang="en-US" altLang="ko-KR" sz="2000" dirty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000" dirty="0"/>
              <a:t>학년 </a:t>
            </a:r>
            <a:r>
              <a:rPr kumimoji="0" lang="en-US" altLang="ko-KR" sz="2000" dirty="0"/>
              <a:t>: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000" dirty="0"/>
              <a:t>학번 </a:t>
            </a:r>
            <a:r>
              <a:rPr kumimoji="0" lang="en-US" altLang="ko-KR" sz="2000" dirty="0" smtClean="0"/>
              <a:t>: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kumimoji="0" lang="ko-KR" altLang="en-US" sz="2000" dirty="0" smtClean="0"/>
              <a:t>성명 </a:t>
            </a:r>
            <a:r>
              <a:rPr kumimoji="0" lang="en-US" altLang="ko-KR" sz="2000" dirty="0" smtClean="0"/>
              <a:t>:</a:t>
            </a:r>
            <a:endParaRPr kumimoji="0" lang="en-US" altLang="ko-KR" sz="1200" dirty="0"/>
          </a:p>
        </p:txBody>
      </p:sp>
      <p:sp>
        <p:nvSpPr>
          <p:cNvPr id="8" name="직사각형 7"/>
          <p:cNvSpPr/>
          <p:nvPr/>
        </p:nvSpPr>
        <p:spPr>
          <a:xfrm>
            <a:off x="2703513" y="7746709"/>
            <a:ext cx="16353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dirty="0">
                <a:latin typeface="+mj-lt"/>
              </a:rPr>
              <a:t>2019.    .    .</a:t>
            </a:r>
          </a:p>
        </p:txBody>
      </p:sp>
    </p:spTree>
    <p:extLst>
      <p:ext uri="{BB962C8B-B14F-4D97-AF65-F5344CB8AC3E}">
        <p14:creationId xmlns:p14="http://schemas.microsoft.com/office/powerpoint/2010/main" val="354844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49399"/>
              </p:ext>
            </p:extLst>
          </p:nvPr>
        </p:nvGraphicFramePr>
        <p:xfrm>
          <a:off x="324406" y="1172394"/>
          <a:ext cx="6120680" cy="9171261"/>
        </p:xfrm>
        <a:graphic>
          <a:graphicData uri="http://schemas.openxmlformats.org/drawingml/2006/table">
            <a:tbl>
              <a:tblPr/>
              <a:tblGrid>
                <a:gridCol w="121656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6969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3017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5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기업명  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희망직무</a:t>
                      </a: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05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대표자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설립일</a:t>
                      </a: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5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담당자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연락처</a:t>
                      </a: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07855478"/>
                  </a:ext>
                </a:extLst>
              </a:tr>
              <a:tr h="4058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주소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1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CEO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말씀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82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비전 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 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미션 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82815446"/>
                  </a:ext>
                </a:extLst>
              </a:tr>
              <a:tr h="6921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인재상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13655395"/>
                  </a:ext>
                </a:extLst>
              </a:tr>
              <a:tr h="1075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연혁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최근 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 내외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07892098"/>
                  </a:ext>
                </a:extLst>
              </a:tr>
              <a:tr h="13405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주요사업 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및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사업방향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0427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채용전형 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085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담당직무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기본요건 및</a:t>
                      </a:r>
                      <a:endParaRPr kumimoji="1" lang="en-US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우대사항</a:t>
                      </a:r>
                      <a:r>
                        <a:rPr kumimoji="1" lang="en-US" altLang="ko-KR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187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복리후생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61107601"/>
                  </a:ext>
                </a:extLst>
              </a:tr>
              <a:tr h="4187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기타 </a:t>
                      </a:r>
                    </a:p>
                  </a:txBody>
                  <a:tcPr marL="91445" marR="91445" marT="52770" marB="5277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52770" marB="5277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7862818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282203" y="325438"/>
            <a:ext cx="710723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000" b="1" dirty="0" smtClean="0">
                <a:latin typeface="+mn-lt"/>
              </a:rPr>
              <a:t>    목표기업 정보 찾기</a:t>
            </a:r>
            <a:r>
              <a:rPr lang="en-US" altLang="ko-KR" sz="2000" b="1" dirty="0" smtClean="0">
                <a:latin typeface="+mn-lt"/>
              </a:rPr>
              <a:t>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(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</a:rPr>
              <a:t>대학문화와 </a:t>
            </a:r>
            <a:r>
              <a:rPr lang="ko-KR" altLang="en-US" sz="1400" i="1" dirty="0">
                <a:solidFill>
                  <a:schemeClr val="bg1">
                    <a:lumMod val="65000"/>
                  </a:schemeClr>
                </a:solidFill>
              </a:rPr>
              <a:t>미래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58p ~ 66p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참조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)</a:t>
            </a:r>
            <a:endParaRPr lang="ko-KR" altLang="en-US" sz="1400" i="1" dirty="0" smtClean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sp>
        <p:nvSpPr>
          <p:cNvPr id="8" name="직사각형 1"/>
          <p:cNvSpPr>
            <a:spLocks noChangeArrowheads="1"/>
          </p:cNvSpPr>
          <p:nvPr/>
        </p:nvSpPr>
        <p:spPr bwMode="auto">
          <a:xfrm>
            <a:off x="168994" y="-174625"/>
            <a:ext cx="71072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400" b="1" dirty="0"/>
              <a:t>Ⅰ. </a:t>
            </a:r>
            <a:r>
              <a:rPr lang="ko-KR" altLang="en-US" sz="2400" b="1" dirty="0" smtClean="0"/>
              <a:t>목표기업 탐색</a:t>
            </a: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28" y="701923"/>
            <a:ext cx="34131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53744"/>
              </p:ext>
            </p:extLst>
          </p:nvPr>
        </p:nvGraphicFramePr>
        <p:xfrm>
          <a:off x="332656" y="6086361"/>
          <a:ext cx="6120680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73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663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84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희망직무명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가장 자신 있는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업무내용 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가지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작성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64637">
                <a:tc rowSpan="3">
                  <a:txBody>
                    <a:bodyPr/>
                    <a:lstStyle/>
                    <a:p>
                      <a:pPr latinLnBrk="1"/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646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646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endParaRPr lang="en-US" altLang="ko-KR" sz="1200" b="1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직사각형 1"/>
          <p:cNvSpPr>
            <a:spLocks noChangeArrowheads="1"/>
          </p:cNvSpPr>
          <p:nvPr/>
        </p:nvSpPr>
        <p:spPr bwMode="auto">
          <a:xfrm>
            <a:off x="179388" y="5420866"/>
            <a:ext cx="7107237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en-US" altLang="ko-KR" sz="1400" dirty="0" smtClean="0">
                <a:ln w="3175">
                  <a:noFill/>
                </a:ln>
                <a:solidFill>
                  <a:prstClr val="white">
                    <a:lumMod val="50000"/>
                  </a:prstClr>
                </a:solidFill>
              </a:rPr>
              <a:t>  </a:t>
            </a:r>
            <a:r>
              <a:rPr lang="ko-KR" altLang="en-US" sz="1400" dirty="0"/>
              <a:t>나의</a:t>
            </a:r>
            <a:r>
              <a:rPr lang="en-US" altLang="ko-KR" sz="1400" dirty="0"/>
              <a:t>  </a:t>
            </a:r>
            <a:r>
              <a:rPr lang="ko-KR" altLang="en-US" sz="1400" dirty="0" smtClean="0"/>
              <a:t>희망직무 </a:t>
            </a:r>
            <a:r>
              <a:rPr lang="en-US" altLang="ko-KR" sz="1400" dirty="0" smtClean="0"/>
              <a:t>:  </a:t>
            </a:r>
            <a:r>
              <a:rPr lang="ko-KR" altLang="en-US" sz="1400" dirty="0" smtClean="0"/>
              <a:t>가장 자신 있는 상세업무</a:t>
            </a:r>
            <a:endParaRPr lang="ko-KR" altLang="en-US" sz="1400" dirty="0"/>
          </a:p>
        </p:txBody>
      </p:sp>
      <p:sp>
        <p:nvSpPr>
          <p:cNvPr id="9" name="직사각형 1"/>
          <p:cNvSpPr>
            <a:spLocks noChangeArrowheads="1"/>
          </p:cNvSpPr>
          <p:nvPr/>
        </p:nvSpPr>
        <p:spPr bwMode="auto">
          <a:xfrm>
            <a:off x="159742" y="-117673"/>
            <a:ext cx="71072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US" altLang="ko-KR" sz="2400" b="1" dirty="0" smtClean="0"/>
              <a:t>Ⅱ. </a:t>
            </a:r>
            <a:r>
              <a:rPr lang="ko-KR" altLang="en-US" sz="2400" b="1" dirty="0" smtClean="0"/>
              <a:t>희망직무 탐색</a:t>
            </a:r>
            <a:endParaRPr lang="en-US" altLang="ko-KR" sz="2400" b="1" dirty="0"/>
          </a:p>
        </p:txBody>
      </p:sp>
      <p:sp>
        <p:nvSpPr>
          <p:cNvPr id="5" name="Text Box 98">
            <a:extLst>
              <a:ext uri="{FF2B5EF4-FFF2-40B4-BE49-F238E27FC236}">
                <a16:creationId xmlns="" xmlns:a16="http://schemas.microsoft.com/office/drawing/2014/main" id="{F5765D14-3E44-4B64-8C84-B315CE6FF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657" y="1508914"/>
            <a:ext cx="9247887" cy="81560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o-KR" altLang="en-US" dirty="0">
                <a:ln w="3175">
                  <a:noFill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워크넷 직무역량 </a:t>
            </a:r>
            <a:r>
              <a:rPr lang="en-US" altLang="ko-KR" dirty="0">
                <a:ln w="3175">
                  <a:noFill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나의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희망직무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50000"/>
              </a:spcBef>
              <a:defRPr/>
            </a:pPr>
            <a:endParaRPr lang="ko-KR" altLang="en-US" sz="2200" dirty="0">
              <a:ln w="3175">
                <a:noFill/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="" xmlns:a16="http://schemas.microsoft.com/office/drawing/2014/main" id="{DB0B7564-93E9-4D57-8959-5FD48838B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942862"/>
              </p:ext>
            </p:extLst>
          </p:nvPr>
        </p:nvGraphicFramePr>
        <p:xfrm>
          <a:off x="342106" y="1912816"/>
          <a:ext cx="6173788" cy="35800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447">
                  <a:extLst>
                    <a:ext uri="{9D8B030D-6E8A-4147-A177-3AD203B41FA5}">
                      <a16:colId xmlns="" xmlns:a16="http://schemas.microsoft.com/office/drawing/2014/main" val="1279327778"/>
                    </a:ext>
                  </a:extLst>
                </a:gridCol>
                <a:gridCol w="1543447">
                  <a:extLst>
                    <a:ext uri="{9D8B030D-6E8A-4147-A177-3AD203B41FA5}">
                      <a16:colId xmlns="" xmlns:a16="http://schemas.microsoft.com/office/drawing/2014/main" val="1676642706"/>
                    </a:ext>
                  </a:extLst>
                </a:gridCol>
                <a:gridCol w="1543447">
                  <a:extLst>
                    <a:ext uri="{9D8B030D-6E8A-4147-A177-3AD203B41FA5}">
                      <a16:colId xmlns="" xmlns:a16="http://schemas.microsoft.com/office/drawing/2014/main" val="1489301922"/>
                    </a:ext>
                  </a:extLst>
                </a:gridCol>
                <a:gridCol w="1543447">
                  <a:extLst>
                    <a:ext uri="{9D8B030D-6E8A-4147-A177-3AD203B41FA5}">
                      <a16:colId xmlns="" xmlns:a16="http://schemas.microsoft.com/office/drawing/2014/main" val="2690546350"/>
                    </a:ext>
                  </a:extLst>
                </a:gridCol>
              </a:tblGrid>
              <a:tr h="374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흥미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22260983"/>
                  </a:ext>
                </a:extLst>
              </a:tr>
              <a:tr h="320519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22238634"/>
                  </a:ext>
                </a:extLst>
              </a:tr>
            </a:tbl>
          </a:graphicData>
        </a:graphic>
      </p:graphicFrame>
      <p:sp>
        <p:nvSpPr>
          <p:cNvPr id="10" name="직사각형 1"/>
          <p:cNvSpPr>
            <a:spLocks noChangeArrowheads="1"/>
          </p:cNvSpPr>
          <p:nvPr/>
        </p:nvSpPr>
        <p:spPr bwMode="auto">
          <a:xfrm>
            <a:off x="210195" y="526406"/>
            <a:ext cx="710723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  <a:defRPr/>
            </a:pPr>
            <a:r>
              <a:rPr lang="ko-KR" altLang="en-US" sz="2000" b="1" dirty="0" smtClean="0">
                <a:latin typeface="+mn-lt"/>
              </a:rPr>
              <a:t>    </a:t>
            </a:r>
            <a:r>
              <a:rPr lang="ko-KR" altLang="en-US" sz="2000" b="1" dirty="0" err="1" smtClean="0">
                <a:latin typeface="+mn-lt"/>
              </a:rPr>
              <a:t>워크넷</a:t>
            </a:r>
            <a:r>
              <a:rPr lang="ko-KR" altLang="en-US" sz="2000" b="1" dirty="0" smtClean="0">
                <a:latin typeface="+mn-lt"/>
              </a:rPr>
              <a:t> 직무역량 찾기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</a:rPr>
              <a:t>대학문화와 </a:t>
            </a:r>
            <a:r>
              <a:rPr lang="ko-KR" altLang="en-US" sz="1400" i="1" dirty="0">
                <a:solidFill>
                  <a:schemeClr val="bg1">
                    <a:lumMod val="65000"/>
                  </a:schemeClr>
                </a:solidFill>
              </a:rPr>
              <a:t>미래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</a:rPr>
              <a:t>68p ~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75p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참조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)</a:t>
            </a:r>
            <a:endParaRPr lang="ko-KR" altLang="en-US" sz="1400" i="1" dirty="0" smtClean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75" y="956370"/>
            <a:ext cx="34131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xmlns="" id="{A2613BB6-6963-45AA-A87D-551F796C2F45}"/>
              </a:ext>
            </a:extLst>
          </p:cNvPr>
          <p:cNvCxnSpPr/>
          <p:nvPr/>
        </p:nvCxnSpPr>
        <p:spPr>
          <a:xfrm>
            <a:off x="3356992" y="1748458"/>
            <a:ext cx="2016224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6"/>
          <p:cNvSpPr txBox="1">
            <a:spLocks noChangeArrowheads="1"/>
          </p:cNvSpPr>
          <p:nvPr/>
        </p:nvSpPr>
        <p:spPr bwMode="auto">
          <a:xfrm>
            <a:off x="-531440" y="524322"/>
            <a:ext cx="5314950" cy="751218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buFont typeface="Wingdings" pitchFamily="2" charset="2"/>
              <a:buChar char="§"/>
              <a:defRPr/>
            </a:pPr>
            <a:endParaRPr lang="en-US" altLang="ko-KR" b="1" kern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705347"/>
              </p:ext>
            </p:extLst>
          </p:nvPr>
        </p:nvGraphicFramePr>
        <p:xfrm>
          <a:off x="354210" y="1388418"/>
          <a:ext cx="6171134" cy="8424936"/>
        </p:xfrm>
        <a:graphic>
          <a:graphicData uri="http://schemas.openxmlformats.org/drawingml/2006/table">
            <a:tbl>
              <a:tblPr/>
              <a:tblGrid>
                <a:gridCol w="30855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855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414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장점 키워드 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8581" marR="48581" marT="27568" marB="2756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관련경험 </a:t>
                      </a:r>
                      <a:endParaRPr lang="ko-KR" altLang="en-US" sz="1400" b="1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48581" marR="48581" marT="27568" marB="27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2781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2782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781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8581" marR="48581" marT="27568" marB="27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"/>
          <p:cNvSpPr>
            <a:spLocks noChangeArrowheads="1"/>
          </p:cNvSpPr>
          <p:nvPr/>
        </p:nvSpPr>
        <p:spPr bwMode="auto">
          <a:xfrm>
            <a:off x="188640" y="2709"/>
            <a:ext cx="7107237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00000"/>
              </a:lnSpc>
              <a:spcBef>
                <a:spcPct val="0"/>
              </a:spcBef>
              <a:buNone/>
              <a:defRPr/>
            </a:pPr>
            <a:r>
              <a:rPr lang="en-US" altLang="ko-KR" sz="2400" b="1" dirty="0"/>
              <a:t>Ⅲ.</a:t>
            </a:r>
            <a:r>
              <a:rPr lang="en-US" altLang="ko-KR" sz="2400" b="1" dirty="0" smtClean="0">
                <a:latin typeface="+mn-lt"/>
              </a:rPr>
              <a:t> </a:t>
            </a:r>
            <a:r>
              <a:rPr lang="ko-KR" altLang="en-US" sz="2400" b="1" dirty="0" smtClean="0">
                <a:latin typeface="+mn-lt"/>
              </a:rPr>
              <a:t>직무역량 탐색</a:t>
            </a:r>
            <a:endParaRPr lang="en-US" altLang="ko-KR" sz="2400" b="1" dirty="0" smtClean="0">
              <a:latin typeface="+mn-lt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ko-KR" altLang="en-US" sz="2000" b="1" dirty="0" smtClean="0">
                <a:latin typeface="+mn-lt"/>
              </a:rPr>
              <a:t>    나의 장</a:t>
            </a:r>
            <a:r>
              <a:rPr lang="ko-KR" altLang="en-US" sz="2000" b="1" dirty="0">
                <a:latin typeface="+mn-lt"/>
              </a:rPr>
              <a:t>점</a:t>
            </a:r>
            <a:r>
              <a:rPr lang="ko-KR" altLang="en-US" sz="2000" b="1" dirty="0" smtClean="0">
                <a:latin typeface="+mn-lt"/>
              </a:rPr>
              <a:t> 찾기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(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</a:rPr>
              <a:t>대학문화와 </a:t>
            </a:r>
            <a:r>
              <a:rPr lang="ko-KR" altLang="en-US" sz="1400" i="1" dirty="0">
                <a:solidFill>
                  <a:schemeClr val="bg1">
                    <a:lumMod val="65000"/>
                  </a:schemeClr>
                </a:solidFill>
              </a:rPr>
              <a:t>미래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77p  ~ 81p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참조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)</a:t>
            </a:r>
            <a:endParaRPr lang="ko-KR" altLang="en-US" sz="1400" i="1" dirty="0" smtClean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884362"/>
            <a:ext cx="34131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0098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="" xmlns:a16="http://schemas.microsoft.com/office/drawing/2014/main" id="{793A3869-1E62-4FE8-AA61-83CEA5A7C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344454"/>
              </p:ext>
            </p:extLst>
          </p:nvPr>
        </p:nvGraphicFramePr>
        <p:xfrm>
          <a:off x="292433" y="1312683"/>
          <a:ext cx="6304919" cy="8500671"/>
        </p:xfrm>
        <a:graphic>
          <a:graphicData uri="http://schemas.openxmlformats.org/drawingml/2006/table">
            <a:tbl>
              <a:tblPr/>
              <a:tblGrid>
                <a:gridCol w="10163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757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1280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3336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직업 명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3336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일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17362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수행직무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336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업무에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A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3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33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3336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현재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가지고 있는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B )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BB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33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33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BBB3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633364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내가 준비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해야 할 것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1200" b="1" baseline="0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 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A-B=C </a:t>
                      </a: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능력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경험</a:t>
                      </a:r>
                      <a:r>
                        <a:rPr lang="en-US" altLang="ko-KR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6333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9934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dirty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자격증</a:t>
                      </a: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3389" marR="13389" marT="13389" marB="13389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1"/>
          <p:cNvSpPr>
            <a:spLocks noChangeArrowheads="1"/>
          </p:cNvSpPr>
          <p:nvPr/>
        </p:nvSpPr>
        <p:spPr bwMode="auto">
          <a:xfrm>
            <a:off x="354211" y="310382"/>
            <a:ext cx="71072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latinLnBrk="0" hangingPunct="1">
              <a:lnSpc>
                <a:spcPct val="3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ko-KR" altLang="en-US" sz="2000" b="1" dirty="0" smtClean="0">
                <a:latin typeface="+mn-lt"/>
              </a:rPr>
              <a:t>    경력관리 액션플랜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(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대학문화의 미래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83p ~ 85p </a:t>
            </a:r>
            <a:r>
              <a:rPr lang="ko-KR" altLang="en-US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참조 </a:t>
            </a:r>
            <a:r>
              <a:rPr lang="en-US" altLang="ko-KR" sz="1400" i="1" dirty="0" smtClean="0">
                <a:solidFill>
                  <a:schemeClr val="bg1">
                    <a:lumMod val="65000"/>
                  </a:schemeClr>
                </a:solidFill>
                <a:latin typeface="+mn-lt"/>
              </a:rPr>
              <a:t>)</a:t>
            </a:r>
            <a:endParaRPr lang="ko-KR" altLang="en-US" sz="1400" i="1" dirty="0" smtClean="0">
              <a:solidFill>
                <a:schemeClr val="bg1">
                  <a:lumMod val="65000"/>
                </a:schemeClr>
              </a:solidFill>
              <a:latin typeface="+mn-lt"/>
            </a:endParaRPr>
          </a:p>
        </p:txBody>
      </p:sp>
      <p:sp>
        <p:nvSpPr>
          <p:cNvPr id="6" name="직사각형 1"/>
          <p:cNvSpPr>
            <a:spLocks noChangeArrowheads="1"/>
          </p:cNvSpPr>
          <p:nvPr/>
        </p:nvSpPr>
        <p:spPr bwMode="auto">
          <a:xfrm>
            <a:off x="179388" y="-189681"/>
            <a:ext cx="71072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lnSpc>
                <a:spcPct val="250000"/>
              </a:lnSpc>
              <a:spcBef>
                <a:spcPct val="0"/>
              </a:spcBef>
              <a:buNone/>
            </a:pPr>
            <a:r>
              <a:rPr lang="ko-KR" altLang="en-US" sz="2200" b="1" dirty="0"/>
              <a:t> </a:t>
            </a:r>
            <a:r>
              <a:rPr lang="en-US" altLang="ko-KR" sz="2400" b="1" dirty="0"/>
              <a:t>Ⅳ.</a:t>
            </a:r>
            <a:r>
              <a:rPr lang="en-US" altLang="ko-KR" sz="2400" b="1" dirty="0" smtClean="0"/>
              <a:t> </a:t>
            </a:r>
            <a:r>
              <a:rPr lang="ko-KR" altLang="en-US" sz="2400" b="1" dirty="0" smtClean="0"/>
              <a:t>직무역량개발 계획수립</a:t>
            </a:r>
            <a:endParaRPr lang="en-US" altLang="ko-KR" sz="24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36" y="812354"/>
            <a:ext cx="34131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711572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기본 디자인">
  <a:themeElements>
    <a:clrScheme name="4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4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8546</TotalTime>
  <Words>203</Words>
  <Application>Microsoft Office PowerPoint</Application>
  <PresentationFormat>사용자 지정</PresentationFormat>
  <Paragraphs>80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5</vt:i4>
      </vt:variant>
    </vt:vector>
  </HeadingPairs>
  <TitlesOfParts>
    <vt:vector size="17" baseType="lpstr">
      <vt:lpstr>굴림</vt:lpstr>
      <vt:lpstr>Arial</vt:lpstr>
      <vt:lpstr>KoPub돋움체 Bold</vt:lpstr>
      <vt:lpstr>가는각진제목체</vt:lpstr>
      <vt:lpstr>바탕</vt:lpstr>
      <vt:lpstr>맑은 고딕</vt:lpstr>
      <vt:lpstr>HY헤드라인M</vt:lpstr>
      <vt:lpstr>HY견고딕</vt:lpstr>
      <vt:lpstr>Wingdings</vt:lpstr>
      <vt:lpstr>기본 디자인</vt:lpstr>
      <vt:lpstr>4_기본 디자인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카네기연구소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심연미</dc:creator>
  <cp:lastModifiedBy>Windows 사용자</cp:lastModifiedBy>
  <cp:revision>596</cp:revision>
  <cp:lastPrinted>2019-09-18T01:19:46Z</cp:lastPrinted>
  <dcterms:created xsi:type="dcterms:W3CDTF">2003-04-25T19:21:24Z</dcterms:created>
  <dcterms:modified xsi:type="dcterms:W3CDTF">2019-09-30T05:26:13Z</dcterms:modified>
</cp:coreProperties>
</file>