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721" r:id="rId1"/>
  </p:sldMasterIdLst>
  <p:notesMasterIdLst>
    <p:notesMasterId r:id="rId15"/>
  </p:notesMasterIdLst>
  <p:handoutMasterIdLst>
    <p:handoutMasterId r:id="rId16"/>
  </p:handoutMasterIdLst>
  <p:sldIdLst>
    <p:sldId id="280" r:id="rId2"/>
    <p:sldId id="452" r:id="rId3"/>
    <p:sldId id="440" r:id="rId4"/>
    <p:sldId id="474" r:id="rId5"/>
    <p:sldId id="475" r:id="rId6"/>
    <p:sldId id="456" r:id="rId7"/>
    <p:sldId id="468" r:id="rId8"/>
    <p:sldId id="478" r:id="rId9"/>
    <p:sldId id="479" r:id="rId10"/>
    <p:sldId id="443" r:id="rId11"/>
    <p:sldId id="477" r:id="rId12"/>
    <p:sldId id="480" r:id="rId13"/>
    <p:sldId id="481" r:id="rId14"/>
  </p:sldIdLst>
  <p:sldSz cx="9144000" cy="6858000" type="screen4x3"/>
  <p:notesSz cx="6797675" cy="9926638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84F62E"/>
    <a:srgbClr val="FFB3B3"/>
    <a:srgbClr val="09286D"/>
    <a:srgbClr val="0A0A6C"/>
    <a:srgbClr val="22A9E6"/>
    <a:srgbClr val="F6F9FC"/>
    <a:srgbClr val="F9FBFD"/>
    <a:srgbClr val="FCFDFE"/>
    <a:srgbClr val="356D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0FF1CE12-B100-0000-0000-000000000002}"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4580"/>
    <p:restoredTop sz="86410"/>
  </p:normalViewPr>
  <p:slideViewPr>
    <p:cSldViewPr>
      <p:cViewPr>
        <p:scale>
          <a:sx n="97" d="100"/>
          <a:sy n="97" d="100"/>
        </p:scale>
        <p:origin x="-114" y="-342"/>
      </p:cViewPr>
      <p:guideLst>
        <p:guide orient="horz" pos="2160"/>
        <p:guide pos="2880"/>
      </p:guideLst>
    </p:cSldViewPr>
  </p:slideViewPr>
  <p:outlineViewPr>
    <p:cViewPr>
      <p:scale>
        <a:sx n="1" d="1"/>
        <a:sy n="1" d="1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5" d="100"/>
          <a:sy n="75" d="100"/>
        </p:scale>
        <p:origin x="-2238" y="-108"/>
      </p:cViewPr>
      <p:guideLst>
        <p:guide orient="horz" pos="3127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2"/>
          <p:cNvSpPr>
            <a:spLocks noGrp="1"/>
          </p:cNvSpPr>
          <p:nvPr>
            <p:ph type="hdr" sz="quarter"/>
          </p:nvPr>
        </p:nvSpPr>
        <p:spPr>
          <a:xfrm>
            <a:off x="5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4" name="Rectangle 24"/>
          <p:cNvSpPr>
            <a:spLocks noGrp="1"/>
          </p:cNvSpPr>
          <p:nvPr>
            <p:ph type="dt" sz="quarter" idx="1"/>
          </p:nvPr>
        </p:nvSpPr>
        <p:spPr>
          <a:xfrm>
            <a:off x="3850448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461BD807-A40F-4309-A415-4B58F126640F}" type="datetimeFigureOut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30" name="Rectangle 30"/>
          <p:cNvSpPr>
            <a:spLocks noGrp="1"/>
          </p:cNvSpPr>
          <p:nvPr>
            <p:ph type="ftr" sz="quarter" idx="2"/>
          </p:nvPr>
        </p:nvSpPr>
        <p:spPr>
          <a:xfrm>
            <a:off x="5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ko-KR" altLang="en-US"/>
              <a:t>ㅍㅍㅍㅍㅍㅍ</a:t>
            </a:r>
            <a:endParaRPr lang="en-US"/>
          </a:p>
        </p:txBody>
      </p:sp>
      <p:sp>
        <p:nvSpPr>
          <p:cNvPr id="18" name="Rectangle 18"/>
          <p:cNvSpPr>
            <a:spLocks noGrp="1"/>
          </p:cNvSpPr>
          <p:nvPr>
            <p:ph type="sldNum" sz="quarter" idx="3"/>
          </p:nvPr>
        </p:nvSpPr>
        <p:spPr>
          <a:xfrm>
            <a:off x="3850448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45EC9067-4392-493B-A260-3E5AE7EA3D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31610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4"/>
          <p:cNvSpPr>
            <a:spLocks noGrp="1"/>
          </p:cNvSpPr>
          <p:nvPr>
            <p:ph type="hdr" sz="quarter"/>
          </p:nvPr>
        </p:nvSpPr>
        <p:spPr>
          <a:xfrm>
            <a:off x="5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15"/>
          <p:cNvSpPr>
            <a:spLocks noGrp="1"/>
          </p:cNvSpPr>
          <p:nvPr>
            <p:ph type="dt" idx="1"/>
          </p:nvPr>
        </p:nvSpPr>
        <p:spPr>
          <a:xfrm>
            <a:off x="3850448" y="1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B1FE5D1C-4780-4575-9F4E-48771D0E8CA2}" type="datetimeFigureOut">
              <a:rPr lang="en-US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23" name="Rectangle 2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lIns="91373" tIns="45687" rIns="91373" bIns="45687" anchor="ctr"/>
          <a:lstStyle/>
          <a:p>
            <a:pPr lvl="0"/>
            <a:endParaRPr lang="en-US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lIns="91373" tIns="45687" rIns="91373" bIns="45687"/>
          <a:lstStyle/>
          <a:p>
            <a:pPr lvl="0"/>
            <a:r>
              <a:rPr lang="en-US" noProof="0" smtClean="0"/>
              <a:t>Click to edit Master text styles</a:t>
            </a:r>
            <a:endParaRPr lang="en-US" noProof="0"/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4"/>
          </p:nvPr>
        </p:nvSpPr>
        <p:spPr>
          <a:xfrm>
            <a:off x="5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ko-KR" altLang="en-US"/>
              <a:t>ㅍㅍㅍㅍㅍㅍ</a:t>
            </a:r>
            <a:endParaRPr lang="en-US"/>
          </a:p>
        </p:txBody>
      </p:sp>
      <p:sp>
        <p:nvSpPr>
          <p:cNvPr id="28" name="Rectangle 28"/>
          <p:cNvSpPr>
            <a:spLocks noGrp="1"/>
          </p:cNvSpPr>
          <p:nvPr>
            <p:ph type="sldNum" sz="quarter" idx="5"/>
          </p:nvPr>
        </p:nvSpPr>
        <p:spPr>
          <a:xfrm>
            <a:off x="3850448" y="9428583"/>
            <a:ext cx="2945659" cy="496332"/>
          </a:xfrm>
          <a:prstGeom prst="rect">
            <a:avLst/>
          </a:prstGeom>
        </p:spPr>
        <p:txBody>
          <a:bodyPr lIns="91373" tIns="45687" rIns="91373" bIns="45687"/>
          <a:lstStyle>
            <a:lvl1pPr fontAlgn="auto" latinLnBrk="0">
              <a:spcBef>
                <a:spcPts val="0"/>
              </a:spcBef>
              <a:spcAft>
                <a:spcPts val="0"/>
              </a:spcAft>
              <a:defRPr kumimoji="0">
                <a:latin typeface="+mn-lt"/>
                <a:ea typeface="+mn-ea"/>
              </a:defRPr>
            </a:lvl1pPr>
          </a:lstStyle>
          <a:p>
            <a:pPr>
              <a:defRPr/>
            </a:pPr>
            <a:fld id="{80A2ACD9-C8B1-4884-928E-AACA0B1E92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176343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9537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953757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233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8055-8B20-4FFB-BFDC-7C8E2AD88FF0}" type="datetime1">
              <a:rPr lang="en-US" altLang="ko-KR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C77777-AAD6-4F3D-8609-D2361F17E9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F53D2-FC10-4256-ABBC-40EA9F7C53B4}" type="datetime1">
              <a:rPr lang="en-US" altLang="ko-KR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C24C8-DDD1-41F4-B5A1-3A271443FF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8B7F1-1F8D-4902-872B-2F9D40E00BA1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708D96-2825-4A49-A552-6335C36687A9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93D3A9-62BC-4ADE-882B-359DF6A1894C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83C7E9-83C2-472D-9B89-93673BE87C11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A2D22-7270-4721-9282-D82FEEA48C22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3D8EE-2F8B-458B-84B9-38EC802445B3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77186E-EDC7-49B5-9DE7-EB9C28F621C0}" type="datetime1">
              <a:rPr lang="en-US" altLang="ko-KR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007EE8-8E02-4368-AEEA-325A6842D9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2D58D-D9A4-4381-96A3-7EC450CAFF8C}" type="datetime1">
              <a:rPr lang="en-US" altLang="ko-KR"/>
              <a:pPr>
                <a:defRPr/>
              </a:pPr>
              <a:t>3/30/2018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A48C0-C85B-40D8-8071-7FF44BC3F3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E7F4D2-5ACC-43D1-B70C-D95B33670EA2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F8066-D448-487D-9129-C7682AF5489E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695220-3E80-4A00-8BFD-1CA96FF5E3D6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508270-DE94-48C3-A2F9-909D6BEC1830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8C8E2E-D6AC-4C85-8BDD-5DD78B8CFB98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BDA708-3E12-429C-B165-86BC9C4F648F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355C4-D4BF-4BFB-B25B-31474141DCB2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23A520-BEE1-4AAA-A0C1-3B5FCEDB437D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/>
          </p:cNvSpPr>
          <p:nvPr>
            <p:ph type="body" idx="1"/>
          </p:nvPr>
        </p:nvSpPr>
        <p:spPr>
          <a:xfrm>
            <a:off x="304800" y="1268760"/>
            <a:ext cx="8686800" cy="4811365"/>
          </a:xfrm>
        </p:spPr>
        <p:txBody>
          <a:bodyPr/>
          <a:lstStyle>
            <a:lvl1pPr>
              <a:defRPr b="1" i="0" baseline="0">
                <a:ea typeface="맑은 고딕" pitchFamily="50" charset="-127"/>
              </a:defRPr>
            </a:lvl1pPr>
            <a:lvl2pPr>
              <a:defRPr b="1" i="0" baseline="0">
                <a:ea typeface="맑은 고딕" pitchFamily="50" charset="-127"/>
              </a:defRPr>
            </a:lvl2pPr>
            <a:lvl3pPr>
              <a:defRPr b="1" i="0" baseline="0">
                <a:ea typeface="맑은 고딕" pitchFamily="50" charset="-127"/>
              </a:defRPr>
            </a:lvl3pPr>
            <a:lvl4pPr>
              <a:defRPr b="1" i="0" baseline="0">
                <a:ea typeface="맑은 고딕" pitchFamily="50" charset="-127"/>
              </a:defRPr>
            </a:lvl4pPr>
            <a:lvl5pPr>
              <a:defRPr b="1" i="0" baseline="0"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 smtClean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323528" y="116632"/>
            <a:ext cx="8075240" cy="504056"/>
          </a:xfrm>
          <a:prstGeom prst="rect">
            <a:avLst/>
          </a:prstGeom>
          <a:noFill/>
        </p:spPr>
        <p:txBody>
          <a:bodyPr anchor="b" anchorCtr="0">
            <a:noAutofit/>
          </a:bodyPr>
          <a:lstStyle>
            <a:lvl1pPr>
              <a:defRPr sz="2800" baseline="0">
                <a:solidFill>
                  <a:schemeClr val="accent1">
                    <a:lumMod val="75000"/>
                  </a:schemeClr>
                </a:solidFill>
                <a:ea typeface="HY울릉도B" pitchFamily="18" charset="-127"/>
              </a:defRPr>
            </a:lvl1pPr>
          </a:lstStyle>
          <a:p>
            <a:pPr algn="l"/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6660232" y="6237312"/>
            <a:ext cx="2133600" cy="365125"/>
          </a:xfrm>
        </p:spPr>
        <p:txBody>
          <a:bodyPr/>
          <a:lstStyle>
            <a:lvl1pPr>
              <a:defRPr sz="1400"/>
            </a:lvl1pPr>
          </a:lstStyle>
          <a:p>
            <a:fld id="{D4C49B74-5DB2-4B03-B1D2-7F6A3C51C31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251520" y="6309320"/>
            <a:ext cx="6480720" cy="288925"/>
          </a:xfrm>
        </p:spPr>
        <p:txBody>
          <a:bodyPr/>
          <a:lstStyle>
            <a:lvl1pPr>
              <a:defRPr sz="1400" baseline="0">
                <a:solidFill>
                  <a:schemeClr val="tx1">
                    <a:lumMod val="50000"/>
                    <a:lumOff val="50000"/>
                  </a:schemeClr>
                </a:solidFill>
                <a:ea typeface="HY울릉도M" pitchFamily="18" charset="-127"/>
              </a:defRPr>
            </a:lvl1pPr>
          </a:lstStyle>
          <a:p>
            <a:pPr algn="l"/>
            <a:r>
              <a:rPr lang="en-US" altLang="ko-KR" dirty="0" smtClean="0"/>
              <a:t>www.hit.ac.kr  </a:t>
            </a:r>
            <a:r>
              <a:rPr lang="ko-KR" altLang="en-US" dirty="0" smtClean="0"/>
              <a:t>국제표준교육과정 운영을 통한 글로벌 보건전문인력 양성</a:t>
            </a:r>
            <a:r>
              <a:rPr lang="en-US" altLang="ko-KR" dirty="0" smtClean="0"/>
              <a:t>!!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0915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5CAA3D5-6DFD-4215-9468-DEF30B237A61}" type="datetime1">
              <a:rPr lang="en-US" altLang="ko-KR"/>
              <a:pPr>
                <a:defRPr/>
              </a:pPr>
              <a:t>3/30/2018</a:t>
            </a:fld>
            <a:endParaRPr lang="en-US" sz="1000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 latinLnBrk="0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r>
              <a:rPr lang="en-US" altLang="ko-KR"/>
              <a:t>www.hit.ac.kr </a:t>
            </a:r>
            <a:r>
              <a:rPr lang="ko-KR" altLang="en-US"/>
              <a:t>국제표준교육과정 운영을 통한 글로벌 보건전문인력 양성</a:t>
            </a:r>
            <a:r>
              <a:rPr lang="en-US" altLang="ko-KR"/>
              <a:t>!!</a:t>
            </a:r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82097CE-C565-4DD5-A459-8C401804662D}" type="slidenum">
              <a:rPr lang="en-US"/>
              <a:pPr>
                <a:defRPr/>
              </a:pPr>
              <a:t>‹#›</a:t>
            </a:fld>
            <a:endParaRPr lang="en-US" sz="10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3" r:id="rId3"/>
    <p:sldLayoutId id="2147483732" r:id="rId4"/>
    <p:sldLayoutId id="2147483731" r:id="rId5"/>
    <p:sldLayoutId id="2147483736" r:id="rId6"/>
    <p:sldLayoutId id="2147483737" r:id="rId7"/>
    <p:sldLayoutId id="2147483730" r:id="rId8"/>
    <p:sldLayoutId id="2147483729" r:id="rId9"/>
    <p:sldLayoutId id="2147483728" r:id="rId10"/>
    <p:sldLayoutId id="2147483727" r:id="rId11"/>
    <p:sldLayoutId id="2147483738" r:id="rId12"/>
  </p:sldLayoutIdLst>
  <p:hf hd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Black" pitchFamily="34" charset="0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</a:t>
            </a:fld>
            <a:endParaRPr lang="en-US"/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gray">
          <a:xfrm>
            <a:off x="611560" y="1412776"/>
            <a:ext cx="7920880" cy="86409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0"/>
          </a:gradFill>
          <a:ln w="25400" cmpd="dbl" algn="ctr">
            <a:noFill/>
            <a:round/>
            <a:headEnd/>
            <a:tailEnd/>
          </a:ln>
          <a:effectLst>
            <a:glow rad="63500">
              <a:schemeClr val="accent5">
                <a:satMod val="175000"/>
                <a:alpha val="40000"/>
              </a:schemeClr>
            </a:glow>
            <a:outerShdw blurRad="114300" dist="50800" dir="5400000" algn="ctr" rotWithShape="0">
              <a:srgbClr val="001D3A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/>
            <a:lightRig rig="soft" dir="t"/>
          </a:scene3d>
          <a:sp3d prstMaterial="powder">
            <a:bevelT w="330200" h="63500" prst="artDeco"/>
            <a:bevelB w="50800" h="152400"/>
          </a:sp3d>
        </p:spPr>
        <p:txBody>
          <a:bodyPr wrap="none" anchor="ctr"/>
          <a:lstStyle/>
          <a:p>
            <a:pPr marL="4114800" lvl="8" indent="-457200" algn="ctr" eaLnBrk="0" hangingPunct="0">
              <a:buFont typeface="+mj-lt"/>
              <a:buAutoNum type="arabicPeriod"/>
            </a:pP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Verdana" pitchFamily="34" charset="0"/>
              <a:ea typeface="굴림" charset="-127"/>
            </a:endParaRPr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gray">
          <a:xfrm>
            <a:off x="899592" y="1628800"/>
            <a:ext cx="727280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en-US" altLang="ko-KR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2018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년도 연구실 안전관리 위원회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(1</a:t>
            </a:r>
            <a:r>
              <a:rPr lang="ko-KR" altLang="en-US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차</a:t>
            </a:r>
            <a:r>
              <a:rPr lang="en-US" altLang="ko-KR" sz="2800" dirty="0" smtClean="0">
                <a:solidFill>
                  <a:schemeClr val="bg1"/>
                </a:solidFill>
                <a:effectLst>
                  <a:outerShdw blurRad="152400" dist="50800" dir="5400000" algn="ctr" rotWithShape="0">
                    <a:schemeClr val="tx2">
                      <a:lumMod val="75000"/>
                    </a:schemeClr>
                  </a:outerShdw>
                </a:effectLst>
                <a:latin typeface="HY울릉도M" pitchFamily="18" charset="-127"/>
                <a:ea typeface="HY울릉도M" pitchFamily="18" charset="-127"/>
              </a:rPr>
              <a:t>)</a:t>
            </a:r>
            <a:endParaRPr lang="en-US" altLang="ko-KR" sz="2800" dirty="0">
              <a:solidFill>
                <a:schemeClr val="bg1"/>
              </a:solidFill>
              <a:effectLst>
                <a:outerShdw blurRad="152400" dist="50800" dir="5400000" algn="ctr" rotWithShape="0">
                  <a:schemeClr val="tx2">
                    <a:lumMod val="75000"/>
                  </a:scheme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graphicFrame>
        <p:nvGraphicFramePr>
          <p:cNvPr id="22" name="Group 10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67472163"/>
              </p:ext>
            </p:extLst>
          </p:nvPr>
        </p:nvGraphicFramePr>
        <p:xfrm>
          <a:off x="4716016" y="4725144"/>
          <a:ext cx="3707296" cy="1008112"/>
        </p:xfrm>
        <a:graphic>
          <a:graphicData uri="http://schemas.openxmlformats.org/drawingml/2006/table">
            <a:tbl>
              <a:tblPr/>
              <a:tblGrid>
                <a:gridCol w="3707296"/>
              </a:tblGrid>
              <a:tr h="504056">
                <a:tc>
                  <a:txBody>
                    <a:bodyPr/>
                    <a:lstStyle>
                      <a:defPPr>
                        <a:defRPr lang="ko-KR"/>
                      </a:defPPr>
                      <a:lvl1pPr marL="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tx1"/>
                          </a:solidFill>
                          <a:latin typeface="Verdan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en-US" altLang="ko-KR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2018. 03. 30.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ko-KR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      사무처 </a:t>
                      </a:r>
                      <a:r>
                        <a:rPr kumimoji="0" lang="ko-KR" alt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관리팀</a:t>
                      </a:r>
                      <a:endParaRPr kumimoji="0" lang="en-US" altLang="ko-KR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B86C7"/>
                      </a:solidFill>
                      <a:prstDash val="sys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chemeClr val="bg1">
                            <a:lumMod val="95000"/>
                          </a:schemeClr>
                        </a:gs>
                        <a:gs pos="5000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0" scaled="0"/>
                    </a:gradFill>
                  </a:tcPr>
                </a:tc>
              </a:tr>
            </a:tbl>
          </a:graphicData>
        </a:graphic>
      </p:graphicFrame>
      <p:pic>
        <p:nvPicPr>
          <p:cNvPr id="25" name="그림 24" descr="Untitled-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2492894"/>
            <a:ext cx="2160240" cy="2376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3184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2</a:t>
            </a:fld>
            <a:endParaRPr lang="en-US"/>
          </a:p>
        </p:txBody>
      </p:sp>
      <p:sp>
        <p:nvSpPr>
          <p:cNvPr id="12" name="Text Box 17"/>
          <p:cNvSpPr txBox="1">
            <a:spLocks noChangeArrowheads="1"/>
          </p:cNvSpPr>
          <p:nvPr/>
        </p:nvSpPr>
        <p:spPr bwMode="gray">
          <a:xfrm>
            <a:off x="991582" y="1439395"/>
            <a:ext cx="276313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1. </a:t>
            </a:r>
            <a:r>
              <a:rPr lang="ko-KR" altLang="en-US" sz="2800" dirty="0" smtClean="0">
                <a:latin typeface="+mn-ea"/>
                <a:ea typeface="+mn-ea"/>
              </a:rPr>
              <a:t>연구실 현황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5" name="Text Box 17"/>
          <p:cNvSpPr txBox="1">
            <a:spLocks noChangeArrowheads="1"/>
          </p:cNvSpPr>
          <p:nvPr/>
        </p:nvSpPr>
        <p:spPr bwMode="gray">
          <a:xfrm>
            <a:off x="983749" y="2132856"/>
            <a:ext cx="725282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2. </a:t>
            </a:r>
            <a:r>
              <a:rPr lang="ko-KR" altLang="en-US" sz="2800" dirty="0">
                <a:latin typeface="+mn-ea"/>
              </a:rPr>
              <a:t>연구실 안전</a:t>
            </a:r>
            <a:r>
              <a:rPr lang="en-US" altLang="ko-KR" sz="2800" dirty="0">
                <a:latin typeface="+mn-ea"/>
              </a:rPr>
              <a:t>·</a:t>
            </a:r>
            <a:r>
              <a:rPr lang="ko-KR" altLang="en-US" sz="2800" dirty="0">
                <a:latin typeface="+mn-ea"/>
              </a:rPr>
              <a:t>유지관리비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gray">
          <a:xfrm>
            <a:off x="1005128" y="2902321"/>
            <a:ext cx="63887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3. </a:t>
            </a:r>
            <a:r>
              <a:rPr lang="ko-KR" altLang="en-US" sz="2800" dirty="0">
                <a:latin typeface="+mn-ea"/>
              </a:rPr>
              <a:t>연구활동종사자 안전교육 </a:t>
            </a:r>
            <a:r>
              <a:rPr lang="ko-KR" altLang="en-US" sz="2800" dirty="0" smtClean="0">
                <a:latin typeface="+mn-ea"/>
              </a:rPr>
              <a:t>현황</a:t>
            </a:r>
            <a:endParaRPr lang="en-US" altLang="ko-KR" sz="2800" dirty="0">
              <a:latin typeface="+mn-ea"/>
            </a:endParaRPr>
          </a:p>
        </p:txBody>
      </p:sp>
      <p:sp>
        <p:nvSpPr>
          <p:cNvPr id="17" name="Text Box 17"/>
          <p:cNvSpPr txBox="1">
            <a:spLocks noChangeArrowheads="1"/>
          </p:cNvSpPr>
          <p:nvPr/>
        </p:nvSpPr>
        <p:spPr bwMode="gray">
          <a:xfrm>
            <a:off x="991581" y="3643125"/>
            <a:ext cx="724499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4. </a:t>
            </a:r>
            <a:r>
              <a:rPr lang="en-US" altLang="ko-KR" sz="2800" dirty="0">
                <a:latin typeface="+mn-ea"/>
              </a:rPr>
              <a:t>’17</a:t>
            </a:r>
            <a:r>
              <a:rPr lang="ko-KR" altLang="en-US" sz="2800" dirty="0">
                <a:latin typeface="+mn-ea"/>
              </a:rPr>
              <a:t>학년도 안전관련 주요기자재 </a:t>
            </a:r>
            <a:r>
              <a:rPr lang="ko-KR" altLang="en-US" sz="2800" dirty="0" smtClean="0">
                <a:latin typeface="+mn-ea"/>
              </a:rPr>
              <a:t>반입현황</a:t>
            </a:r>
            <a:endParaRPr lang="en-US" altLang="ko-KR" sz="2800" dirty="0">
              <a:latin typeface="+mn-ea"/>
            </a:endParaRP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gray">
          <a:xfrm>
            <a:off x="1005127" y="4365104"/>
            <a:ext cx="723144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altLang="ko-KR" sz="2800" dirty="0" smtClean="0">
                <a:latin typeface="+mn-ea"/>
                <a:ea typeface="+mn-ea"/>
              </a:rPr>
              <a:t>5. </a:t>
            </a:r>
            <a:r>
              <a:rPr lang="en-US" altLang="ko-KR" sz="2800" dirty="0">
                <a:latin typeface="+mn-ea"/>
              </a:rPr>
              <a:t>’18</a:t>
            </a:r>
            <a:r>
              <a:rPr lang="ko-KR" altLang="en-US" sz="2800" dirty="0">
                <a:latin typeface="+mn-ea"/>
              </a:rPr>
              <a:t>학년도 연구실 안전관리 추진계획</a:t>
            </a:r>
            <a:r>
              <a:rPr lang="en-US" altLang="ko-KR" sz="2800" dirty="0">
                <a:latin typeface="+mn-ea"/>
              </a:rPr>
              <a:t> </a:t>
            </a:r>
            <a:endParaRPr lang="en-US" altLang="ko-KR" sz="28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64941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3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36674" y="5455534"/>
            <a:ext cx="7169649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예체능계열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4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피부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방송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패션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주얼리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의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 연구실 포함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6191673"/>
              </p:ext>
            </p:extLst>
          </p:nvPr>
        </p:nvGraphicFramePr>
        <p:xfrm>
          <a:off x="1187621" y="2276872"/>
          <a:ext cx="6696746" cy="3096344"/>
        </p:xfrm>
        <a:graphic>
          <a:graphicData uri="http://schemas.openxmlformats.org/drawingml/2006/table">
            <a:tbl>
              <a:tblPr/>
              <a:tblGrid>
                <a:gridCol w="1027301"/>
                <a:gridCol w="430345"/>
                <a:gridCol w="430345"/>
                <a:gridCol w="430345"/>
                <a:gridCol w="430345"/>
                <a:gridCol w="430345"/>
                <a:gridCol w="430345"/>
                <a:gridCol w="430345"/>
                <a:gridCol w="430345"/>
                <a:gridCol w="430345"/>
                <a:gridCol w="449085"/>
                <a:gridCol w="449085"/>
                <a:gridCol w="449085"/>
                <a:gridCol w="449085"/>
              </a:tblGrid>
              <a:tr h="688671">
                <a:tc row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latin typeface="함초롬바탕"/>
                          <a:ea typeface="함초롬바탕"/>
                        </a:rPr>
                        <a:t>분류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화학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화공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전기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전자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기계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물리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의학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·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생물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기타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2449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 안 법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 체 점 검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 계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2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53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8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17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107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143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LMO</a:t>
                      </a: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연구실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1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 dirty="0" err="1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해당없음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9792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4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1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1636987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 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28414" y="5163146"/>
            <a:ext cx="716964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적용학과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 외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의료시물레이션센터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자체점검학과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피부미용과 외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연구활동종사자는 편제정원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및 전공심화과정 포함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활동종사자 현황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287946"/>
              </p:ext>
            </p:extLst>
          </p:nvPr>
        </p:nvGraphicFramePr>
        <p:xfrm>
          <a:off x="1187624" y="2348880"/>
          <a:ext cx="6768752" cy="2304255"/>
        </p:xfrm>
        <a:graphic>
          <a:graphicData uri="http://schemas.openxmlformats.org/drawingml/2006/table">
            <a:tbl>
              <a:tblPr/>
              <a:tblGrid>
                <a:gridCol w="1370324"/>
                <a:gridCol w="771204"/>
                <a:gridCol w="771204"/>
                <a:gridCol w="771204"/>
                <a:gridCol w="771204"/>
                <a:gridCol w="771204"/>
                <a:gridCol w="771204"/>
                <a:gridCol w="771204"/>
              </a:tblGrid>
              <a:tr h="768085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교수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연구활동종사자 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(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학생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합 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680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연안법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자체점검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총계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</a:tr>
              <a:tr h="76808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전체 연구활동 종사자 수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105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4,075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340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4,180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353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4,533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0013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5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2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33483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연구실 안전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·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anose="02030600000101010101" pitchFamily="18" charset="-127"/>
                <a:ea typeface="HY울릉도M" panose="02030600000101010101" pitchFamily="18" charset="-127"/>
              </a:rPr>
              <a:t>유지관리비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anose="02030600000101010101" pitchFamily="18" charset="-127"/>
              <a:ea typeface="HY울릉도M" panose="02030600000101010101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07818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▣ </a:t>
            </a:r>
            <a:r>
              <a:rPr lang="en-US" altLang="ko-KR" sz="16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2017</a:t>
            </a:r>
            <a:r>
              <a:rPr lang="ko-KR" altLang="en-US" sz="16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집행 실적 및 </a:t>
            </a:r>
            <a:r>
              <a:rPr lang="en-US" altLang="ko-KR" sz="16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2018</a:t>
            </a:r>
            <a:r>
              <a:rPr lang="ko-KR" altLang="en-US" sz="16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년 </a:t>
            </a:r>
            <a:r>
              <a:rPr lang="ko-KR" altLang="en-US" sz="1600" dirty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확보 예산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7092279" y="2079873"/>
            <a:ext cx="1008111" cy="28469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>
              <a:lnSpc>
                <a:spcPct val="120000"/>
              </a:lnSpc>
              <a:spcBef>
                <a:spcPct val="20000"/>
              </a:spcBef>
              <a:buClr>
                <a:srgbClr val="0000FF"/>
              </a:buClr>
            </a:pPr>
            <a:r>
              <a:rPr lang="en-US" altLang="ko-KR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단위</a:t>
            </a:r>
            <a:r>
              <a:rPr lang="en-US" altLang="ko-KR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:</a:t>
            </a:r>
            <a:r>
              <a:rPr lang="ko-KR" altLang="en-US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천원</a:t>
            </a:r>
            <a:r>
              <a:rPr lang="en-US" altLang="ko-KR" sz="1200" dirty="0" smtClean="0">
                <a:solidFill>
                  <a:srgbClr val="000000"/>
                </a:solidFill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9712264"/>
              </p:ext>
            </p:extLst>
          </p:nvPr>
        </p:nvGraphicFramePr>
        <p:xfrm>
          <a:off x="930743" y="2364566"/>
          <a:ext cx="7194170" cy="3880866"/>
        </p:xfrm>
        <a:graphic>
          <a:graphicData uri="http://schemas.openxmlformats.org/drawingml/2006/table">
            <a:tbl>
              <a:tblPr/>
              <a:tblGrid>
                <a:gridCol w="1079126"/>
                <a:gridCol w="2589901"/>
                <a:gridCol w="863301"/>
                <a:gridCol w="935242"/>
                <a:gridCol w="863301"/>
                <a:gridCol w="863299"/>
              </a:tblGrid>
              <a:tr h="291381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구    분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항       목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2017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집행실적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2018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년 예산</a:t>
                      </a:r>
                      <a:endParaRPr lang="ko-KR" alt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</a:tr>
              <a:tr h="291381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확보금액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집행실적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40824">
                <a:tc rowSpan="9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자체예산</a:t>
                      </a: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계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130,000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80,539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100,000</a:t>
                      </a:r>
                      <a:endParaRPr lang="en-US" sz="1300" b="1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보험료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5,225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교육</a:t>
                      </a: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훈련비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1,130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건강검진비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70,000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51,399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60,000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실험실 설비설치</a:t>
                      </a:r>
                      <a:r>
                        <a:rPr lang="en-US" altLang="ko-KR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·</a:t>
                      </a:r>
                      <a:r>
                        <a:rPr lang="ko-KR" altLang="en-US" sz="13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유지및보수비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20,000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안전위생 보호장비 구입비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21,000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17,350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19,000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안전점검 및 </a:t>
                      </a:r>
                      <a:r>
                        <a:rPr lang="ko-KR" altLang="en-US" sz="13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정밀안전진단비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10,000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4,850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6,000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설비 </a:t>
                      </a:r>
                      <a:r>
                        <a:rPr lang="ko-KR" altLang="en-US" sz="1300" b="0" kern="0" spc="0" dirty="0" err="1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안전검사비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585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824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1079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기타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0" kern="0" spc="0" dirty="0" smtClean="0">
                          <a:solidFill>
                            <a:srgbClr val="000000"/>
                          </a:solidFill>
                          <a:effectLst/>
                          <a:latin typeface="바탕" panose="02030600000101010101" pitchFamily="18" charset="-127"/>
                          <a:ea typeface="바탕" panose="02030600000101010101" pitchFamily="18" charset="-127"/>
                        </a:rPr>
                        <a:t>1,000</a:t>
                      </a: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300" b="0" kern="0" spc="0" dirty="0">
                        <a:solidFill>
                          <a:srgbClr val="000000"/>
                        </a:solidFill>
                        <a:effectLst/>
                        <a:latin typeface="바탕" panose="02030600000101010101" pitchFamily="18" charset="-127"/>
                        <a:ea typeface="바탕" panose="02030600000101010101" pitchFamily="18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421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6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3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464496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연구활동종사자 안전교육 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4838787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‘17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학년도 안전교육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5982057"/>
              </p:ext>
            </p:extLst>
          </p:nvPr>
        </p:nvGraphicFramePr>
        <p:xfrm>
          <a:off x="1187624" y="2276872"/>
          <a:ext cx="6768751" cy="1368152"/>
        </p:xfrm>
        <a:graphic>
          <a:graphicData uri="http://schemas.openxmlformats.org/drawingml/2006/table">
            <a:tbl>
              <a:tblPr/>
              <a:tblGrid>
                <a:gridCol w="899265"/>
                <a:gridCol w="899265"/>
                <a:gridCol w="899265"/>
                <a:gridCol w="899265"/>
                <a:gridCol w="899265"/>
                <a:gridCol w="899265"/>
                <a:gridCol w="899265"/>
                <a:gridCol w="473896"/>
              </a:tblGrid>
              <a:tr h="406049"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2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학기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비고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</a:tr>
              <a:tr h="39902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대상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이수율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563074"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함초롬바탕"/>
                        </a:rPr>
                        <a:t>안전교육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3,559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3,391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95.27%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4,296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3,959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 dirty="0" smtClean="0">
                          <a:solidFill>
                            <a:srgbClr val="000000"/>
                          </a:solidFill>
                          <a:effectLst/>
                          <a:latin typeface="함초롬바탕"/>
                        </a:rPr>
                        <a:t>92.15%</a:t>
                      </a:r>
                      <a:endParaRPr 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ctr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  <a:latin typeface="함초롬바탕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185298" y="3758242"/>
            <a:ext cx="677107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* 신규교육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대상자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1,497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),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이수자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1,464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), </a:t>
            </a:r>
            <a:r>
              <a:rPr lang="ko-KR" altLang="en-US" sz="1600" dirty="0" err="1">
                <a:latin typeface="바탕" panose="02030600000101010101" pitchFamily="18" charset="-127"/>
                <a:ea typeface="바탕" panose="02030600000101010101" pitchFamily="18" charset="-127"/>
              </a:rPr>
              <a:t>이수율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97.79%)</a:t>
            </a:r>
            <a:endParaRPr lang="ko-KR" altLang="en-US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984806" y="4221088"/>
            <a:ext cx="6846626" cy="169277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연구실안전환경조성에관한법률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시행규칙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endParaRPr lang="en-US" altLang="ko-KR" sz="8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신입생 안전교육은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시간이상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*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신규교육을 받은 신입생은 해당년도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학기 정기교육 면제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재학생 정기교육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*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정밀안전진단 대상 연구실을 소유한 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*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그 밖의 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시간이상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47002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7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5256584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‘17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안전관련 주요기자재 반입현황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gray">
          <a:xfrm>
            <a:off x="965599" y="1862974"/>
            <a:ext cx="7062785" cy="156966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인화성물질안전캐비넷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용도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알코올 등 인화성물질을 안전하게 보관 및 관리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치기공과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    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구입대수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12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금액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\22,746,160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7102" y="3501008"/>
            <a:ext cx="3539415" cy="2606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1741" y="2952200"/>
            <a:ext cx="3744416" cy="3155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43030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8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568863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‘17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안전관련 주요기자재 반입현황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gray">
          <a:xfrm>
            <a:off x="965599" y="1862974"/>
            <a:ext cx="7278809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유해가스중화장치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용도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실험실습 중에 발생하는 유해가스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미세먼지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악취를 제거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구입대수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금액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\19,140,000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491" y="3185137"/>
            <a:ext cx="1855010" cy="29898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236" y="2524692"/>
            <a:ext cx="2370039" cy="365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8325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9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61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  <a:ea typeface="굴림" charset="-127"/>
              </a:rPr>
              <a:t>4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568863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‘17</a:t>
            </a:r>
            <a:r>
              <a:rPr lang="ko-KR" alt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안전관련 주요기자재 반입현황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1" name="Text Box 16"/>
          <p:cNvSpPr txBox="1">
            <a:spLocks noChangeArrowheads="1"/>
          </p:cNvSpPr>
          <p:nvPr/>
        </p:nvSpPr>
        <p:spPr bwMode="gray">
          <a:xfrm>
            <a:off x="965599" y="1862974"/>
            <a:ext cx="6990777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밀폐형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순환형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시약장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용도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화학물질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을 안전하게 보관하고 유해가스발생시 제거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패션코디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컬러리스트과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구입대수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금액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\3,300,000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8"/>
            <a:ext cx="3384376" cy="377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555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10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61055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‘18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2" name="Text Box 16"/>
          <p:cNvSpPr txBox="1">
            <a:spLocks noChangeArrowheads="1"/>
          </p:cNvSpPr>
          <p:nvPr/>
        </p:nvSpPr>
        <p:spPr bwMode="gray">
          <a:xfrm>
            <a:off x="957349" y="1865826"/>
            <a:ext cx="2894571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안전교육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gray">
          <a:xfrm>
            <a:off x="1169102" y="2204380"/>
            <a:ext cx="7024409" cy="181588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4,400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신규교육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 학과별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집체교육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정기교육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사이버 안전교육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치기공과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             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호텔외식조리과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(9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학기별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시간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물리치료과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간호학과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피부미용과 등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13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951116" y="424257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연구활동종사자 특수건강검진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1160421" y="4581128"/>
            <a:ext cx="7024409" cy="1323439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”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화장품과학과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식품영양과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임상병리과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       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과학수사과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주얼리디자인과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500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2018.05 ∼ 06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27869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11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61055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‘18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1051360" y="3248634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방사선수시출입자 피폭선량 측정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1254686" y="1988840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“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원자력안전법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”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관련 특수건강검진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(2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검진일정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2018. 08 ∼ 09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 실시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gray">
          <a:xfrm>
            <a:off x="1235877" y="3592057"/>
            <a:ext cx="7024409" cy="107721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방사선과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치위생과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개학과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대상인원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측정방법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방사선 촬영실습실에서 실습 시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TLD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뱃지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착용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측정일시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2018. 03 ∼ 12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gray">
          <a:xfrm>
            <a:off x="1068169" y="486594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정밀안전진단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정기점검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gray">
          <a:xfrm>
            <a:off x="1216510" y="522920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대상연구실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총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107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연안법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관련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90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자체점검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17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진단일시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2018. 07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08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월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진단결과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지적사항은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학기 및 겨울방학에 개선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9703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12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5779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</a:rPr>
              <a:t>5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4610558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‘18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학년도 연구실 안전관리 추진계획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sp>
        <p:nvSpPr>
          <p:cNvPr id="23" name="Text Box 16"/>
          <p:cNvSpPr txBox="1">
            <a:spLocks noChangeArrowheads="1"/>
          </p:cNvSpPr>
          <p:nvPr/>
        </p:nvSpPr>
        <p:spPr bwMode="gray">
          <a:xfrm>
            <a:off x="1090690" y="1874072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5.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사전유해인자 위험분석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6" name="Text Box 16"/>
          <p:cNvSpPr txBox="1">
            <a:spLocks noChangeArrowheads="1"/>
          </p:cNvSpPr>
          <p:nvPr/>
        </p:nvSpPr>
        <p:spPr bwMode="gray">
          <a:xfrm>
            <a:off x="1216510" y="2212626"/>
            <a:ext cx="7024409" cy="255454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대상학과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환경보건과 외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 총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37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개실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적용범위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「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화학물질관리법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유해화학물질 취급 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「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산업안전보건법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유해인자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「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고압가스안전관리법시행규칙</a:t>
            </a:r>
            <a:r>
              <a:rPr lang="ko-KR" altLang="en-US" sz="1600" dirty="0">
                <a:latin typeface="맑은 고딕"/>
                <a:ea typeface="맑은 고딕"/>
              </a:rPr>
              <a:t>」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에 따른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독성가스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주요내용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연구실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안전현황분석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연구개발 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활동별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>
                <a:latin typeface="바탕" panose="02030600000101010101" pitchFamily="18" charset="-127"/>
                <a:ea typeface="바탕" panose="02030600000101010101" pitchFamily="18" charset="-127"/>
              </a:rPr>
              <a:t>유해인자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위험분석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      -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연구개발활동 안전분석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(R&amp;DSA)</a:t>
            </a: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분석시기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학기 및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학기 개강 前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(2</a:t>
            </a:r>
            <a:r>
              <a:rPr lang="ko-KR" altLang="en-US" sz="1600" dirty="0" err="1" smtClean="0">
                <a:latin typeface="바탕" panose="02030600000101010101" pitchFamily="18" charset="-127"/>
                <a:ea typeface="바탕" panose="02030600000101010101" pitchFamily="18" charset="-127"/>
              </a:rPr>
              <a:t>회실시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</p:txBody>
      </p:sp>
      <p:sp>
        <p:nvSpPr>
          <p:cNvPr id="27" name="Text Box 16"/>
          <p:cNvSpPr txBox="1">
            <a:spLocks noChangeArrowheads="1"/>
          </p:cNvSpPr>
          <p:nvPr/>
        </p:nvSpPr>
        <p:spPr bwMode="gray">
          <a:xfrm>
            <a:off x="1068169" y="4865946"/>
            <a:ext cx="3744416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6.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보험 가입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  <p:sp>
        <p:nvSpPr>
          <p:cNvPr id="28" name="Text Box 16"/>
          <p:cNvSpPr txBox="1">
            <a:spLocks noChangeArrowheads="1"/>
          </p:cNvSpPr>
          <p:nvPr/>
        </p:nvSpPr>
        <p:spPr bwMode="gray">
          <a:xfrm>
            <a:off x="1216510" y="5229200"/>
            <a:ext cx="7024409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가입인원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30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개학과 재학생 약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5,700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명</a:t>
            </a:r>
            <a:endParaRPr lang="en-US" altLang="ko-KR" sz="1600" dirty="0" smtClean="0">
              <a:latin typeface="바탕" panose="02030600000101010101" pitchFamily="18" charset="-127"/>
              <a:ea typeface="바탕" panose="02030600000101010101" pitchFamily="18" charset="-127"/>
            </a:endParaRP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나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가입기간 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2017. 09. 17 </a:t>
            </a:r>
            <a:r>
              <a:rPr lang="en-US" altLang="ko-KR" sz="1600" dirty="0">
                <a:latin typeface="바탕" panose="02030600000101010101" pitchFamily="18" charset="-127"/>
                <a:ea typeface="바탕" panose="02030600000101010101" pitchFamily="18" charset="-127"/>
              </a:rPr>
              <a:t>∼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2018. 09. 16 (1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년간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)</a:t>
            </a:r>
          </a:p>
          <a:p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다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.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가입시기 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2018 . 08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말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15266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algn="r"/>
            <a:fld id="{D4C49B74-5DB2-4B03-B1D2-7F6A3C51C318}" type="slidenum">
              <a:rPr lang="en-US" smtClean="0"/>
              <a:pPr algn="r"/>
              <a:t>13</a:t>
            </a:fld>
            <a:endParaRPr lang="en-US" dirty="0"/>
          </a:p>
        </p:txBody>
      </p:sp>
      <p:sp>
        <p:nvSpPr>
          <p:cNvPr id="35" name="AutoShape 4"/>
          <p:cNvSpPr>
            <a:spLocks noChangeArrowheads="1"/>
          </p:cNvSpPr>
          <p:nvPr/>
        </p:nvSpPr>
        <p:spPr bwMode="auto">
          <a:xfrm>
            <a:off x="467544" y="1484784"/>
            <a:ext cx="8136904" cy="4752528"/>
          </a:xfrm>
          <a:prstGeom prst="roundRect">
            <a:avLst>
              <a:gd name="adj" fmla="val 4690"/>
            </a:avLst>
          </a:prstGeom>
          <a:noFill/>
          <a:ln w="41275">
            <a:solidFill>
              <a:schemeClr val="tx2">
                <a:lumMod val="40000"/>
                <a:lumOff val="60000"/>
              </a:schemeClr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6" name="AutoShape 5"/>
          <p:cNvSpPr>
            <a:spLocks noChangeArrowheads="1"/>
          </p:cNvSpPr>
          <p:nvPr/>
        </p:nvSpPr>
        <p:spPr bwMode="gray">
          <a:xfrm>
            <a:off x="467544" y="1217754"/>
            <a:ext cx="8208912" cy="555062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tx2">
                  <a:lumMod val="40000"/>
                  <a:lumOff val="60000"/>
                </a:schemeClr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" name="그룹 59"/>
          <p:cNvGrpSpPr/>
          <p:nvPr/>
        </p:nvGrpSpPr>
        <p:grpSpPr>
          <a:xfrm>
            <a:off x="323528" y="1124744"/>
            <a:ext cx="720080" cy="741082"/>
            <a:chOff x="1524992" y="2753494"/>
            <a:chExt cx="1524000" cy="1568450"/>
          </a:xfrm>
        </p:grpSpPr>
        <p:sp>
          <p:nvSpPr>
            <p:cNvPr id="48" name="Oval 31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tint val="0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tint val="0"/>
                    <a:invGamma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49" name="Oval 32"/>
            <p:cNvSpPr>
              <a:spLocks noChangeArrowheads="1"/>
            </p:cNvSpPr>
            <p:nvPr/>
          </p:nvSpPr>
          <p:spPr bwMode="gray">
            <a:xfrm>
              <a:off x="1524992" y="2753494"/>
              <a:ext cx="1524000" cy="1568450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alpha val="32001"/>
                  </a:srgbClr>
                </a:gs>
                <a:gs pos="100000">
                  <a:srgbClr val="3399FF">
                    <a:gamma/>
                    <a:shade val="0"/>
                    <a:invGamma/>
                    <a:alpha val="89999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0" name="Oval 33"/>
            <p:cNvSpPr>
              <a:spLocks noChangeArrowheads="1"/>
            </p:cNvSpPr>
            <p:nvPr/>
          </p:nvSpPr>
          <p:spPr bwMode="gray">
            <a:xfrm>
              <a:off x="1626592" y="2856681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54118"/>
                    <a:invGamma/>
                  </a:srgbClr>
                </a:gs>
                <a:gs pos="50000">
                  <a:srgbClr val="3399FF"/>
                </a:gs>
                <a:gs pos="100000">
                  <a:srgbClr val="3399FF">
                    <a:gamma/>
                    <a:shade val="54118"/>
                    <a:invGamma/>
                  </a:srgb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1" name="Oval 34"/>
            <p:cNvSpPr>
              <a:spLocks noChangeArrowheads="1"/>
            </p:cNvSpPr>
            <p:nvPr/>
          </p:nvSpPr>
          <p:spPr bwMode="gray">
            <a:xfrm>
              <a:off x="1628180" y="2859856"/>
              <a:ext cx="1323975" cy="1362075"/>
            </a:xfrm>
            <a:prstGeom prst="ellipse">
              <a:avLst/>
            </a:prstGeom>
            <a:gradFill rotWithShape="1">
              <a:gsLst>
                <a:gs pos="0">
                  <a:srgbClr val="3399FF">
                    <a:gamma/>
                    <a:shade val="63529"/>
                    <a:invGamma/>
                  </a:srgbClr>
                </a:gs>
                <a:gs pos="100000">
                  <a:srgbClr val="3399FF">
                    <a:alpha val="0"/>
                  </a:srgb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sp>
          <p:nvSpPr>
            <p:cNvPr id="52" name="Oval 35"/>
            <p:cNvSpPr>
              <a:spLocks noChangeArrowheads="1"/>
            </p:cNvSpPr>
            <p:nvPr/>
          </p:nvSpPr>
          <p:spPr bwMode="gray">
            <a:xfrm>
              <a:off x="1691680" y="2924944"/>
              <a:ext cx="1192212" cy="1225550"/>
            </a:xfrm>
            <a:prstGeom prst="ellipse">
              <a:avLst/>
            </a:prstGeom>
            <a:solidFill>
              <a:srgbClr val="000000"/>
            </a:soli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endParaRPr lang="ko-KR" altLang="en-US"/>
            </a:p>
          </p:txBody>
        </p:sp>
        <p:grpSp>
          <p:nvGrpSpPr>
            <p:cNvPr id="3" name="Group 36"/>
            <p:cNvGrpSpPr>
              <a:grpSpLocks/>
            </p:cNvGrpSpPr>
            <p:nvPr/>
          </p:nvGrpSpPr>
          <p:grpSpPr bwMode="auto">
            <a:xfrm>
              <a:off x="1710730" y="2943994"/>
              <a:ext cx="1155700" cy="1189037"/>
              <a:chOff x="4166" y="1706"/>
              <a:chExt cx="1252" cy="1252"/>
            </a:xfrm>
          </p:grpSpPr>
          <p:sp>
            <p:nvSpPr>
              <p:cNvPr id="54" name="Oval 37"/>
              <p:cNvSpPr>
                <a:spLocks noChangeArrowheads="1"/>
              </p:cNvSpPr>
              <p:nvPr/>
            </p:nvSpPr>
            <p:spPr bwMode="gray">
              <a:xfrm>
                <a:off x="4166" y="1706"/>
                <a:ext cx="1252" cy="1252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5" name="Oval 38"/>
              <p:cNvSpPr>
                <a:spLocks noChangeArrowheads="1"/>
              </p:cNvSpPr>
              <p:nvPr/>
            </p:nvSpPr>
            <p:spPr bwMode="gray">
              <a:xfrm>
                <a:off x="4182" y="1713"/>
                <a:ext cx="1222" cy="122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6" name="Oval 39"/>
              <p:cNvSpPr>
                <a:spLocks noChangeArrowheads="1"/>
              </p:cNvSpPr>
              <p:nvPr/>
            </p:nvSpPr>
            <p:spPr bwMode="gray">
              <a:xfrm>
                <a:off x="4195" y="1725"/>
                <a:ext cx="1162" cy="114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  <p:sp>
            <p:nvSpPr>
              <p:cNvPr id="57" name="Oval 40"/>
              <p:cNvSpPr>
                <a:spLocks noChangeArrowheads="1"/>
              </p:cNvSpPr>
              <p:nvPr/>
            </p:nvSpPr>
            <p:spPr bwMode="gray">
              <a:xfrm>
                <a:off x="4263" y="1757"/>
                <a:ext cx="1033" cy="926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 w="9525" algn="ctr">
                <a:noFill/>
                <a:round/>
                <a:headEnd/>
                <a:tailEnd/>
              </a:ln>
              <a:effectLst/>
            </p:spPr>
            <p:txBody>
              <a:bodyPr vert="eaVert" wrap="none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59" name="Text Box 84"/>
          <p:cNvSpPr txBox="1">
            <a:spLocks noChangeArrowheads="1"/>
          </p:cNvSpPr>
          <p:nvPr/>
        </p:nvSpPr>
        <p:spPr bwMode="gray">
          <a:xfrm>
            <a:off x="502268" y="1268760"/>
            <a:ext cx="33534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en-US" altLang="ko-KR" sz="2400" b="1" dirty="0" smtClean="0">
                <a:solidFill>
                  <a:schemeClr val="tx2">
                    <a:lumMod val="75000"/>
                  </a:schemeClr>
                </a:solidFill>
              </a:rPr>
              <a:t>*</a:t>
            </a:r>
            <a:endParaRPr lang="en-US" altLang="ko-KR" sz="2400" b="1" dirty="0">
              <a:solidFill>
                <a:schemeClr val="tx2">
                  <a:lumMod val="75000"/>
                </a:schemeClr>
              </a:solidFill>
              <a:ea typeface="굴림" charset="-127"/>
            </a:endParaRPr>
          </a:p>
        </p:txBody>
      </p:sp>
      <p:sp>
        <p:nvSpPr>
          <p:cNvPr id="14" name="Text Box 16"/>
          <p:cNvSpPr txBox="1">
            <a:spLocks noChangeArrowheads="1"/>
          </p:cNvSpPr>
          <p:nvPr/>
        </p:nvSpPr>
        <p:spPr bwMode="gray">
          <a:xfrm>
            <a:off x="1187624" y="1268760"/>
            <a:ext cx="6048672" cy="40011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“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연구실안전관리사</a:t>
            </a:r>
            <a:r>
              <a:rPr lang="en-US" altLang="ko-KR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” </a:t>
            </a:r>
            <a:r>
              <a:rPr lang="ko-KR" altLang="en-US" sz="2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울릉도M" pitchFamily="18" charset="-127"/>
                <a:ea typeface="HY울릉도M" pitchFamily="18" charset="-127"/>
              </a:rPr>
              <a:t>국가자격 신설</a:t>
            </a:r>
            <a:endParaRPr lang="en-US" altLang="ko-KR" sz="2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울릉도M" pitchFamily="18" charset="-127"/>
              <a:ea typeface="HY울릉도M" pitchFamily="18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988840"/>
            <a:ext cx="661987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115" y="3272802"/>
            <a:ext cx="7210942" cy="2388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ext Box 16"/>
          <p:cNvSpPr txBox="1">
            <a:spLocks noChangeArrowheads="1"/>
          </p:cNvSpPr>
          <p:nvPr/>
        </p:nvSpPr>
        <p:spPr bwMode="gray">
          <a:xfrm>
            <a:off x="860058" y="5733256"/>
            <a:ext cx="7024310" cy="33855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ko-KR" altLang="en-US" sz="1600" smtClean="0">
                <a:latin typeface="바탕" panose="02030600000101010101" pitchFamily="18" charset="-127"/>
                <a:ea typeface="바탕" panose="02030600000101010101" pitchFamily="18" charset="-127"/>
              </a:rPr>
              <a:t>해당기관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대학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458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개소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연구기관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:528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개소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, 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기업부설연구소 </a:t>
            </a:r>
            <a:r>
              <a:rPr lang="en-US" altLang="ko-KR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3,836</a:t>
            </a:r>
            <a:r>
              <a:rPr lang="ko-KR" altLang="en-US" sz="1600" dirty="0" smtClean="0">
                <a:latin typeface="바탕" panose="02030600000101010101" pitchFamily="18" charset="-127"/>
                <a:ea typeface="바탕" panose="02030600000101010101" pitchFamily="18" charset="-127"/>
              </a:rPr>
              <a:t>개소</a:t>
            </a:r>
            <a:endParaRPr lang="en-US" altLang="ko-KR" sz="1600" dirty="0">
              <a:latin typeface="바탕" panose="02030600000101010101" pitchFamily="18" charset="-127"/>
              <a:ea typeface="바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82860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필수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Custom Theme">
  <a:themeElements>
    <a:clrScheme name="Office Colors">
      <a:dk1>
        <a:sysClr val="windowText" lastClr="000000"/>
      </a:dk1>
      <a:lt1>
        <a:sysClr val="window" lastClr="FFFFFF"/>
      </a:lt1>
      <a:dk2>
        <a:srgbClr val="1F497D"/>
      </a:dk2>
      <a:lt2>
        <a:srgbClr val="FAF3E8"/>
      </a:lt2>
      <a:accent1>
        <a:srgbClr val="5C83B4"/>
      </a:accent1>
      <a:accent2>
        <a:srgbClr val="C0504D"/>
      </a:accent2>
      <a:accent3>
        <a:srgbClr val="9DBB61"/>
      </a:accent3>
      <a:accent4>
        <a:srgbClr val="8066A0"/>
      </a:accent4>
      <a:accent5>
        <a:srgbClr val="4BACC6"/>
      </a:accent5>
      <a:accent6>
        <a:srgbClr val="F59D56"/>
      </a:accent6>
      <a:hlink>
        <a:srgbClr val="0000FF"/>
      </a:hlink>
      <a:folHlink>
        <a:srgbClr val="800080"/>
      </a:folHlink>
    </a:clrScheme>
    <a:fontScheme name="Office Fonts">
      <a:majorFont>
        <a:latin typeface="Calibri"/>
        <a:ea typeface="MS PGothic"/>
        <a:cs typeface=""/>
      </a:majorFont>
      <a:minorFont>
        <a:latin typeface="Calibri"/>
        <a:ea typeface="MS PGothic"/>
        <a:cs typeface=""/>
      </a:minorFont>
    </a:fontScheme>
    <a:fmtScheme name="Office Effects">
      <a: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65000"/>
                <a:shade val="100000"/>
                <a:satMod val="133000"/>
              </a:schemeClr>
            </a:gs>
            <a:gs pos="15000">
              <a:schemeClr val="phClr">
                <a:tint val="50000"/>
                <a:shade val="100000"/>
                <a:satMod val="140000"/>
              </a:schemeClr>
            </a:gs>
            <a:gs pos="100000">
              <a:schemeClr val="phClr">
                <a:tint val="10000"/>
                <a:shade val="100000"/>
                <a:satMod val="13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75000"/>
                <a:satMod val="160000"/>
              </a:schemeClr>
            </a:gs>
            <a:gs pos="62000">
              <a:schemeClr val="phClr">
                <a:tint val="100000"/>
                <a:shade val="100000"/>
                <a:satMod val="125000"/>
              </a:schemeClr>
            </a:gs>
            <a:gs pos="100000">
              <a:schemeClr val="phClr">
                <a:tint val="80000"/>
                <a:shade val="100000"/>
                <a:satMod val="140000"/>
              </a:schemeClr>
            </a:gs>
          </a:gsLst>
          <a:lin ang="16200000" scaled="1"/>
        </a:gradFill>
      </a:fillStyleLst>
      <a:lnStyleLst>
        <a:ln w="1270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  <a:ln w="38100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61176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  <a:effectStyle>
          <a:effectLst>
            <a:reflection blurRad="12700" stA="25000" endPos="28000" dist="38100" dir="5400000" sy="-100000" rotWithShape="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>
                <a:tint val="100000"/>
                <a:shade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40000">
              <a:schemeClr val="phClr">
                <a:tint val="100000"/>
                <a:shade val="70000"/>
                <a:satMod val="145000"/>
              </a:schemeClr>
            </a:gs>
            <a:gs pos="100000">
              <a:schemeClr val="phClr">
                <a:tint val="85000"/>
                <a:shade val="100000"/>
                <a:satMod val="15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50000"/>
                <a:satMod val="145000"/>
              </a:schemeClr>
            </a:gs>
            <a:gs pos="30000">
              <a:schemeClr val="phClr">
                <a:tint val="100000"/>
                <a:shade val="65000"/>
                <a:satMod val="155000"/>
              </a:schemeClr>
            </a:gs>
            <a:gs pos="100000">
              <a:schemeClr val="phClr">
                <a:tint val="60000"/>
                <a:shade val="10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Scrollwork</Template>
  <TotalTime>0</TotalTime>
  <Words>898</Words>
  <Application>Microsoft Office PowerPoint</Application>
  <PresentationFormat>화면 슬라이드 쇼(4:3)</PresentationFormat>
  <Paragraphs>232</Paragraphs>
  <Slides>13</Slides>
  <Notes>13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PowerPoint 프레젠테이션</vt:lpstr>
      <vt:lpstr>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/>
  <cp:lastModifiedBy/>
  <cp:revision>13</cp:revision>
  <dcterms:created xsi:type="dcterms:W3CDTF">2011-08-30T04:32:15Z</dcterms:created>
  <dcterms:modified xsi:type="dcterms:W3CDTF">2018-03-30T02:43:39Z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TC100738469990</vt:lpwstr>
  </property>
</Properties>
</file>