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21" r:id="rId1"/>
  </p:sldMasterIdLst>
  <p:notesMasterIdLst>
    <p:notesMasterId r:id="rId17"/>
  </p:notesMasterIdLst>
  <p:handoutMasterIdLst>
    <p:handoutMasterId r:id="rId18"/>
  </p:handoutMasterIdLst>
  <p:sldIdLst>
    <p:sldId id="280" r:id="rId2"/>
    <p:sldId id="452" r:id="rId3"/>
    <p:sldId id="440" r:id="rId4"/>
    <p:sldId id="474" r:id="rId5"/>
    <p:sldId id="456" r:id="rId6"/>
    <p:sldId id="475" r:id="rId7"/>
    <p:sldId id="437" r:id="rId8"/>
    <p:sldId id="461" r:id="rId9"/>
    <p:sldId id="462" r:id="rId10"/>
    <p:sldId id="469" r:id="rId11"/>
    <p:sldId id="476" r:id="rId12"/>
    <p:sldId id="443" r:id="rId13"/>
    <p:sldId id="477" r:id="rId14"/>
    <p:sldId id="468" r:id="rId15"/>
    <p:sldId id="478" r:id="rId16"/>
  </p:sldIdLst>
  <p:sldSz cx="9144000" cy="6858000" type="screen4x3"/>
  <p:notesSz cx="6797675" cy="9926638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84F62E"/>
    <a:srgbClr val="FFB3B3"/>
    <a:srgbClr val="09286D"/>
    <a:srgbClr val="0A0A6C"/>
    <a:srgbClr val="22A9E6"/>
    <a:srgbClr val="F6F9FC"/>
    <a:srgbClr val="F9FBFD"/>
    <a:srgbClr val="FCFDFE"/>
    <a:srgbClr val="356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0FF1CE12-B100-0000-0000-000000000002}"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0"/>
    <p:restoredTop sz="86410"/>
  </p:normalViewPr>
  <p:slideViewPr>
    <p:cSldViewPr>
      <p:cViewPr>
        <p:scale>
          <a:sx n="97" d="100"/>
          <a:sy n="97" d="100"/>
        </p:scale>
        <p:origin x="-72" y="-210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2058" y="-9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5" y="1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50448" y="1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461BD807-A40F-4309-A415-4B58F126640F}" type="datetimeFigureOut">
              <a:rPr lang="en-US"/>
              <a:pPr>
                <a:defRPr/>
              </a:pPr>
              <a:t>3/30/2017</a:t>
            </a:fld>
            <a:endParaRPr lang="en-US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5" y="9428583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ko-KR" altLang="en-US"/>
              <a:t>ㅍㅍㅍㅍㅍㅍ</a:t>
            </a:r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50448" y="9428583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45EC9067-4392-493B-A260-3E5AE7EA3D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31610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5" y="1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50448" y="1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B1FE5D1C-4780-4575-9F4E-48771D0E8CA2}" type="datetimeFigureOut">
              <a:rPr lang="en-US"/>
              <a:pPr>
                <a:defRPr/>
              </a:pPr>
              <a:t>3/30/2017</a:t>
            </a:fld>
            <a:endParaRPr lang="en-US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lIns="91373" tIns="45687" rIns="91373" bIns="45687" anchor="ctr"/>
          <a:lstStyle/>
          <a:p>
            <a:pPr lvl="0"/>
            <a:endParaRPr lang="en-US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lIns="91373" tIns="45687" rIns="91373" bIns="45687"/>
          <a:lstStyle/>
          <a:p>
            <a:pPr lvl="0"/>
            <a:r>
              <a:rPr lang="en-US" noProof="0" smtClean="0"/>
              <a:t>Click to edit Master text styles</a:t>
            </a:r>
            <a:endParaRPr lang="en-US" noProof="0"/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5" y="9428583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ko-KR" altLang="en-US"/>
              <a:t>ㅍㅍㅍㅍㅍㅍ</a:t>
            </a:r>
            <a:endParaRPr lang="en-US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50448" y="9428583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80A2ACD9-C8B1-4884-928E-AACA0B1E92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76343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9537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9537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8055-8B20-4FFB-BFDC-7C8E2AD88FF0}" type="datetime1">
              <a:rPr lang="en-US" altLang="ko-KR"/>
              <a:pPr>
                <a:defRPr/>
              </a:pPr>
              <a:t>3/30/2017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77777-AAD6-4F3D-8609-D2361F17E9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F53D2-FC10-4256-ABBC-40EA9F7C53B4}" type="datetime1">
              <a:rPr lang="en-US" altLang="ko-KR"/>
              <a:pPr>
                <a:defRPr/>
              </a:pPr>
              <a:t>3/30/2017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C24C8-DDD1-41F4-B5A1-3A271443FF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8B7F1-1F8D-4902-872B-2F9D40E00BA1}" type="datetime1">
              <a:rPr lang="en-US" altLang="ko-KR"/>
              <a:pPr>
                <a:defRPr/>
              </a:pPr>
              <a:t>3/30/2017</a:t>
            </a:fld>
            <a:endParaRPr lang="en-US" sz="10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08D96-2825-4A49-A552-6335C36687A9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3D3A9-62BC-4ADE-882B-359DF6A1894C}" type="datetime1">
              <a:rPr lang="en-US" altLang="ko-KR"/>
              <a:pPr>
                <a:defRPr/>
              </a:pPr>
              <a:t>3/30/2017</a:t>
            </a:fld>
            <a:endParaRPr lang="en-US" sz="1000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3C7E9-83C2-472D-9B89-93673BE87C11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A2D22-7270-4721-9282-D82FEEA48C22}" type="datetime1">
              <a:rPr lang="en-US" altLang="ko-KR"/>
              <a:pPr>
                <a:defRPr/>
              </a:pPr>
              <a:t>3/30/2017</a:t>
            </a:fld>
            <a:endParaRPr lang="en-US" sz="1000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3D8EE-2F8B-458B-84B9-38EC802445B3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7186E-EDC7-49B5-9DE7-EB9C28F621C0}" type="datetime1">
              <a:rPr lang="en-US" altLang="ko-KR"/>
              <a:pPr>
                <a:defRPr/>
              </a:pPr>
              <a:t>3/30/2017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07EE8-8E02-4368-AEEA-325A6842D9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2D58D-D9A4-4381-96A3-7EC450CAFF8C}" type="datetime1">
              <a:rPr lang="en-US" altLang="ko-KR"/>
              <a:pPr>
                <a:defRPr/>
              </a:pPr>
              <a:t>3/30/2017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A48C0-C85B-40D8-8071-7FF44BC3F3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7F4D2-5ACC-43D1-B70C-D95B33670EA2}" type="datetime1">
              <a:rPr lang="en-US" altLang="ko-KR"/>
              <a:pPr>
                <a:defRPr/>
              </a:pPr>
              <a:t>3/30/2017</a:t>
            </a:fld>
            <a:endParaRPr lang="en-US" sz="1000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F8066-D448-487D-9129-C7682AF5489E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95220-3E80-4A00-8BFD-1CA96FF5E3D6}" type="datetime1">
              <a:rPr lang="en-US" altLang="ko-KR"/>
              <a:pPr>
                <a:defRPr/>
              </a:pPr>
              <a:t>3/30/2017</a:t>
            </a:fld>
            <a:endParaRPr lang="en-US" sz="1000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08270-DE94-48C3-A2F9-909D6BEC1830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C8E2E-D6AC-4C85-8BDD-5DD78B8CFB98}" type="datetime1">
              <a:rPr lang="en-US" altLang="ko-KR"/>
              <a:pPr>
                <a:defRPr/>
              </a:pPr>
              <a:t>3/30/2017</a:t>
            </a:fld>
            <a:endParaRPr lang="en-US" sz="10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DA708-3E12-429C-B165-86BC9C4F648F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355C4-D4BF-4BFB-B25B-31474141DCB2}" type="datetime1">
              <a:rPr lang="en-US" altLang="ko-KR"/>
              <a:pPr>
                <a:defRPr/>
              </a:pPr>
              <a:t>3/30/2017</a:t>
            </a:fld>
            <a:endParaRPr lang="en-US" sz="10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3A520-BEE1-4AAA-A0C1-3B5FCEDB437D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>
          <a:xfrm>
            <a:off x="304800" y="1268760"/>
            <a:ext cx="8686800" cy="4811365"/>
          </a:xfrm>
        </p:spPr>
        <p:txBody>
          <a:bodyPr/>
          <a:lstStyle>
            <a:lvl1pPr>
              <a:defRPr b="1" i="0" baseline="0">
                <a:ea typeface="맑은 고딕" pitchFamily="50" charset="-127"/>
              </a:defRPr>
            </a:lvl1pPr>
            <a:lvl2pPr>
              <a:defRPr b="1" i="0" baseline="0">
                <a:ea typeface="맑은 고딕" pitchFamily="50" charset="-127"/>
              </a:defRPr>
            </a:lvl2pPr>
            <a:lvl3pPr>
              <a:defRPr b="1" i="0" baseline="0">
                <a:ea typeface="맑은 고딕" pitchFamily="50" charset="-127"/>
              </a:defRPr>
            </a:lvl3pPr>
            <a:lvl4pPr>
              <a:defRPr b="1" i="0" baseline="0">
                <a:ea typeface="맑은 고딕" pitchFamily="50" charset="-127"/>
              </a:defRPr>
            </a:lvl4pPr>
            <a:lvl5pPr>
              <a:defRPr b="1" i="0" baseline="0"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23528" y="116632"/>
            <a:ext cx="8075240" cy="504056"/>
          </a:xfrm>
          <a:prstGeom prst="rect">
            <a:avLst/>
          </a:prstGeom>
          <a:noFill/>
        </p:spPr>
        <p:txBody>
          <a:bodyPr anchor="b" anchorCtr="0">
            <a:noAutofit/>
          </a:bodyPr>
          <a:lstStyle>
            <a:lvl1pPr>
              <a:defRPr sz="2800" baseline="0">
                <a:solidFill>
                  <a:schemeClr val="accent1">
                    <a:lumMod val="75000"/>
                  </a:schemeClr>
                </a:solidFill>
                <a:ea typeface="HY울릉도B" pitchFamily="18" charset="-127"/>
              </a:defRPr>
            </a:lvl1pPr>
          </a:lstStyle>
          <a:p>
            <a:pPr algn="l"/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6660232" y="6237312"/>
            <a:ext cx="2133600" cy="365125"/>
          </a:xfrm>
        </p:spPr>
        <p:txBody>
          <a:bodyPr/>
          <a:lstStyle>
            <a:lvl1pPr>
              <a:defRPr sz="1400"/>
            </a:lvl1pPr>
          </a:lstStyle>
          <a:p>
            <a:fld id="{D4C49B74-5DB2-4B03-B1D2-7F6A3C51C31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251520" y="6309320"/>
            <a:ext cx="6480720" cy="288925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50000"/>
                    <a:lumOff val="50000"/>
                  </a:schemeClr>
                </a:solidFill>
                <a:ea typeface="HY울릉도M" pitchFamily="18" charset="-127"/>
              </a:defRPr>
            </a:lvl1pPr>
          </a:lstStyle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915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5CAA3D5-6DFD-4215-9468-DEF30B237A61}" type="datetime1">
              <a:rPr lang="en-US" altLang="ko-KR"/>
              <a:pPr>
                <a:defRPr/>
              </a:pPr>
              <a:t>3/30/2017</a:t>
            </a:fld>
            <a:endParaRPr lang="en-US" sz="10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 latinLnBrk="0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82097CE-C565-4DD5-A459-8C401804662D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3" r:id="rId3"/>
    <p:sldLayoutId id="2147483732" r:id="rId4"/>
    <p:sldLayoutId id="2147483731" r:id="rId5"/>
    <p:sldLayoutId id="2147483736" r:id="rId6"/>
    <p:sldLayoutId id="2147483737" r:id="rId7"/>
    <p:sldLayoutId id="2147483730" r:id="rId8"/>
    <p:sldLayoutId id="2147483729" r:id="rId9"/>
    <p:sldLayoutId id="2147483728" r:id="rId10"/>
    <p:sldLayoutId id="2147483727" r:id="rId11"/>
    <p:sldLayoutId id="2147483738" r:id="rId12"/>
  </p:sldLayoutIdLst>
  <p:hf hd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611560" y="1412776"/>
            <a:ext cx="7920880" cy="86409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0"/>
          </a:gradFill>
          <a:ln w="25400" cmpd="dbl" algn="ctr">
            <a:noFill/>
            <a:round/>
            <a:headEnd/>
            <a:tailEnd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14300" dist="50800" dir="5400000" algn="ctr" rotWithShape="0">
              <a:srgbClr val="001D3A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soft" dir="t"/>
          </a:scene3d>
          <a:sp3d prstMaterial="powder">
            <a:bevelT w="330200" h="63500" prst="artDeco"/>
            <a:bevelB w="50800" h="152400"/>
          </a:sp3d>
        </p:spPr>
        <p:txBody>
          <a:bodyPr wrap="none" anchor="ctr"/>
          <a:lstStyle/>
          <a:p>
            <a:pPr marL="4114800" lvl="8" indent="-457200" algn="ctr" eaLnBrk="0" hangingPunct="0">
              <a:buFont typeface="+mj-lt"/>
              <a:buAutoNum type="arabicPeriod"/>
            </a:pP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굴림" charset="-127"/>
            </a:endParaRPr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gray">
          <a:xfrm>
            <a:off x="899592" y="1628800"/>
            <a:ext cx="72728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ko-KR" sz="2800" dirty="0" smtClean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2017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년도 연구실 안전관리 위원회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(1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차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  <a:endParaRPr lang="en-US" altLang="ko-KR" sz="2800" dirty="0">
              <a:solidFill>
                <a:schemeClr val="bg1"/>
              </a:solidFill>
              <a:effectLst>
                <a:outerShdw blurRad="152400" dist="50800" dir="5400000" algn="ctr" rotWithShape="0">
                  <a:schemeClr val="tx2">
                    <a:lumMod val="75000"/>
                  </a:scheme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graphicFrame>
        <p:nvGraphicFramePr>
          <p:cNvPr id="22" name="Group 10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1581421"/>
              </p:ext>
            </p:extLst>
          </p:nvPr>
        </p:nvGraphicFramePr>
        <p:xfrm>
          <a:off x="4716016" y="4725144"/>
          <a:ext cx="3707296" cy="1008112"/>
        </p:xfrm>
        <a:graphic>
          <a:graphicData uri="http://schemas.openxmlformats.org/drawingml/2006/table">
            <a:tbl>
              <a:tblPr/>
              <a:tblGrid>
                <a:gridCol w="3707296"/>
              </a:tblGrid>
              <a:tr h="504056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2017. </a:t>
                      </a: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03. 31.</a:t>
                      </a:r>
                      <a:endParaRPr kumimoji="0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사무처 </a:t>
                      </a:r>
                      <a:r>
                        <a:rPr kumimoji="0" lang="ko-KR" alt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관리팀</a:t>
                      </a:r>
                      <a:endParaRPr kumimoji="0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</a:tr>
            </a:tbl>
          </a:graphicData>
        </a:graphic>
      </p:graphicFrame>
      <p:pic>
        <p:nvPicPr>
          <p:cNvPr id="25" name="그림 24" descr="Untitled-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2492894"/>
            <a:ext cx="2160240" cy="237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18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2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gray">
          <a:xfrm>
            <a:off x="991582" y="1439395"/>
            <a:ext cx="27631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1. </a:t>
            </a:r>
            <a:r>
              <a:rPr lang="ko-KR" altLang="en-US" sz="2800" dirty="0" smtClean="0">
                <a:latin typeface="+mn-ea"/>
                <a:ea typeface="+mn-ea"/>
              </a:rPr>
              <a:t>연구실 현황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gray">
          <a:xfrm>
            <a:off x="983749" y="2132856"/>
            <a:ext cx="72528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2. </a:t>
            </a:r>
            <a:r>
              <a:rPr lang="ko-KR" altLang="en-US" sz="2800" dirty="0" smtClean="0">
                <a:latin typeface="+mn-ea"/>
                <a:ea typeface="+mn-ea"/>
              </a:rPr>
              <a:t>연구활동종사자 안전교육 현황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gray">
          <a:xfrm>
            <a:off x="1005128" y="2902321"/>
            <a:ext cx="6388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3. </a:t>
            </a:r>
            <a:r>
              <a:rPr lang="ko-KR" altLang="en-US" sz="2800" dirty="0" smtClean="0">
                <a:latin typeface="+mn-ea"/>
                <a:ea typeface="+mn-ea"/>
              </a:rPr>
              <a:t>연구실 안전</a:t>
            </a:r>
            <a:r>
              <a:rPr lang="en-US" altLang="ko-KR" sz="2800" dirty="0" smtClean="0">
                <a:latin typeface="+mn-ea"/>
                <a:ea typeface="+mn-ea"/>
              </a:rPr>
              <a:t>·</a:t>
            </a:r>
            <a:r>
              <a:rPr lang="ko-KR" altLang="en-US" sz="2800" dirty="0" smtClean="0">
                <a:latin typeface="+mn-ea"/>
                <a:ea typeface="+mn-ea"/>
              </a:rPr>
              <a:t>유지관리비</a:t>
            </a:r>
            <a:r>
              <a:rPr lang="en-US" altLang="ko-KR" sz="2800" dirty="0" smtClean="0">
                <a:latin typeface="+mn-ea"/>
                <a:ea typeface="+mn-ea"/>
              </a:rPr>
              <a:t> 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gray">
          <a:xfrm>
            <a:off x="991582" y="3643125"/>
            <a:ext cx="45949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4. </a:t>
            </a:r>
            <a:r>
              <a:rPr lang="ko-KR" altLang="en-US" sz="2800" dirty="0" smtClean="0">
                <a:latin typeface="+mn-ea"/>
                <a:ea typeface="+mn-ea"/>
              </a:rPr>
              <a:t>사전유해인자 위험분석</a:t>
            </a:r>
            <a:r>
              <a:rPr lang="en-US" altLang="ko-KR" sz="2800" dirty="0" smtClean="0">
                <a:latin typeface="+mn-ea"/>
                <a:ea typeface="+mn-ea"/>
              </a:rPr>
              <a:t> 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18" name="Text Box 17"/>
          <p:cNvSpPr txBox="1">
            <a:spLocks noChangeArrowheads="1"/>
          </p:cNvSpPr>
          <p:nvPr/>
        </p:nvSpPr>
        <p:spPr bwMode="gray">
          <a:xfrm>
            <a:off x="1005127" y="4365104"/>
            <a:ext cx="7231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5. ’17</a:t>
            </a:r>
            <a:r>
              <a:rPr lang="ko-KR" altLang="en-US" sz="2800" dirty="0" smtClean="0">
                <a:latin typeface="+mn-ea"/>
                <a:ea typeface="+mn-ea"/>
              </a:rPr>
              <a:t>학년도 연구실 안전관리 추진계획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gray">
          <a:xfrm>
            <a:off x="1005128" y="5079369"/>
            <a:ext cx="7468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6. </a:t>
            </a:r>
            <a:r>
              <a:rPr lang="ko-KR" altLang="en-US" sz="2800" dirty="0" smtClean="0">
                <a:latin typeface="+mn-ea"/>
                <a:ea typeface="+mn-ea"/>
              </a:rPr>
              <a:t>기 타</a:t>
            </a:r>
            <a:r>
              <a:rPr lang="en-US" altLang="ko-KR" sz="2800" dirty="0" smtClean="0">
                <a:latin typeface="+mn-ea"/>
                <a:ea typeface="+mn-ea"/>
              </a:rPr>
              <a:t> </a:t>
            </a:r>
            <a:endParaRPr lang="en-US" altLang="ko-KR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6494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3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936674" y="5455534"/>
            <a:ext cx="716964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예체능계열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4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피부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방송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패션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주얼리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의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 연구실 포함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자체 안전관리 실험실습실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8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 포함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946823"/>
              </p:ext>
            </p:extLst>
          </p:nvPr>
        </p:nvGraphicFramePr>
        <p:xfrm>
          <a:off x="1187621" y="2276872"/>
          <a:ext cx="6696746" cy="3096344"/>
        </p:xfrm>
        <a:graphic>
          <a:graphicData uri="http://schemas.openxmlformats.org/drawingml/2006/table">
            <a:tbl>
              <a:tblPr/>
              <a:tblGrid>
                <a:gridCol w="1027301"/>
                <a:gridCol w="430345"/>
                <a:gridCol w="430345"/>
                <a:gridCol w="430345"/>
                <a:gridCol w="430345"/>
                <a:gridCol w="430345"/>
                <a:gridCol w="430345"/>
                <a:gridCol w="430345"/>
                <a:gridCol w="430345"/>
                <a:gridCol w="430345"/>
                <a:gridCol w="449085"/>
                <a:gridCol w="449085"/>
                <a:gridCol w="449085"/>
                <a:gridCol w="449085"/>
              </a:tblGrid>
              <a:tr h="688671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분류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화학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·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화공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전기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·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전자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기계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·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물리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의학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·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생물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2449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 안 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 체 점 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 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2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53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117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4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LMO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해당없음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979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4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928414" y="5163146"/>
            <a:ext cx="716964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적용학과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임상병리과 외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18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의료시물레이션센터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자체점검학과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피부미용과 외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 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연구활동종사자는 편제정원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smtClean="0">
                <a:latin typeface="바탕" panose="02030600000101010101" pitchFamily="18" charset="-127"/>
                <a:ea typeface="바탕" panose="02030600000101010101" pitchFamily="18" charset="-127"/>
              </a:rPr>
              <a:t>및 전공심화과정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포함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활동종사자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056319"/>
              </p:ext>
            </p:extLst>
          </p:nvPr>
        </p:nvGraphicFramePr>
        <p:xfrm>
          <a:off x="1187624" y="2348880"/>
          <a:ext cx="6768752" cy="2304255"/>
        </p:xfrm>
        <a:graphic>
          <a:graphicData uri="http://schemas.openxmlformats.org/drawingml/2006/table">
            <a:tbl>
              <a:tblPr/>
              <a:tblGrid>
                <a:gridCol w="1370324"/>
                <a:gridCol w="771204"/>
                <a:gridCol w="771204"/>
                <a:gridCol w="771204"/>
                <a:gridCol w="771204"/>
                <a:gridCol w="771204"/>
                <a:gridCol w="771204"/>
                <a:gridCol w="771204"/>
              </a:tblGrid>
              <a:tr h="76808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연구활동종사자 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교수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연구활동종사자 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학생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 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680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전체 연구활동 종사자 수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103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24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4,310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700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4,413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724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5,137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001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5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2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446449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연구활동종사자 안전교육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1. ‘16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학년도 안전교육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이수율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773533"/>
              </p:ext>
            </p:extLst>
          </p:nvPr>
        </p:nvGraphicFramePr>
        <p:xfrm>
          <a:off x="1187624" y="2276872"/>
          <a:ext cx="6768751" cy="1368152"/>
        </p:xfrm>
        <a:graphic>
          <a:graphicData uri="http://schemas.openxmlformats.org/drawingml/2006/table">
            <a:tbl>
              <a:tblPr/>
              <a:tblGrid>
                <a:gridCol w="899265"/>
                <a:gridCol w="899265"/>
                <a:gridCol w="899265"/>
                <a:gridCol w="899265"/>
                <a:gridCol w="899265"/>
                <a:gridCol w="899265"/>
                <a:gridCol w="899265"/>
                <a:gridCol w="473896"/>
              </a:tblGrid>
              <a:tr h="406049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비고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</a:tr>
              <a:tr h="3990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63074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안전교육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4,792</a:t>
                      </a:r>
                      <a:endParaRPr 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4,381</a:t>
                      </a:r>
                      <a:endParaRPr 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91.42%</a:t>
                      </a:r>
                      <a:endParaRPr 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4,488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4,034</a:t>
                      </a:r>
                      <a:endParaRPr 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89.88%</a:t>
                      </a:r>
                      <a:endParaRPr 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185298" y="3758242"/>
            <a:ext cx="677107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*신규교육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(1,696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이수자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(1,666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이수율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(98.2%)</a:t>
            </a:r>
            <a:endParaRPr lang="ko-KR" altLang="en-US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4" name="Text Box 16"/>
          <p:cNvSpPr txBox="1">
            <a:spLocks noChangeArrowheads="1"/>
          </p:cNvSpPr>
          <p:nvPr/>
        </p:nvSpPr>
        <p:spPr bwMode="gray">
          <a:xfrm>
            <a:off x="984806" y="4221088"/>
            <a:ext cx="6846626" cy="19389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연구실안전환경조성에관한법률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시행규칙개정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(2017.01.01)</a:t>
            </a:r>
          </a:p>
          <a:p>
            <a:endParaRPr lang="en-US" altLang="ko-KR" sz="8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신입생 안전교육은 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시간이상 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*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신규교육을 받은 신입생은 해당년도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학기 정기교육 면제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재학생 정기교육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*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정밀안전진단 대상 연구실을 소유한 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*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그 밖의 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  <a:sym typeface="Wingdings" panose="05000000000000000000" pitchFamily="2" charset="2"/>
              </a:rPr>
              <a:t>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  <a:sym typeface="Wingdings" panose="05000000000000000000" pitchFamily="2" charset="2"/>
              </a:rPr>
              <a:t>연구실안전관리규정  개정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  <a:sym typeface="Wingdings" panose="05000000000000000000" pitchFamily="2" charset="2"/>
              </a:rPr>
              <a:t>(2017.03.01)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700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6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3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334837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연구실 안전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·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유지관리비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gray">
          <a:xfrm>
            <a:off x="957349" y="1807818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▣ 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2016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집행 실적 및 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2017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확보 예산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7092279" y="2079873"/>
            <a:ext cx="1008111" cy="2846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ct val="20000"/>
              </a:spcBef>
              <a:buClr>
                <a:srgbClr val="0000FF"/>
              </a:buClr>
            </a:pPr>
            <a:r>
              <a:rPr lang="en-US" altLang="ko-KR" sz="12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단위</a:t>
            </a:r>
            <a:r>
              <a:rPr lang="en-US" altLang="ko-KR" sz="12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:</a:t>
            </a:r>
            <a:r>
              <a:rPr lang="ko-KR" altLang="en-US" sz="12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천원</a:t>
            </a:r>
            <a:r>
              <a:rPr lang="en-US" altLang="ko-KR" sz="12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317601"/>
              </p:ext>
            </p:extLst>
          </p:nvPr>
        </p:nvGraphicFramePr>
        <p:xfrm>
          <a:off x="927852" y="2364566"/>
          <a:ext cx="7194170" cy="3637152"/>
        </p:xfrm>
        <a:graphic>
          <a:graphicData uri="http://schemas.openxmlformats.org/drawingml/2006/table">
            <a:tbl>
              <a:tblPr/>
              <a:tblGrid>
                <a:gridCol w="1079126"/>
                <a:gridCol w="2589901"/>
                <a:gridCol w="863301"/>
                <a:gridCol w="935242"/>
                <a:gridCol w="863301"/>
                <a:gridCol w="863299"/>
              </a:tblGrid>
              <a:tr h="30981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구    분</a:t>
                      </a:r>
                      <a:endParaRPr lang="ko-KR" alt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항       목</a:t>
                      </a:r>
                      <a:endParaRPr lang="ko-KR" alt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2016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집행실적</a:t>
                      </a:r>
                      <a:endParaRPr lang="ko-KR" alt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2017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집행실적</a:t>
                      </a:r>
                      <a:endParaRPr lang="ko-KR" alt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</a:tr>
              <a:tr h="309816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집행실적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908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자체예산</a:t>
                      </a: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계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57,600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92,549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130,000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90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보험료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7, 400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5,879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90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교육</a:t>
                      </a:r>
                      <a:r>
                        <a:rPr lang="en-US" altLang="ko-KR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훈련비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2,200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1,800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90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건강검진비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25,000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40,154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70,000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90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실험실 설비설치</a:t>
                      </a:r>
                      <a:r>
                        <a:rPr lang="en-US" altLang="ko-KR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4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유지및보수비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11,660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90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안전위생 보호장비 구입비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26,010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21,000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90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안전점검 및 </a:t>
                      </a:r>
                      <a:r>
                        <a:rPr lang="ko-KR" altLang="en-US" sz="14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정밀안전진단비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16,000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6,619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10,000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9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설비 </a:t>
                      </a:r>
                      <a:r>
                        <a:rPr lang="ko-KR" altLang="en-US" sz="14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안전검사비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427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1,000</a:t>
                      </a: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421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7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283443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사전유해인자 위험분석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gray">
          <a:xfrm>
            <a:off x="934211" y="1988840"/>
            <a:ext cx="7143043" cy="403187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목적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연구실책임자가 스스로 연구실의 유해인자에 대한 실태를 파악하여                                                                                                                                                     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     연구실 및 연구활동종사자를 보호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적용 범위 및 해당학과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「화학물질관리법</a:t>
            </a:r>
            <a:r>
              <a:rPr lang="ko-KR" altLang="en-US" sz="1600" dirty="0" smtClean="0">
                <a:latin typeface="맑은 고딕"/>
                <a:ea typeface="맑은 고딕"/>
              </a:rPr>
              <a:t>」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에 따른 유해화학물질 취급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(15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임상병리과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화장품과학과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 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과학수사과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환경보건과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식품영양과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「산업안전보건법</a:t>
            </a:r>
            <a:r>
              <a:rPr lang="ko-KR" altLang="en-US" sz="1600" dirty="0" smtClean="0">
                <a:latin typeface="맑은 고딕"/>
                <a:ea typeface="맑은 고딕"/>
              </a:rPr>
              <a:t>」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에 따른 유해인자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(5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방사선과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4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</a:t>
            </a:r>
            <a:r>
              <a:rPr lang="en-US" altLang="ko-KR" sz="1600" dirty="0" smtClean="0">
                <a:latin typeface="맑은 고딕"/>
                <a:ea typeface="맑은 고딕"/>
              </a:rPr>
              <a:t>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「고압가스안전관리법시행규칙</a:t>
            </a:r>
            <a:r>
              <a:rPr lang="ko-KR" altLang="en-US" sz="1600" dirty="0" smtClean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따른 독성가스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사전유해인자위험분석 과정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안전현황분석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연구개발활동별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유해인자 위험분석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안전계획 수립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비상조치계획수립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4.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연구실책임자는 사전유해인자 위험분석 결과를 연구개발활동 시작 전에 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연구주체의 장에게 보고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804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8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283443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사전유해인자 위험분석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11" y="1817070"/>
            <a:ext cx="3326197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20762"/>
            <a:ext cx="3204946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직선 연결선 10"/>
          <p:cNvCxnSpPr/>
          <p:nvPr/>
        </p:nvCxnSpPr>
        <p:spPr>
          <a:xfrm>
            <a:off x="2211441" y="2060848"/>
            <a:ext cx="1224136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999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9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283443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사전유해인자 위험분석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45064"/>
            <a:ext cx="2915103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17070"/>
            <a:ext cx="3122182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직선 연결선 8"/>
          <p:cNvCxnSpPr/>
          <p:nvPr/>
        </p:nvCxnSpPr>
        <p:spPr>
          <a:xfrm>
            <a:off x="1547664" y="1988840"/>
            <a:ext cx="2592288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217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10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283443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사전유해인자 위험분석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gray">
          <a:xfrm>
            <a:off x="957349" y="1865826"/>
            <a:ext cx="318260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latin typeface="바탕" panose="02030600000101010101" pitchFamily="18" charset="-127"/>
                <a:ea typeface="바탕" panose="02030600000101010101" pitchFamily="18" charset="-127"/>
              </a:rPr>
              <a:t>* </a:t>
            </a:r>
            <a:r>
              <a:rPr lang="ko-KR" altLang="en-US" sz="1600" b="1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연구개발활동 안전분석</a:t>
            </a:r>
            <a:r>
              <a:rPr lang="en-US" altLang="ko-KR" sz="1600" b="1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(R</a:t>
            </a:r>
            <a:r>
              <a:rPr lang="en-US" altLang="ko-KR" sz="1600" b="1" dirty="0" smtClean="0">
                <a:latin typeface="돋움"/>
                <a:ea typeface="돋움"/>
              </a:rPr>
              <a:t>&amp;DAS)</a:t>
            </a:r>
          </a:p>
          <a:p>
            <a:r>
              <a:rPr lang="en-US" altLang="ko-KR" sz="1600" b="1" dirty="0" smtClean="0">
                <a:latin typeface="돋움"/>
                <a:ea typeface="돋움"/>
              </a:rPr>
              <a:t>               – 2018.01.01 </a:t>
            </a:r>
            <a:r>
              <a:rPr lang="ko-KR" altLang="en-US" sz="1600" b="1" dirty="0" smtClean="0">
                <a:latin typeface="돋움"/>
                <a:ea typeface="돋움"/>
              </a:rPr>
              <a:t>시행</a:t>
            </a:r>
            <a:r>
              <a:rPr lang="en-US" altLang="ko-KR" sz="1600" b="1" dirty="0" smtClean="0">
                <a:latin typeface="돋움"/>
                <a:ea typeface="돋움"/>
              </a:rPr>
              <a:t> </a:t>
            </a:r>
            <a:endParaRPr lang="en-US" altLang="ko-KR" sz="1600" b="1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1251170"/>
              </p:ext>
            </p:extLst>
          </p:nvPr>
        </p:nvGraphicFramePr>
        <p:xfrm>
          <a:off x="4506459" y="1865826"/>
          <a:ext cx="3881966" cy="4155461"/>
        </p:xfrm>
        <a:graphic>
          <a:graphicData uri="http://schemas.openxmlformats.org/drawingml/2006/table">
            <a:tbl>
              <a:tblPr/>
              <a:tblGrid>
                <a:gridCol w="714098"/>
                <a:gridCol w="714098"/>
                <a:gridCol w="804708"/>
                <a:gridCol w="804708"/>
                <a:gridCol w="844354"/>
              </a:tblGrid>
              <a:tr h="132743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00" kern="0" spc="-1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■ 연구실 사전유해인자위험분석 실시에 관한 지침 </a:t>
                      </a:r>
                      <a:r>
                        <a:rPr lang="en-US" altLang="ko-KR" sz="400" kern="0" spc="-10">
                          <a:solidFill>
                            <a:srgbClr val="000000"/>
                          </a:solidFill>
                          <a:effectLst/>
                          <a:latin typeface="돋움"/>
                        </a:rPr>
                        <a:t>[</a:t>
                      </a:r>
                      <a:r>
                        <a:rPr lang="ko-KR" altLang="en-US" sz="400" kern="0" spc="-1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별지 제</a:t>
                      </a:r>
                      <a:r>
                        <a:rPr lang="en-US" altLang="ko-KR" sz="400" kern="0" spc="-10">
                          <a:solidFill>
                            <a:srgbClr val="000000"/>
                          </a:solidFill>
                          <a:effectLst/>
                          <a:latin typeface="돋움"/>
                        </a:rPr>
                        <a:t>2</a:t>
                      </a:r>
                      <a:r>
                        <a:rPr lang="ko-KR" altLang="en-US" sz="400" kern="0" spc="-1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호서식</a:t>
                      </a:r>
                      <a:r>
                        <a:rPr lang="en-US" altLang="ko-KR" sz="400" kern="0" spc="-10">
                          <a:solidFill>
                            <a:srgbClr val="000000"/>
                          </a:solidFill>
                          <a:effectLst/>
                          <a:latin typeface="돋움"/>
                        </a:rPr>
                        <a:t>] </a:t>
                      </a:r>
                      <a:endParaRPr lang="ko-KR" altLang="en-US" sz="500" kern="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881" marR="9881" marT="9881" marB="988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1098">
                <a:tc grid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ea typeface="한양견고딕"/>
                        </a:rPr>
                        <a:t>연구개발활동안전분석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한양견고딕"/>
                        </a:rPr>
                        <a:t>(R&amp;DSA)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00" kern="0" spc="-10">
                          <a:solidFill>
                            <a:srgbClr val="000000"/>
                          </a:solidFill>
                          <a:effectLst/>
                          <a:latin typeface="돋움"/>
                        </a:rPr>
                        <a:t>(</a:t>
                      </a:r>
                      <a:r>
                        <a:rPr lang="ko-KR" altLang="en-US" sz="400" kern="0" spc="-1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보존기간 </a:t>
                      </a:r>
                      <a:r>
                        <a:rPr lang="en-US" altLang="ko-KR" sz="400" kern="0" spc="-10">
                          <a:solidFill>
                            <a:srgbClr val="000000"/>
                          </a:solidFill>
                          <a:effectLst/>
                          <a:latin typeface="돋움"/>
                        </a:rPr>
                        <a:t>: </a:t>
                      </a:r>
                      <a:r>
                        <a:rPr lang="ko-KR" altLang="en-US" sz="400" kern="0" spc="-1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연구종료일부터 </a:t>
                      </a:r>
                      <a:r>
                        <a:rPr lang="en-US" altLang="ko-KR" sz="400" kern="0" spc="-10">
                          <a:solidFill>
                            <a:srgbClr val="000000"/>
                          </a:solidFill>
                          <a:effectLst/>
                          <a:latin typeface="돋움"/>
                        </a:rPr>
                        <a:t>3</a:t>
                      </a:r>
                      <a:r>
                        <a:rPr lang="ko-KR" altLang="en-US" sz="400" kern="0" spc="-1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년</a:t>
                      </a:r>
                      <a:r>
                        <a:rPr lang="en-US" altLang="ko-KR" sz="400" kern="0" spc="-10">
                          <a:solidFill>
                            <a:srgbClr val="000000"/>
                          </a:solidFill>
                          <a:effectLst/>
                          <a:latin typeface="돋움"/>
                        </a:rPr>
                        <a:t>)</a:t>
                      </a:r>
                      <a:endParaRPr lang="ko-KR" altLang="en-US" sz="400" kern="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881" marR="9881" marT="9881" marB="988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7237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-7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연구목적 </a:t>
                      </a:r>
                      <a:r>
                        <a:rPr lang="en-US" altLang="ko-KR" sz="700" b="1" kern="0" spc="-70">
                          <a:solidFill>
                            <a:srgbClr val="000000"/>
                          </a:solidFill>
                          <a:effectLst/>
                          <a:latin typeface="돋움"/>
                        </a:rPr>
                        <a:t>: </a:t>
                      </a:r>
                    </a:p>
                  </a:txBody>
                  <a:tcPr marL="9881" marR="9881" marT="9881" marB="9881" anchor="ctr">
                    <a:lnL>
                      <a:noFill/>
                    </a:lnL>
                    <a:lnR>
                      <a:noFill/>
                    </a:lnR>
                    <a:lnT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5528">
                <a:tc grid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b="1" kern="0" spc="0">
                        <a:solidFill>
                          <a:srgbClr val="000000"/>
                        </a:solidFill>
                        <a:effectLst/>
                        <a:latin typeface="한양견고딕"/>
                      </a:endParaRPr>
                    </a:p>
                  </a:txBody>
                  <a:tcPr marL="9881" marR="9881" marT="9881" marB="9881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211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-7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순서</a:t>
                      </a:r>
                      <a:endParaRPr lang="ko-KR" altLang="en-US" sz="700" b="1" kern="0" spc="-7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-7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연구</a:t>
                      </a:r>
                      <a:r>
                        <a:rPr lang="en-US" altLang="ko-KR" sz="700" b="1" kern="0" spc="-7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‧</a:t>
                      </a:r>
                      <a:r>
                        <a:rPr lang="ko-KR" altLang="en-US" sz="700" b="1" kern="0" spc="-7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실험 절차</a:t>
                      </a:r>
                      <a:endParaRPr lang="ko-KR" altLang="en-US" sz="700" b="1" kern="0" spc="-7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-7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위험분석</a:t>
                      </a:r>
                      <a:endParaRPr lang="ko-KR" altLang="en-US" sz="700" b="1" kern="0" spc="-7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-7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안전계획</a:t>
                      </a:r>
                      <a:endParaRPr lang="ko-KR" altLang="en-US" sz="700" b="1" kern="0" spc="-7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b="1" kern="0" spc="-7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비상조치계획</a:t>
                      </a:r>
                      <a:endParaRPr lang="ko-KR" altLang="en-US" sz="700" b="1" kern="0" spc="-7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</a:tr>
              <a:tr h="245562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1</a:t>
                      </a:r>
                      <a:endParaRPr lang="en-US" sz="7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20" dirty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69850" marR="0" indent="-69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6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5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사 진 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5562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2</a:t>
                      </a:r>
                      <a:endParaRPr lang="en-US" sz="7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20" dirty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69850" marR="0" indent="-69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6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5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사 진 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5562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3</a:t>
                      </a:r>
                      <a:endParaRPr lang="en-US" sz="7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2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69850" marR="0" indent="-69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6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5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사 진 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5562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4</a:t>
                      </a:r>
                      <a:endParaRPr lang="en-US" sz="7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2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69850" marR="0" indent="-69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6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5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사 진 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5562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5</a:t>
                      </a:r>
                      <a:endParaRPr lang="en-US" sz="7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2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69850" marR="0" indent="-69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6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5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 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사 진 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5562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6</a:t>
                      </a:r>
                      <a:endParaRPr lang="en-US" sz="7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5738" marR="35738" marT="9881" marB="9881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12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69850" marR="0" indent="-69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-6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한양중고딕"/>
                      </a:endParaRP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5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 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사 진 </a:t>
                      </a:r>
                      <a:r>
                        <a:rPr lang="en-US" altLang="ko-KR" sz="7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</a:p>
                  </a:txBody>
                  <a:tcPr marL="35738" marR="35738" marT="9881" marB="988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963527" y="2703935"/>
            <a:ext cx="3307821" cy="12126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ct val="20000"/>
              </a:spcBef>
              <a:buClr>
                <a:srgbClr val="0000FF"/>
              </a:buClr>
            </a:pPr>
            <a:r>
              <a:rPr lang="ko-KR" altLang="en-US" sz="14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연구개발활동을 주요단계로 구분하여 각 단계별 유해인자를 파악하고 유해</a:t>
            </a:r>
            <a:endParaRPr lang="en-US" altLang="ko-KR" sz="1400" dirty="0" smtClean="0">
              <a:solidFill>
                <a:srgbClr val="000000"/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lvl="0">
              <a:lnSpc>
                <a:spcPct val="120000"/>
              </a:lnSpc>
              <a:spcBef>
                <a:spcPct val="20000"/>
              </a:spcBef>
              <a:buClr>
                <a:srgbClr val="0000FF"/>
              </a:buClr>
            </a:pPr>
            <a:r>
              <a:rPr lang="ko-KR" altLang="en-US" sz="14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인자의 제거</a:t>
            </a:r>
            <a:r>
              <a:rPr lang="en-US" altLang="ko-KR" sz="14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4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최소화 및 사고를 예방</a:t>
            </a:r>
            <a:endParaRPr lang="en-US" altLang="ko-KR" sz="1400" dirty="0" smtClean="0">
              <a:solidFill>
                <a:srgbClr val="000000"/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lvl="0">
              <a:lnSpc>
                <a:spcPct val="120000"/>
              </a:lnSpc>
              <a:spcBef>
                <a:spcPct val="20000"/>
              </a:spcBef>
              <a:buClr>
                <a:srgbClr val="0000FF"/>
              </a:buClr>
            </a:pPr>
            <a:r>
              <a:rPr lang="ko-KR" altLang="en-US" sz="14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하기 위한 대책을 마련하는 기법</a:t>
            </a:r>
            <a:endParaRPr lang="en-US" altLang="ko-KR" sz="1400" dirty="0" smtClean="0">
              <a:solidFill>
                <a:srgbClr val="000000"/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1489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C49B74-5DB2-4B03-B1D2-7F6A3C51C318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smtClean="0"/>
              <a:t>www.hit.ac.kr  </a:t>
            </a:r>
            <a:r>
              <a:rPr lang="ko-KR" altLang="en-US" smtClean="0"/>
              <a:t>국제표준교육과정 운영을 통한 글로벌 보건전문인력 양성</a:t>
            </a:r>
            <a:r>
              <a:rPr lang="en-US" altLang="ko-KR" smtClean="0"/>
              <a:t>!!</a:t>
            </a:r>
            <a:endParaRPr lang="en-US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81" y="1124744"/>
            <a:ext cx="3832774" cy="50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10035"/>
            <a:ext cx="3750997" cy="50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직선 연결선 10"/>
          <p:cNvCxnSpPr/>
          <p:nvPr/>
        </p:nvCxnSpPr>
        <p:spPr>
          <a:xfrm>
            <a:off x="1547664" y="1340768"/>
            <a:ext cx="1800200" cy="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899592" y="1772816"/>
            <a:ext cx="3312368" cy="0"/>
          </a:xfrm>
          <a:prstGeom prst="line">
            <a:avLst/>
          </a:prstGeom>
          <a:ln w="127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853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12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77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</a:rPr>
              <a:t>5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4525598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‘17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gray">
          <a:xfrm>
            <a:off x="957349" y="1865826"/>
            <a:ext cx="28945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안전교육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gray">
          <a:xfrm>
            <a:off x="1169102" y="2204380"/>
            <a:ext cx="7024409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4,500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신규교육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3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월 학과별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집체교육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정기교육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사이버 안전교육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임상병리과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과학수사과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환경보건과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식품영양과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화장품과학과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호텔외식조리과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-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치기공과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간호학과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피부미용과 등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14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957349" y="4089968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4" name="Text Box 16"/>
          <p:cNvSpPr txBox="1">
            <a:spLocks noChangeArrowheads="1"/>
          </p:cNvSpPr>
          <p:nvPr/>
        </p:nvSpPr>
        <p:spPr bwMode="gray">
          <a:xfrm>
            <a:off x="1160421" y="4437112"/>
            <a:ext cx="7024409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”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환경보건과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화장품과학과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식품영양과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임상병리과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     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과학수사과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540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2017.05 ∼ 06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786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13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77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</a:rPr>
              <a:t>5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4525598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‘17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1051360" y="3248634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방사선수시출입자 피폭선량 측정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4" name="Text Box 16"/>
          <p:cNvSpPr txBox="1">
            <a:spLocks noChangeArrowheads="1"/>
          </p:cNvSpPr>
          <p:nvPr/>
        </p:nvSpPr>
        <p:spPr bwMode="gray">
          <a:xfrm>
            <a:off x="1254686" y="1988840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원자력안전법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”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(2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400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2017.08 ∼ 09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6" name="Text Box 16"/>
          <p:cNvSpPr txBox="1">
            <a:spLocks noChangeArrowheads="1"/>
          </p:cNvSpPr>
          <p:nvPr/>
        </p:nvSpPr>
        <p:spPr bwMode="gray">
          <a:xfrm>
            <a:off x="1235877" y="3592057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400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측정방법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방사선 촬영실습실에서 실습 시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TLD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뱃지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착용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측정일시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2017. 03 ∼ 12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gray">
          <a:xfrm>
            <a:off x="1068169" y="4865946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4.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정밀안전진단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정기점검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gray">
          <a:xfrm>
            <a:off x="1216510" y="5229200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대상연구실 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총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117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관련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92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자체점검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25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진단일시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2017.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07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08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진단결과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지적사항은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학기 및 겨울방학에 개선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970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14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6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2016224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기 타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gray">
          <a:xfrm>
            <a:off x="965599" y="1862975"/>
            <a:ext cx="411045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대학 안전관리 현황 정보공시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(10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월공시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83899"/>
            <a:ext cx="5688632" cy="3981406"/>
          </a:xfrm>
          <a:prstGeom prst="rect">
            <a:avLst/>
          </a:prstGeom>
          <a:noFill/>
          <a:ln w="9525">
            <a:solidFill>
              <a:schemeClr val="tx1">
                <a:alpha val="9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2627784" y="5229200"/>
            <a:ext cx="2376264" cy="936105"/>
          </a:xfrm>
          <a:prstGeom prst="rect">
            <a:avLst/>
          </a:prstGeom>
          <a:noFill/>
          <a:ln w="12700">
            <a:solidFill>
              <a:srgbClr val="FF0000">
                <a:alpha val="90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03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15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6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2016224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기 타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gray">
          <a:xfrm>
            <a:off x="965599" y="1862975"/>
            <a:ext cx="619868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연구실사고에 대한 보상기준 개정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(2017.09.23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시행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gray">
          <a:xfrm>
            <a:off x="1169102" y="2276872"/>
            <a:ext cx="7024409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요양급여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최고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5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천만원의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범위에서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  <a:sym typeface="Wingdings" panose="05000000000000000000" pitchFamily="2" charset="2"/>
              </a:rPr>
              <a:t>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  <a:sym typeface="Wingdings" panose="05000000000000000000" pitchFamily="2" charset="2"/>
              </a:rPr>
              <a:t>실제 부담한 의료비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  <a:sym typeface="Wingdings" panose="05000000000000000000" pitchFamily="2" charset="2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장해급여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후유장해등급별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미래창조과학부장관이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정하여 고시한 금액 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입원급여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신설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입원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일당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5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만원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유족급여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2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억원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마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장의비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신설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 : 1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천만원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gray">
          <a:xfrm>
            <a:off x="1043608" y="3871208"/>
            <a:ext cx="729275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안전점검 및 정밀안전진단에 관한 지침 전부 개정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(2017.05.07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시행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30" name="Text Box 16"/>
          <p:cNvSpPr txBox="1">
            <a:spLocks noChangeArrowheads="1"/>
          </p:cNvSpPr>
          <p:nvPr/>
        </p:nvSpPr>
        <p:spPr bwMode="gray">
          <a:xfrm>
            <a:off x="1311955" y="4365104"/>
            <a:ext cx="7024409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정밀안전진단 실시 대상 연구실에 대하여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노출도평가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실시계획수립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==&gt;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유해인자 노출도 평가의 요건이 충족된 기관 의뢰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연구실책임자는 연구실의 유해인자에 대한 취급 및 관리대장 작성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연구실책임자는 사전유해인자위험분석을 실시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정밀안전진단의 내용 확대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8832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필수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Scrollwork</Template>
  <TotalTime>0</TotalTime>
  <Words>1105</Words>
  <Application>Microsoft Office PowerPoint</Application>
  <PresentationFormat>화면 슬라이드 쇼(4:3)</PresentationFormat>
  <Paragraphs>275</Paragraphs>
  <Slides>15</Slides>
  <Notes>14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 </vt:lpstr>
      <vt:lpstr>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/>
  <cp:lastModifiedBy/>
  <cp:revision>13</cp:revision>
  <dcterms:created xsi:type="dcterms:W3CDTF">2011-08-30T04:32:15Z</dcterms:created>
  <dcterms:modified xsi:type="dcterms:W3CDTF">2017-03-30T00:45:52Z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