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2"/>
              </a:gs>
              <a:gs pos="100000">
                <a:schemeClr val="accent2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F6E0E8E6-B6EB-498A-BC29-48D81AAAA5B6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9144" y="4882896"/>
            <a:ext cx="4050792" cy="1197864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41493-8214-4CD3-9E66-4A7CE0239274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5397E-FD2D-4D0A-B33C-2E5AEFAED143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15092E-80DC-4992-A0D4-E74F7FC3042B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69A4C6-EA06-4AF0-A839-1839C57399A0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F0C016-2580-485A-AC4B-4452BC379743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0C8E6-7044-439E-9AE7-82A0C81AB0F0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5F70E-5DFF-42EC-93B3-07D70D7ED1BD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4520B5-A0C9-4D15-A71B-70A075D52D64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A8B59-FD8C-464E-A2E0-D2DB42977C43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2D0685-9E9F-46AF-8733-3458A4A5B67E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578A0-4252-4A4F-8A4C-4F80F1AD91FF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CDF071-3364-4AF2-8784-696D9E530376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0C83B-2A0D-4895-8D19-F0DA28872F64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그림 열 3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32ACF0-C7E7-4CC8-840E-A2809FB4BDF6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B64FF-53E9-4519-AFEB-B5EAE0A6C098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0605F-0999-49B8-97E8-A9F5FE66FD89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2"/>
                </a:gs>
                <a:gs pos="100000">
                  <a:schemeClr val="accent2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61EAF71F-1A43-41B7-B605-0710A83174B7}" type="datetimeFigureOut">
              <a:rPr lang="en-US" dirty="0"/>
              <a:t>2/4/2020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attend.hit.ac.kr/app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 rot="21420000">
            <a:off x="840401" y="903956"/>
            <a:ext cx="9755187" cy="2766528"/>
          </a:xfrm>
        </p:spPr>
        <p:txBody>
          <a:bodyPr>
            <a:normAutofit/>
          </a:bodyPr>
          <a:lstStyle/>
          <a:p>
            <a:pPr algn="ctr"/>
            <a:r>
              <a:rPr lang="ko-KR" altLang="en-US" sz="7000" b="1" dirty="0" smtClean="0"/>
              <a:t>재난건설안전과 </a:t>
            </a:r>
            <a:r>
              <a:rPr lang="en-US" altLang="ko-KR" sz="7000" b="1" dirty="0" smtClean="0"/>
              <a:t/>
            </a:r>
            <a:br>
              <a:rPr lang="en-US" altLang="ko-KR" sz="7000" b="1" dirty="0" smtClean="0"/>
            </a:br>
            <a:r>
              <a:rPr lang="ko-KR" altLang="en-US" sz="7000" b="1" dirty="0" smtClean="0"/>
              <a:t>입학 및 개강 안내사항</a:t>
            </a:r>
            <a:endParaRPr lang="ko-KR" altLang="en-US" sz="7000" b="1" dirty="0"/>
          </a:p>
        </p:txBody>
      </p:sp>
    </p:spTree>
    <p:extLst>
      <p:ext uri="{BB962C8B-B14F-4D97-AF65-F5344CB8AC3E}">
        <p14:creationId xmlns:p14="http://schemas.microsoft.com/office/powerpoint/2010/main" val="351847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42900" y="806096"/>
            <a:ext cx="11264900" cy="433740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2200" b="1" dirty="0" smtClean="0"/>
              <a:t>안녕하세요</a:t>
            </a:r>
            <a:r>
              <a:rPr lang="en-US" altLang="ko-KR" sz="2200" b="1" dirty="0" smtClean="0"/>
              <a:t>. </a:t>
            </a:r>
            <a:r>
              <a:rPr lang="ko-KR" altLang="en-US" sz="2200" b="1" dirty="0" smtClean="0"/>
              <a:t>재난건설안전과 조교입니다</a:t>
            </a:r>
            <a:r>
              <a:rPr lang="en-US" altLang="ko-KR" sz="2200" b="1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200" b="1" dirty="0" smtClean="0"/>
              <a:t>우선 </a:t>
            </a:r>
            <a:r>
              <a:rPr lang="en-US" altLang="ko-KR" sz="2200" dirty="0" smtClean="0"/>
              <a:t>2020</a:t>
            </a:r>
            <a:r>
              <a:rPr lang="ko-KR" altLang="en-US" sz="2200" b="1" dirty="0" smtClean="0"/>
              <a:t>학년도 재난건설안전과 신입생으로 들어오신 것을 환영합니다</a:t>
            </a:r>
            <a:r>
              <a:rPr lang="en-US" altLang="ko-KR" sz="2200" b="1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200" b="1" dirty="0" smtClean="0"/>
              <a:t>직접 만나서 입학식을 하면 좋았겠지만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현재 코로나바이러스로 인해 진행하지 못하고  서면으로 말씀드리는 점 죄송합니다</a:t>
            </a:r>
            <a:r>
              <a:rPr lang="en-US" altLang="ko-KR" sz="2200" b="1" dirty="0" smtClean="0"/>
              <a:t>. </a:t>
            </a:r>
            <a:r>
              <a:rPr lang="ko-KR" altLang="en-US" sz="2200" b="1" dirty="0" smtClean="0"/>
              <a:t>신입생 여러분의 너그러운 이해 부탁드립니다</a:t>
            </a:r>
            <a:r>
              <a:rPr lang="en-US" altLang="ko-KR" sz="2200" b="1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200" b="1" dirty="0" smtClean="0"/>
              <a:t>지금부터 입학에 관한 안내사항에 대해 알려드리겠습니다</a:t>
            </a:r>
            <a:r>
              <a:rPr lang="en-US" altLang="ko-KR" sz="2200" b="1" dirty="0" smtClean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61153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31801" y="34290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1. </a:t>
            </a:r>
            <a:r>
              <a:rPr lang="ko-KR" altLang="en-US" sz="3000" b="1" dirty="0" smtClean="0"/>
              <a:t>강의실 읽는 법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431801" y="1736165"/>
            <a:ext cx="10780124" cy="3311189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ko-KR" altLang="en-US" sz="2800" dirty="0" smtClean="0"/>
              <a:t>우선 재난건설안전과 학생들의 주로 쓰는 강의실은 </a:t>
            </a:r>
            <a:r>
              <a:rPr lang="en-US" altLang="ko-KR" sz="2800" dirty="0" smtClean="0"/>
              <a:t>8</a:t>
            </a:r>
            <a:r>
              <a:rPr lang="ko-KR" altLang="en-US" sz="2800" dirty="0" smtClean="0"/>
              <a:t>동</a:t>
            </a:r>
            <a:r>
              <a:rPr lang="en-US" altLang="ko-KR" sz="2800" dirty="0" smtClean="0"/>
              <a:t>, 9</a:t>
            </a:r>
            <a:r>
              <a:rPr lang="ko-KR" altLang="en-US" sz="2800" dirty="0" smtClean="0"/>
              <a:t>동입니다</a:t>
            </a:r>
            <a:r>
              <a:rPr lang="en-US" altLang="ko-KR" sz="2800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800" dirty="0" smtClean="0"/>
              <a:t>강의실을 읽는 방법은 다음과 같습니다</a:t>
            </a:r>
            <a:r>
              <a:rPr lang="en-US" altLang="ko-KR" sz="2800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sz="2800" dirty="0" smtClean="0"/>
              <a:t>8121 : 8</a:t>
            </a:r>
            <a:r>
              <a:rPr lang="ko-KR" altLang="en-US" sz="2800" dirty="0" smtClean="0"/>
              <a:t>동 </a:t>
            </a:r>
            <a:r>
              <a:rPr lang="en-US" altLang="ko-KR" sz="2800" dirty="0" smtClean="0"/>
              <a:t>1</a:t>
            </a:r>
            <a:r>
              <a:rPr lang="ko-KR" altLang="en-US" sz="2800" dirty="0" smtClean="0"/>
              <a:t>층 </a:t>
            </a:r>
            <a:r>
              <a:rPr lang="en-US" altLang="ko-KR" sz="2800" dirty="0" smtClean="0"/>
              <a:t>21</a:t>
            </a:r>
            <a:r>
              <a:rPr lang="ko-KR" altLang="en-US" sz="2800" dirty="0" smtClean="0"/>
              <a:t>호실 </a:t>
            </a:r>
            <a:r>
              <a:rPr lang="en-US" altLang="ko-KR" sz="2800" dirty="0" smtClean="0"/>
              <a:t>, 9506: 9</a:t>
            </a:r>
            <a:r>
              <a:rPr lang="ko-KR" altLang="en-US" sz="2800" dirty="0" smtClean="0"/>
              <a:t>동 </a:t>
            </a:r>
            <a:r>
              <a:rPr lang="en-US" altLang="ko-KR" sz="2800" dirty="0" smtClean="0"/>
              <a:t>5</a:t>
            </a:r>
            <a:r>
              <a:rPr lang="ko-KR" altLang="en-US" sz="2800" dirty="0" smtClean="0"/>
              <a:t>층 </a:t>
            </a:r>
            <a:r>
              <a:rPr lang="en-US" altLang="ko-KR" sz="2800" dirty="0" smtClean="0"/>
              <a:t>06</a:t>
            </a:r>
            <a:r>
              <a:rPr lang="ko-KR" altLang="en-US" sz="2800" dirty="0" smtClean="0"/>
              <a:t>호실이라는 의미입니다</a:t>
            </a:r>
            <a:r>
              <a:rPr lang="en-US" altLang="ko-KR" sz="2800" dirty="0" smtClean="0"/>
              <a:t>.</a:t>
            </a:r>
          </a:p>
          <a:p>
            <a:pPr marL="0" indent="0">
              <a:lnSpc>
                <a:spcPct val="200000"/>
              </a:lnSpc>
              <a:buNone/>
            </a:pP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788068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31801" y="34290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2. </a:t>
            </a:r>
            <a:r>
              <a:rPr lang="ko-KR" altLang="en-US" sz="3000" b="1" dirty="0" smtClean="0"/>
              <a:t>전자 출결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431801" y="1494865"/>
            <a:ext cx="10780124" cy="3866254"/>
          </a:xfrm>
        </p:spPr>
        <p:txBody>
          <a:bodyPr>
            <a:normAutofit lnSpcReduction="10000"/>
          </a:bodyPr>
          <a:lstStyle/>
          <a:p>
            <a:pPr>
              <a:lnSpc>
                <a:spcPct val="200000"/>
              </a:lnSpc>
            </a:pPr>
            <a:r>
              <a:rPr lang="ko-KR" altLang="en-US" sz="2300" dirty="0" smtClean="0"/>
              <a:t>보건대학교는 수업 출결 시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전자 출결이라는 시스템을 사용합니다</a:t>
            </a:r>
            <a:r>
              <a:rPr lang="en-US" altLang="ko-KR" sz="2300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300" dirty="0" smtClean="0"/>
              <a:t>안드로이드 사용자는</a:t>
            </a:r>
            <a:r>
              <a:rPr lang="en-US" altLang="ko-KR" sz="2300" dirty="0" smtClean="0"/>
              <a:t>: PLAY </a:t>
            </a:r>
            <a:r>
              <a:rPr lang="ko-KR" altLang="en-US" sz="2300" dirty="0" smtClean="0"/>
              <a:t>스토어에서 </a:t>
            </a:r>
            <a:r>
              <a:rPr lang="ko-KR" altLang="en-US" sz="2300" dirty="0" err="1" smtClean="0"/>
              <a:t>대전보건대</a:t>
            </a:r>
            <a:r>
              <a:rPr lang="ko-KR" altLang="en-US" sz="2300" dirty="0" smtClean="0"/>
              <a:t> </a:t>
            </a:r>
            <a:r>
              <a:rPr lang="ko-KR" altLang="en-US" sz="2300" dirty="0" err="1" smtClean="0"/>
              <a:t>전자출결</a:t>
            </a:r>
            <a:r>
              <a:rPr lang="ko-KR" altLang="en-US" sz="2300" dirty="0" smtClean="0"/>
              <a:t> </a:t>
            </a:r>
            <a:r>
              <a:rPr lang="ko-KR" altLang="en-US" sz="2300" dirty="0" err="1" smtClean="0"/>
              <a:t>어플을</a:t>
            </a:r>
            <a:r>
              <a:rPr lang="ko-KR" altLang="en-US" sz="2300" dirty="0" smtClean="0"/>
              <a:t> 설치</a:t>
            </a:r>
            <a:r>
              <a:rPr lang="en-US" altLang="ko-KR" sz="2300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300" dirty="0" smtClean="0"/>
              <a:t>아이폰 사용자는 </a:t>
            </a:r>
            <a:r>
              <a:rPr lang="en-US" altLang="ko-KR" sz="2300" dirty="0" smtClean="0"/>
              <a:t>:</a:t>
            </a:r>
            <a:r>
              <a:rPr lang="ko-KR" altLang="en-US" sz="2300" dirty="0" smtClean="0"/>
              <a:t>사파리나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인터넷 창에 들어가</a:t>
            </a:r>
            <a:r>
              <a:rPr lang="en-US" altLang="ko-KR" sz="2300" dirty="0" smtClean="0"/>
              <a:t>  </a:t>
            </a:r>
            <a:r>
              <a:rPr lang="en-US" altLang="ko-KR" sz="2300" dirty="0">
                <a:hlinkClick r:id="rId2"/>
              </a:rPr>
              <a:t>http://attend.hit.ac.kr/app</a:t>
            </a:r>
            <a:r>
              <a:rPr lang="en-US" altLang="ko-KR" sz="2300" dirty="0" smtClean="0">
                <a:hlinkClick r:id="rId2"/>
              </a:rPr>
              <a:t>/</a:t>
            </a:r>
            <a:r>
              <a:rPr lang="en-US" altLang="ko-KR" sz="2300" dirty="0" smtClean="0"/>
              <a:t> </a:t>
            </a:r>
            <a:r>
              <a:rPr lang="ko-KR" altLang="en-US" sz="2300" dirty="0" smtClean="0"/>
              <a:t>입력해주세요</a:t>
            </a:r>
            <a:r>
              <a:rPr lang="en-US" altLang="ko-KR" sz="2300" dirty="0"/>
              <a:t>. </a:t>
            </a:r>
            <a:r>
              <a:rPr lang="en-US" altLang="ko-KR" sz="2300" dirty="0" smtClean="0"/>
              <a:t>(</a:t>
            </a:r>
            <a:r>
              <a:rPr lang="ko-KR" altLang="en-US" sz="2300" dirty="0" smtClean="0"/>
              <a:t>추가 첨부하는 </a:t>
            </a:r>
            <a:r>
              <a:rPr lang="en-US" altLang="ko-KR" sz="2300" dirty="0" smtClean="0"/>
              <a:t>pdf</a:t>
            </a:r>
            <a:r>
              <a:rPr lang="ko-KR" altLang="en-US" sz="2300" dirty="0" smtClean="0"/>
              <a:t>파일 보시면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자세한 내용을 볼 수 있습니다</a:t>
            </a:r>
            <a:r>
              <a:rPr lang="en-US" altLang="ko-KR" sz="2300" dirty="0" smtClean="0"/>
              <a:t>.)</a:t>
            </a:r>
          </a:p>
          <a:p>
            <a:pPr>
              <a:lnSpc>
                <a:spcPct val="200000"/>
              </a:lnSpc>
            </a:pPr>
            <a:r>
              <a:rPr lang="ko-KR" altLang="en-US" sz="2300" b="1" dirty="0" smtClean="0">
                <a:solidFill>
                  <a:srgbClr val="FF0000"/>
                </a:solidFill>
              </a:rPr>
              <a:t>전자 출결은 학번이 나온 경우</a:t>
            </a:r>
            <a:r>
              <a:rPr lang="en-US" altLang="ko-KR" sz="23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2300" b="1" dirty="0" smtClean="0">
                <a:solidFill>
                  <a:srgbClr val="FF0000"/>
                </a:solidFill>
              </a:rPr>
              <a:t>사용이 가능하오니</a:t>
            </a:r>
            <a:r>
              <a:rPr lang="en-US" altLang="ko-KR" sz="23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2300" b="1" dirty="0" smtClean="0">
                <a:solidFill>
                  <a:srgbClr val="FF0000"/>
                </a:solidFill>
              </a:rPr>
              <a:t>학번이 나온 후</a:t>
            </a:r>
            <a:r>
              <a:rPr lang="en-US" altLang="ko-KR" sz="23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2300" b="1" dirty="0" smtClean="0">
                <a:solidFill>
                  <a:srgbClr val="FF0000"/>
                </a:solidFill>
              </a:rPr>
              <a:t>설치해주세요</a:t>
            </a:r>
            <a:r>
              <a:rPr lang="en-US" altLang="ko-KR" sz="2300" b="1" dirty="0" smtClean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0975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2. </a:t>
            </a:r>
            <a:r>
              <a:rPr lang="ko-KR" altLang="en-US" sz="3000" b="1" dirty="0" smtClean="0"/>
              <a:t>전자 출결 안내사항</a:t>
            </a:r>
            <a:endParaRPr lang="ko-KR" altLang="en-US" sz="3000" b="1" dirty="0"/>
          </a:p>
        </p:txBody>
      </p:sp>
      <p:sp>
        <p:nvSpPr>
          <p:cNvPr id="4" name="내용 개체 틀 3"/>
          <p:cNvSpPr>
            <a:spLocks noGrp="1"/>
          </p:cNvSpPr>
          <p:nvPr>
            <p:ph sz="quarter" idx="13"/>
          </p:nvPr>
        </p:nvSpPr>
        <p:spPr>
          <a:xfrm>
            <a:off x="195562" y="1028701"/>
            <a:ext cx="10394707" cy="571500"/>
          </a:xfrm>
        </p:spPr>
        <p:txBody>
          <a:bodyPr/>
          <a:lstStyle/>
          <a:p>
            <a:r>
              <a:rPr lang="ko-KR" altLang="en-US" dirty="0" smtClean="0"/>
              <a:t>안드로이드 설치 및 설정은 다음과 같습니다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37686"/>
            <a:ext cx="11772900" cy="5001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309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2. </a:t>
            </a:r>
            <a:r>
              <a:rPr lang="ko-KR" altLang="en-US" sz="3000" b="1" dirty="0" smtClean="0"/>
              <a:t>전자 출결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04800" y="804229"/>
            <a:ext cx="10394707" cy="527404"/>
          </a:xfrm>
        </p:spPr>
        <p:txBody>
          <a:bodyPr/>
          <a:lstStyle/>
          <a:p>
            <a:r>
              <a:rPr lang="ko-KR" altLang="en-US" dirty="0" smtClean="0"/>
              <a:t>안드로이드 사용자 블루투스 설정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필요시</a:t>
            </a:r>
            <a:r>
              <a:rPr lang="en-US" altLang="ko-KR" dirty="0" smtClean="0"/>
              <a:t>) </a:t>
            </a:r>
            <a:r>
              <a:rPr lang="ko-KR" altLang="en-US" dirty="0" smtClean="0"/>
              <a:t>다음 안내사항을 참고해주세요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98601"/>
            <a:ext cx="11760200" cy="4889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24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1"/>
            <a:ext cx="10396882" cy="711200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2. </a:t>
            </a:r>
            <a:r>
              <a:rPr lang="ko-KR" altLang="en-US" sz="3000" b="1" dirty="0" smtClean="0"/>
              <a:t>전자 출결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193387" y="624561"/>
            <a:ext cx="10394707" cy="527404"/>
          </a:xfrm>
        </p:spPr>
        <p:txBody>
          <a:bodyPr/>
          <a:lstStyle/>
          <a:p>
            <a:r>
              <a:rPr lang="ko-KR" altLang="en-US" dirty="0" smtClean="0"/>
              <a:t>아이폰 설치 및 설정은 다음과 같습니다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5761"/>
            <a:ext cx="11722100" cy="5115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82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2. </a:t>
            </a:r>
            <a:r>
              <a:rPr lang="ko-KR" altLang="en-US" sz="3000" b="1" dirty="0" smtClean="0"/>
              <a:t>전자 출결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04800" y="804229"/>
            <a:ext cx="10394707" cy="527404"/>
          </a:xfrm>
        </p:spPr>
        <p:txBody>
          <a:bodyPr/>
          <a:lstStyle/>
          <a:p>
            <a:r>
              <a:rPr lang="ko-KR" altLang="en-US" dirty="0" smtClean="0"/>
              <a:t>아이폰 사용자 설정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필요시</a:t>
            </a:r>
            <a:r>
              <a:rPr lang="en-US" altLang="ko-KR" dirty="0" smtClean="0"/>
              <a:t>) </a:t>
            </a:r>
            <a:r>
              <a:rPr lang="ko-KR" altLang="en-US" dirty="0" smtClean="0"/>
              <a:t>다음 안내사항을 참고해주세요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1633"/>
            <a:ext cx="11861800" cy="5132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15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2. </a:t>
            </a:r>
            <a:r>
              <a:rPr lang="ko-KR" altLang="en-US" sz="3000" b="1" dirty="0" smtClean="0"/>
              <a:t>전자 출결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04800" y="804229"/>
            <a:ext cx="10394707" cy="527404"/>
          </a:xfrm>
        </p:spPr>
        <p:txBody>
          <a:bodyPr/>
          <a:lstStyle/>
          <a:p>
            <a:r>
              <a:rPr lang="ko-KR" altLang="en-US" dirty="0" smtClean="0"/>
              <a:t>아이폰 사용자 설정</a:t>
            </a:r>
            <a:r>
              <a:rPr lang="en-US" altLang="ko-KR" dirty="0" smtClean="0"/>
              <a:t>(</a:t>
            </a:r>
            <a:r>
              <a:rPr lang="ko-KR" altLang="en-US" dirty="0" smtClean="0"/>
              <a:t>필요시</a:t>
            </a:r>
            <a:r>
              <a:rPr lang="en-US" altLang="ko-KR" dirty="0" smtClean="0"/>
              <a:t>) </a:t>
            </a:r>
            <a:r>
              <a:rPr lang="ko-KR" altLang="en-US" dirty="0" smtClean="0"/>
              <a:t>다음 안내사항을 참고해주세요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31633"/>
            <a:ext cx="11760200" cy="5259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06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smtClean="0"/>
              <a:t>3. </a:t>
            </a:r>
            <a:r>
              <a:rPr lang="ko-KR" altLang="en-US" sz="3000" b="1" dirty="0" smtClean="0"/>
              <a:t>수강신청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881362" y="1799665"/>
            <a:ext cx="9202438" cy="2569136"/>
          </a:xfrm>
        </p:spPr>
        <p:txBody>
          <a:bodyPr>
            <a:normAutofit/>
          </a:bodyPr>
          <a:lstStyle/>
          <a:p>
            <a:r>
              <a:rPr lang="ko-KR" altLang="en-US" sz="2500" dirty="0" smtClean="0"/>
              <a:t>수강신청 기간은 </a:t>
            </a:r>
            <a:r>
              <a:rPr lang="en-US" altLang="ko-KR" sz="2500" dirty="0" smtClean="0"/>
              <a:t>2020.02.24-02.28</a:t>
            </a:r>
            <a:r>
              <a:rPr lang="ko-KR" altLang="en-US" sz="2500" dirty="0" smtClean="0"/>
              <a:t>일 오후</a:t>
            </a:r>
            <a:r>
              <a:rPr lang="en-US" altLang="ko-KR" sz="2500" dirty="0" smtClean="0"/>
              <a:t>6</a:t>
            </a:r>
            <a:r>
              <a:rPr lang="ko-KR" altLang="en-US" sz="2500" dirty="0" smtClean="0"/>
              <a:t>시입니다</a:t>
            </a:r>
            <a:r>
              <a:rPr lang="en-US" altLang="ko-KR" sz="2500" dirty="0" smtClean="0"/>
              <a:t>.</a:t>
            </a:r>
          </a:p>
          <a:p>
            <a:r>
              <a:rPr lang="ko-KR" altLang="en-US" sz="2500" dirty="0" err="1" smtClean="0"/>
              <a:t>수강정정</a:t>
            </a:r>
            <a:r>
              <a:rPr lang="ko-KR" altLang="en-US" sz="2500" dirty="0" smtClean="0"/>
              <a:t> 기간은 </a:t>
            </a:r>
            <a:r>
              <a:rPr lang="en-US" altLang="ko-KR" sz="2500" dirty="0" smtClean="0"/>
              <a:t>2020.03.02-03.06</a:t>
            </a:r>
            <a:r>
              <a:rPr lang="ko-KR" altLang="en-US" sz="2500" dirty="0" smtClean="0"/>
              <a:t>일 오후 </a:t>
            </a:r>
            <a:r>
              <a:rPr lang="en-US" altLang="ko-KR" sz="2500" dirty="0" smtClean="0"/>
              <a:t>6</a:t>
            </a:r>
            <a:r>
              <a:rPr lang="ko-KR" altLang="en-US" sz="2500" dirty="0" smtClean="0"/>
              <a:t>시입니다</a:t>
            </a:r>
            <a:r>
              <a:rPr lang="en-US" altLang="ko-KR" sz="2500" dirty="0" smtClean="0"/>
              <a:t>.</a:t>
            </a:r>
          </a:p>
          <a:p>
            <a:r>
              <a:rPr lang="en-US" altLang="ko-KR" sz="2500" dirty="0"/>
              <a:t> </a:t>
            </a:r>
            <a:r>
              <a:rPr lang="ko-KR" altLang="en-US" sz="2500" dirty="0" smtClean="0"/>
              <a:t>수강정정기간이란</a:t>
            </a:r>
            <a:r>
              <a:rPr lang="en-US" altLang="ko-KR" sz="2500" dirty="0" smtClean="0"/>
              <a:t>? </a:t>
            </a:r>
            <a:r>
              <a:rPr lang="ko-KR" altLang="en-US" sz="2500" dirty="0" smtClean="0"/>
              <a:t>본인이 수강한 강의를 듣고 싶지 않는 경우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수정하는 기간입니다</a:t>
            </a:r>
            <a:r>
              <a:rPr lang="en-US" altLang="ko-KR" sz="25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2781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1"/>
            <a:ext cx="10396882" cy="812800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3. </a:t>
            </a:r>
            <a:r>
              <a:rPr lang="ko-KR" altLang="en-US" sz="3000" b="1" dirty="0" smtClean="0"/>
              <a:t>수강신청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193387" y="745565"/>
            <a:ext cx="11005838" cy="15912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300" dirty="0" smtClean="0"/>
              <a:t>1. </a:t>
            </a:r>
            <a:r>
              <a:rPr lang="ko-KR" altLang="en-US" sz="2300" dirty="0" smtClean="0"/>
              <a:t>대전보건대학교 사이트</a:t>
            </a:r>
            <a:r>
              <a:rPr lang="en-US" altLang="ko-KR" sz="2300" dirty="0" smtClean="0"/>
              <a:t>-&gt; </a:t>
            </a:r>
            <a:r>
              <a:rPr lang="ko-KR" altLang="en-US" sz="2300" dirty="0" smtClean="0"/>
              <a:t>대학홈페이지 </a:t>
            </a:r>
            <a:r>
              <a:rPr lang="ko-KR" altLang="en-US" sz="2300" dirty="0" err="1" smtClean="0"/>
              <a:t>바로가기</a:t>
            </a:r>
            <a:r>
              <a:rPr lang="en-US" altLang="ko-KR" sz="2300" dirty="0" smtClean="0"/>
              <a:t>-&gt; </a:t>
            </a:r>
            <a:r>
              <a:rPr lang="ko-KR" altLang="en-US" sz="2300" dirty="0" smtClean="0"/>
              <a:t>상단의 포탈사이트에 들어간다</a:t>
            </a:r>
            <a:r>
              <a:rPr lang="en-US" altLang="ko-KR" sz="2300" dirty="0" smtClean="0"/>
              <a:t>.</a:t>
            </a:r>
          </a:p>
          <a:p>
            <a:pPr marL="0" indent="0">
              <a:buNone/>
            </a:pPr>
            <a:r>
              <a:rPr lang="en-US" altLang="ko-KR" sz="2300" dirty="0" smtClean="0"/>
              <a:t>(</a:t>
            </a:r>
            <a:r>
              <a:rPr lang="ko-KR" altLang="en-US" sz="2300" dirty="0" smtClean="0"/>
              <a:t>모바일 이용자</a:t>
            </a:r>
            <a:r>
              <a:rPr lang="en-US" altLang="ko-KR" sz="2300" dirty="0" smtClean="0"/>
              <a:t>: </a:t>
            </a:r>
            <a:r>
              <a:rPr lang="ko-KR" altLang="en-US" sz="2300" dirty="0" smtClean="0"/>
              <a:t>핸드폰에 대전보건대학교 포탈사이트 앱을 설치한다</a:t>
            </a:r>
            <a:r>
              <a:rPr lang="en-US" altLang="ko-KR" sz="2300" dirty="0" smtClean="0"/>
              <a:t>. </a:t>
            </a:r>
            <a:r>
              <a:rPr lang="ko-KR" altLang="en-US" sz="2300" b="1" dirty="0" smtClean="0">
                <a:solidFill>
                  <a:srgbClr val="FF0000"/>
                </a:solidFill>
              </a:rPr>
              <a:t>신청방법은 </a:t>
            </a:r>
            <a:r>
              <a:rPr lang="en-US" altLang="ko-KR" sz="2300" b="1" dirty="0" smtClean="0">
                <a:solidFill>
                  <a:srgbClr val="FF0000"/>
                </a:solidFill>
              </a:rPr>
              <a:t>pc</a:t>
            </a:r>
            <a:r>
              <a:rPr lang="ko-KR" altLang="en-US" sz="2300" b="1" dirty="0" smtClean="0">
                <a:solidFill>
                  <a:srgbClr val="FF0000"/>
                </a:solidFill>
              </a:rPr>
              <a:t>와 동일</a:t>
            </a:r>
            <a:r>
              <a:rPr lang="en-US" altLang="ko-KR" sz="2300" b="1" dirty="0" smtClean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36800"/>
            <a:ext cx="11755491" cy="3542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60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smtClean="0"/>
              <a:t>3. </a:t>
            </a:r>
            <a:r>
              <a:rPr lang="ko-KR" altLang="en-US" sz="3000" b="1" dirty="0" smtClean="0"/>
              <a:t>수강신청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60662" y="677582"/>
            <a:ext cx="11005838" cy="15912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300" dirty="0" smtClean="0"/>
              <a:t>2. </a:t>
            </a:r>
            <a:r>
              <a:rPr lang="ko-KR" altLang="en-US" sz="2300" dirty="0" smtClean="0"/>
              <a:t>포탈사이트에 들어간 후</a:t>
            </a:r>
            <a:r>
              <a:rPr lang="en-US" altLang="ko-KR" sz="2300" dirty="0" smtClean="0"/>
              <a:t>, </a:t>
            </a:r>
            <a:r>
              <a:rPr lang="ko-KR" altLang="en-US" sz="2300" dirty="0" err="1" smtClean="0"/>
              <a:t>로그인을</a:t>
            </a:r>
            <a:r>
              <a:rPr lang="ko-KR" altLang="en-US" sz="2300" dirty="0" smtClean="0"/>
              <a:t> 한다</a:t>
            </a:r>
            <a:r>
              <a:rPr lang="en-US" altLang="ko-KR" sz="2300" dirty="0" smtClean="0"/>
              <a:t>.(</a:t>
            </a:r>
            <a:r>
              <a:rPr lang="ko-KR" altLang="en-US" sz="2300" dirty="0" smtClean="0"/>
              <a:t>아이디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비번은 수강신청 전에 공지</a:t>
            </a:r>
            <a:r>
              <a:rPr lang="en-US" altLang="ko-KR" sz="2300" dirty="0" smtClean="0"/>
              <a:t>)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80882"/>
            <a:ext cx="5169671" cy="494094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6946" y="1848921"/>
            <a:ext cx="6390216" cy="477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172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smtClean="0"/>
              <a:t>3. </a:t>
            </a:r>
            <a:r>
              <a:rPr lang="ko-KR" altLang="en-US" sz="3000" b="1" dirty="0" smtClean="0"/>
              <a:t>수강신청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60662" y="677582"/>
            <a:ext cx="11005838" cy="159123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300" dirty="0" smtClean="0"/>
              <a:t>3. </a:t>
            </a:r>
            <a:r>
              <a:rPr lang="ko-KR" altLang="en-US" sz="2300" dirty="0" smtClean="0"/>
              <a:t>포탈사이트 학사서비스에 들어가서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일반학기수강신청에 들어간다</a:t>
            </a:r>
            <a:r>
              <a:rPr lang="en-US" altLang="ko-KR" sz="2300" dirty="0" smtClean="0"/>
              <a:t>.</a:t>
            </a: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387" y="2055714"/>
            <a:ext cx="11441122" cy="2770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76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smtClean="0"/>
              <a:t>3. </a:t>
            </a:r>
            <a:r>
              <a:rPr lang="ko-KR" altLang="en-US" sz="3000" b="1" dirty="0" smtClean="0"/>
              <a:t>수강신청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193387" y="790014"/>
            <a:ext cx="11005838" cy="82101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altLang="ko-KR" sz="2300" dirty="0" smtClean="0"/>
              <a:t>4. </a:t>
            </a:r>
            <a:r>
              <a:rPr lang="ko-KR" altLang="en-US" sz="2300" dirty="0" err="1" smtClean="0"/>
              <a:t>일반학기</a:t>
            </a:r>
            <a:r>
              <a:rPr lang="ko-KR" altLang="en-US" sz="2300" dirty="0" smtClean="0"/>
              <a:t> 수강신청에 들어가면 다음 창이 나온다</a:t>
            </a:r>
            <a:r>
              <a:rPr lang="en-US" altLang="ko-KR" sz="2300" dirty="0" smtClean="0"/>
              <a:t>.</a:t>
            </a:r>
          </a:p>
          <a:p>
            <a:pPr marL="0" indent="0">
              <a:buNone/>
            </a:pPr>
            <a:r>
              <a:rPr lang="en-US" altLang="ko-KR" sz="2300" dirty="0" smtClean="0"/>
              <a:t>(</a:t>
            </a:r>
            <a:r>
              <a:rPr lang="ko-KR" altLang="en-US" sz="2300" dirty="0" smtClean="0"/>
              <a:t>보기 화면과 같이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선택을 한 후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전공과목은 다 신청하세요</a:t>
            </a:r>
            <a:r>
              <a:rPr lang="en-US" altLang="ko-KR" sz="2300" dirty="0" smtClean="0"/>
              <a:t>)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2" y="1816100"/>
            <a:ext cx="11608757" cy="490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72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smtClean="0"/>
              <a:t>3. </a:t>
            </a:r>
            <a:r>
              <a:rPr lang="ko-KR" altLang="en-US" sz="3000" b="1" dirty="0" smtClean="0"/>
              <a:t>수강신청 안내사항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193386" y="790014"/>
            <a:ext cx="11287413" cy="128008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altLang="ko-KR" sz="2300" dirty="0" smtClean="0"/>
              <a:t>4. </a:t>
            </a:r>
            <a:r>
              <a:rPr lang="ko-KR" altLang="en-US" sz="2300" dirty="0" err="1" smtClean="0"/>
              <a:t>일반학기</a:t>
            </a:r>
            <a:r>
              <a:rPr lang="ko-KR" altLang="en-US" sz="2300" dirty="0" smtClean="0"/>
              <a:t> 수강신청에 들어가면 다음 창이 나온다</a:t>
            </a:r>
            <a:r>
              <a:rPr lang="en-US" altLang="ko-KR" sz="2300" dirty="0" smtClean="0"/>
              <a:t>.</a:t>
            </a:r>
          </a:p>
          <a:p>
            <a:pPr marL="0" indent="0">
              <a:buNone/>
            </a:pPr>
            <a:r>
              <a:rPr lang="en-US" altLang="ko-KR" sz="2300" dirty="0" smtClean="0"/>
              <a:t>(</a:t>
            </a:r>
            <a:r>
              <a:rPr lang="ko-KR" altLang="en-US" sz="2300" dirty="0" smtClean="0"/>
              <a:t>보기 화면과 같이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선택을 한 후</a:t>
            </a:r>
            <a:r>
              <a:rPr lang="en-US" altLang="ko-KR" sz="2300" dirty="0" smtClean="0"/>
              <a:t>, </a:t>
            </a:r>
            <a:r>
              <a:rPr lang="ko-KR" altLang="en-US" sz="2300" dirty="0" smtClean="0"/>
              <a:t>교양과목 신청</a:t>
            </a:r>
            <a:r>
              <a:rPr lang="en-US" altLang="ko-KR" sz="2300" dirty="0" smtClean="0"/>
              <a:t>(</a:t>
            </a:r>
            <a:r>
              <a:rPr lang="ko-KR" altLang="en-US" sz="2300" dirty="0" smtClean="0"/>
              <a:t>수 </a:t>
            </a:r>
            <a:r>
              <a:rPr lang="en-US" altLang="ko-KR" sz="2300" dirty="0" smtClean="0"/>
              <a:t>5,6/</a:t>
            </a:r>
            <a:r>
              <a:rPr lang="ko-KR" altLang="en-US" sz="2300" dirty="0" smtClean="0"/>
              <a:t>수</a:t>
            </a:r>
            <a:r>
              <a:rPr lang="en-US" altLang="ko-KR" sz="2300" dirty="0" smtClean="0"/>
              <a:t>7,8/</a:t>
            </a:r>
            <a:r>
              <a:rPr lang="ko-KR" altLang="en-US" sz="2300" dirty="0" smtClean="0"/>
              <a:t>목</a:t>
            </a:r>
            <a:r>
              <a:rPr lang="en-US" altLang="ko-KR" sz="2300" dirty="0" smtClean="0"/>
              <a:t>1,2/</a:t>
            </a:r>
            <a:r>
              <a:rPr lang="ko-KR" altLang="en-US" sz="2300" dirty="0" smtClean="0"/>
              <a:t>목</a:t>
            </a:r>
            <a:r>
              <a:rPr lang="en-US" altLang="ko-KR" sz="2300" dirty="0" smtClean="0"/>
              <a:t>5,6.)</a:t>
            </a:r>
            <a:r>
              <a:rPr lang="en-US" altLang="ko-KR" sz="2300" dirty="0" smtClean="0">
                <a:sym typeface="Wingdings" panose="05000000000000000000" pitchFamily="2" charset="2"/>
              </a:rPr>
              <a:t> </a:t>
            </a:r>
            <a:r>
              <a:rPr lang="ko-KR" altLang="en-US" sz="2300" dirty="0" smtClean="0">
                <a:sym typeface="Wingdings" panose="05000000000000000000" pitchFamily="2" charset="2"/>
              </a:rPr>
              <a:t>시간표 참고</a:t>
            </a:r>
            <a:endParaRPr lang="en-US" altLang="ko-KR" sz="2300" dirty="0" smtClean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ko-KR" altLang="en-US" sz="23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모바일 수강신청도 </a:t>
            </a:r>
            <a:r>
              <a:rPr lang="en-US" altLang="ko-KR" sz="23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pc</a:t>
            </a:r>
            <a:r>
              <a:rPr lang="ko-KR" altLang="en-US" sz="23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와 동일합니다</a:t>
            </a:r>
            <a:r>
              <a:rPr lang="en-US" altLang="ko-KR" sz="2300" b="1" dirty="0" smtClean="0">
                <a:solidFill>
                  <a:srgbClr val="FF0000"/>
                </a:solidFill>
                <a:sym typeface="Wingdings" panose="05000000000000000000" pitchFamily="2" charset="2"/>
              </a:rPr>
              <a:t>.</a:t>
            </a:r>
            <a:endParaRPr lang="en-US" altLang="ko-KR" sz="2300" b="1" dirty="0" smtClean="0">
              <a:solidFill>
                <a:srgbClr val="FF0000"/>
              </a:solidFill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3" b="28597"/>
          <a:stretch/>
        </p:blipFill>
        <p:spPr>
          <a:xfrm>
            <a:off x="0" y="2172446"/>
            <a:ext cx="11760200" cy="4075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40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4. </a:t>
            </a:r>
            <a:r>
              <a:rPr lang="ko-KR" altLang="en-US" sz="3000" b="1" dirty="0" smtClean="0"/>
              <a:t>수강신청 주의사항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282287" y="1151965"/>
            <a:ext cx="11005838" cy="395978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ko-KR" dirty="0" smtClean="0"/>
              <a:t>1. </a:t>
            </a:r>
            <a:r>
              <a:rPr lang="ko-KR" altLang="en-US" dirty="0" smtClean="0"/>
              <a:t>학과에서 지정한 교양은 필히 수강합니다</a:t>
            </a:r>
            <a:r>
              <a:rPr lang="en-US" altLang="ko-KR" dirty="0" smtClean="0"/>
              <a:t>. -&gt; </a:t>
            </a:r>
            <a:r>
              <a:rPr lang="ko-KR" altLang="en-US" dirty="0" smtClean="0"/>
              <a:t>시간표에 작성된 교양 시간 보면서 신청해주세요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r>
              <a:rPr lang="en-US" altLang="ko-KR" dirty="0" smtClean="0"/>
              <a:t>(</a:t>
            </a:r>
            <a:r>
              <a:rPr lang="ko-KR" altLang="en-US" b="1" dirty="0" smtClean="0">
                <a:solidFill>
                  <a:srgbClr val="FF0000"/>
                </a:solidFill>
              </a:rPr>
              <a:t>자연재해와 재난</a:t>
            </a:r>
            <a:r>
              <a:rPr lang="en-US" altLang="ko-KR" b="1" dirty="0" smtClean="0">
                <a:solidFill>
                  <a:srgbClr val="FF0000"/>
                </a:solidFill>
              </a:rPr>
              <a:t>, </a:t>
            </a:r>
            <a:r>
              <a:rPr lang="ko-KR" altLang="en-US" b="1" dirty="0" err="1" smtClean="0">
                <a:solidFill>
                  <a:srgbClr val="FF0000"/>
                </a:solidFill>
              </a:rPr>
              <a:t>기초계산</a:t>
            </a:r>
            <a:r>
              <a:rPr lang="en-US" altLang="ko-KR" b="1" dirty="0" smtClean="0">
                <a:solidFill>
                  <a:srgbClr val="FF0000"/>
                </a:solidFill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</a:rPr>
              <a:t>한국사</a:t>
            </a:r>
            <a:r>
              <a:rPr lang="en-US" altLang="ko-KR" b="1" dirty="0" smtClean="0">
                <a:solidFill>
                  <a:srgbClr val="FF0000"/>
                </a:solidFill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</a:rPr>
              <a:t>정보처리활용</a:t>
            </a:r>
            <a:r>
              <a:rPr lang="en-US" altLang="ko-KR" dirty="0" smtClean="0"/>
              <a:t>)</a:t>
            </a:r>
          </a:p>
          <a:p>
            <a:pPr marL="0" indent="0">
              <a:buNone/>
            </a:pPr>
            <a:r>
              <a:rPr lang="en-US" altLang="ko-KR" dirty="0" smtClean="0"/>
              <a:t>2. </a:t>
            </a:r>
            <a:r>
              <a:rPr lang="ko-KR" altLang="en-US" dirty="0" smtClean="0"/>
              <a:t>이번 </a:t>
            </a:r>
            <a:r>
              <a:rPr lang="en-US" altLang="ko-KR" dirty="0" smtClean="0"/>
              <a:t>1</a:t>
            </a:r>
            <a:r>
              <a:rPr lang="ko-KR" altLang="en-US" dirty="0" smtClean="0"/>
              <a:t>학년들은 추가 교양 수강 신청 시</a:t>
            </a:r>
            <a:r>
              <a:rPr lang="en-US" altLang="ko-KR" dirty="0" smtClean="0"/>
              <a:t>,  </a:t>
            </a:r>
            <a:r>
              <a:rPr lang="ko-KR" altLang="en-US" b="1" dirty="0" smtClean="0">
                <a:solidFill>
                  <a:srgbClr val="FF0000"/>
                </a:solidFill>
              </a:rPr>
              <a:t>화요일 오후 및 금요일 만 가능합니다</a:t>
            </a:r>
            <a:r>
              <a:rPr lang="en-US" altLang="ko-KR" b="1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US" altLang="ko-KR" dirty="0" smtClean="0"/>
              <a:t>3. </a:t>
            </a:r>
            <a:r>
              <a:rPr lang="ko-KR" altLang="en-US" dirty="0" smtClean="0"/>
              <a:t>교양인 경우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학과 지정 교양이 있습니다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타 학과 지정 교양은 수강 신청이 불가능합니다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r>
              <a:rPr lang="ko-KR" altLang="en-US" b="1" dirty="0" smtClean="0">
                <a:solidFill>
                  <a:srgbClr val="FF0000"/>
                </a:solidFill>
              </a:rPr>
              <a:t>수강신청 불가 이유</a:t>
            </a:r>
            <a:r>
              <a:rPr lang="en-US" altLang="ko-KR" b="1" dirty="0" smtClean="0">
                <a:solidFill>
                  <a:srgbClr val="FF0000"/>
                </a:solidFill>
              </a:rPr>
              <a:t>: </a:t>
            </a:r>
            <a:r>
              <a:rPr lang="ko-KR" altLang="en-US" b="1" dirty="0" smtClean="0">
                <a:solidFill>
                  <a:srgbClr val="FF0000"/>
                </a:solidFill>
              </a:rPr>
              <a:t>타 학과에서 자기 학생들 졸업을 위해 지정한 것이기 때문입니다</a:t>
            </a:r>
            <a:r>
              <a:rPr lang="en-US" altLang="ko-KR" b="1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US" altLang="ko-KR" dirty="0" smtClean="0"/>
              <a:t>(</a:t>
            </a:r>
            <a:r>
              <a:rPr lang="ko-KR" altLang="en-US" dirty="0" smtClean="0"/>
              <a:t>신청 가능한 교양은 다음 차트에서 공지하겠습니다</a:t>
            </a:r>
            <a:r>
              <a:rPr lang="en-US" altLang="ko-KR" dirty="0" smtClean="0"/>
              <a:t>.]</a:t>
            </a:r>
          </a:p>
          <a:p>
            <a:pPr marL="0" indent="0">
              <a:buNone/>
            </a:pPr>
            <a:r>
              <a:rPr lang="en-US" altLang="ko-KR" dirty="0" smtClean="0"/>
              <a:t>4. </a:t>
            </a:r>
            <a:r>
              <a:rPr lang="ko-KR" altLang="en-US" dirty="0" smtClean="0"/>
              <a:t>수강 신청 시</a:t>
            </a:r>
            <a:r>
              <a:rPr lang="en-US" altLang="ko-KR" dirty="0" smtClean="0"/>
              <a:t>, </a:t>
            </a:r>
            <a:r>
              <a:rPr lang="ko-KR" altLang="en-US" dirty="0" smtClean="0"/>
              <a:t>시간표 시간 교수님 이름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강의실</a:t>
            </a:r>
            <a:r>
              <a:rPr lang="en-US" altLang="ko-KR" dirty="0" smtClean="0"/>
              <a:t>, </a:t>
            </a:r>
            <a:r>
              <a:rPr lang="ko-KR" altLang="en-US" dirty="0" smtClean="0"/>
              <a:t>요일 잘 확인해주세요</a:t>
            </a:r>
            <a:r>
              <a:rPr lang="en-US" altLang="ko-KR" dirty="0" smtClean="0"/>
              <a:t>.</a:t>
            </a:r>
          </a:p>
          <a:p>
            <a:pPr marL="0" indent="0">
              <a:buNone/>
            </a:pPr>
            <a:r>
              <a:rPr lang="en-US" altLang="ko-KR" dirty="0" smtClean="0"/>
              <a:t>5. </a:t>
            </a:r>
            <a:r>
              <a:rPr lang="ko-KR" altLang="en-US" b="1" dirty="0" smtClean="0">
                <a:solidFill>
                  <a:srgbClr val="FF0000"/>
                </a:solidFill>
              </a:rPr>
              <a:t>시간표에는 없지만 수강 신청 시</a:t>
            </a:r>
            <a:r>
              <a:rPr lang="en-US" altLang="ko-KR" b="1" dirty="0" smtClean="0">
                <a:solidFill>
                  <a:srgbClr val="FF0000"/>
                </a:solidFill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</a:rPr>
              <a:t>뜨는 사회봉사도 수강 하셔야 합니다</a:t>
            </a:r>
            <a:r>
              <a:rPr lang="en-US" altLang="ko-KR" b="1" dirty="0" smtClean="0">
                <a:solidFill>
                  <a:srgbClr val="FF0000"/>
                </a:solidFill>
              </a:rPr>
              <a:t>.(</a:t>
            </a:r>
            <a:r>
              <a:rPr lang="ko-KR" altLang="en-US" b="1" dirty="0" smtClean="0">
                <a:solidFill>
                  <a:srgbClr val="FF0000"/>
                </a:solidFill>
              </a:rPr>
              <a:t>전공 수강 신청 시</a:t>
            </a:r>
            <a:r>
              <a:rPr lang="en-US" altLang="ko-KR" b="1" dirty="0" smtClean="0">
                <a:solidFill>
                  <a:srgbClr val="FF0000"/>
                </a:solidFill>
              </a:rPr>
              <a:t>, </a:t>
            </a:r>
            <a:r>
              <a:rPr lang="ko-KR" altLang="en-US" b="1" dirty="0" smtClean="0">
                <a:solidFill>
                  <a:srgbClr val="FF0000"/>
                </a:solidFill>
              </a:rPr>
              <a:t>뜹니다</a:t>
            </a:r>
            <a:r>
              <a:rPr lang="en-US" altLang="ko-KR" b="1" dirty="0" smtClean="0">
                <a:solidFill>
                  <a:srgbClr val="FF0000"/>
                </a:solidFill>
              </a:rPr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1315737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4. </a:t>
            </a:r>
            <a:r>
              <a:rPr lang="ko-KR" altLang="en-US" sz="3000" b="1" dirty="0" smtClean="0"/>
              <a:t>수강신청 주의사항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193387" y="695628"/>
            <a:ext cx="11005838" cy="95623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ko-KR" altLang="en-US" dirty="0" smtClean="0"/>
              <a:t>수강 신청 가능한 공통 교양</a:t>
            </a:r>
            <a:r>
              <a:rPr lang="en-US" altLang="ko-KR" dirty="0" smtClean="0"/>
              <a:t>.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92" y="1536534"/>
            <a:ext cx="11454507" cy="4661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836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5. </a:t>
            </a:r>
            <a:r>
              <a:rPr lang="ko-KR" altLang="en-US" sz="3000" b="1" dirty="0" smtClean="0"/>
              <a:t>재난건설안전과 시간표 공지</a:t>
            </a:r>
            <a:endParaRPr lang="ko-KR" altLang="en-US" sz="3000" b="1" dirty="0"/>
          </a:p>
        </p:txBody>
      </p:sp>
      <p:pic>
        <p:nvPicPr>
          <p:cNvPr id="8" name="내용 개체 틀 7"/>
          <p:cNvPicPr>
            <a:picLocks noGrp="1" noChangeAspect="1"/>
          </p:cNvPicPr>
          <p:nvPr>
            <p:ph sz="quarter" idx="13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344" r="-111"/>
          <a:stretch/>
        </p:blipFill>
        <p:spPr>
          <a:xfrm>
            <a:off x="104487" y="1447800"/>
            <a:ext cx="11452513" cy="3771900"/>
          </a:xfrm>
        </p:spPr>
      </p:pic>
      <p:sp>
        <p:nvSpPr>
          <p:cNvPr id="9" name="TextBox 8"/>
          <p:cNvSpPr txBox="1"/>
          <p:nvPr/>
        </p:nvSpPr>
        <p:spPr>
          <a:xfrm>
            <a:off x="318856" y="967299"/>
            <a:ext cx="102714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>
                <a:solidFill>
                  <a:srgbClr val="FF0000"/>
                </a:solidFill>
              </a:rPr>
              <a:t>금요일은 공강입니다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다음 시간표 대로 수강신청 해주세요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46572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5. </a:t>
            </a:r>
            <a:r>
              <a:rPr lang="ko-KR" altLang="en-US" sz="3000" b="1" dirty="0" smtClean="0"/>
              <a:t>재난건설안전과 개강 시</a:t>
            </a:r>
            <a:r>
              <a:rPr lang="en-US" altLang="ko-KR" sz="3000" b="1" dirty="0" smtClean="0"/>
              <a:t>, </a:t>
            </a:r>
            <a:r>
              <a:rPr lang="ko-KR" altLang="en-US" sz="3000" b="1" dirty="0" smtClean="0"/>
              <a:t>준비물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75328" y="1270000"/>
            <a:ext cx="10394272" cy="3695700"/>
          </a:xfrm>
        </p:spPr>
        <p:txBody>
          <a:bodyPr>
            <a:normAutofit/>
          </a:bodyPr>
          <a:lstStyle/>
          <a:p>
            <a:r>
              <a:rPr lang="ko-KR" altLang="en-US" sz="2500" dirty="0" smtClean="0"/>
              <a:t>증명사진 </a:t>
            </a:r>
            <a:r>
              <a:rPr lang="en-US" altLang="ko-KR" sz="2500" dirty="0" smtClean="0"/>
              <a:t>5</a:t>
            </a:r>
            <a:r>
              <a:rPr lang="ko-KR" altLang="en-US" sz="2500" dirty="0" smtClean="0"/>
              <a:t>개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등본</a:t>
            </a:r>
            <a:r>
              <a:rPr lang="en-US" altLang="ko-KR" sz="2500" dirty="0" smtClean="0"/>
              <a:t>1</a:t>
            </a:r>
            <a:r>
              <a:rPr lang="ko-KR" altLang="en-US" sz="2500" dirty="0" smtClean="0"/>
              <a:t>부</a:t>
            </a:r>
            <a:endParaRPr lang="en-US" altLang="ko-KR" sz="2500" dirty="0" smtClean="0"/>
          </a:p>
          <a:p>
            <a:r>
              <a:rPr lang="en-US" altLang="ko-KR" sz="2500" dirty="0" smtClean="0"/>
              <a:t>(</a:t>
            </a:r>
            <a:r>
              <a:rPr lang="ko-KR" altLang="en-US" sz="2500" dirty="0" smtClean="0"/>
              <a:t>등본은 주민센터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민원</a:t>
            </a:r>
            <a:r>
              <a:rPr lang="en-US" altLang="ko-KR" sz="2500" dirty="0" smtClean="0"/>
              <a:t>24</a:t>
            </a:r>
            <a:r>
              <a:rPr lang="ko-KR" altLang="en-US" sz="2500" dirty="0" smtClean="0"/>
              <a:t>에서 출력 가능합니다</a:t>
            </a:r>
            <a:r>
              <a:rPr lang="en-US" altLang="ko-KR" sz="2500" dirty="0" smtClean="0"/>
              <a:t>. </a:t>
            </a:r>
            <a:r>
              <a:rPr lang="ko-KR" altLang="en-US" sz="2500" dirty="0" smtClean="0"/>
              <a:t>단 민원</a:t>
            </a:r>
            <a:r>
              <a:rPr lang="en-US" altLang="ko-KR" sz="2500" dirty="0" smtClean="0"/>
              <a:t>24</a:t>
            </a:r>
            <a:r>
              <a:rPr lang="ko-KR" altLang="en-US" sz="2500" dirty="0" smtClean="0"/>
              <a:t>이용 시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공인인증서 필요합니다</a:t>
            </a:r>
            <a:r>
              <a:rPr lang="en-US" altLang="ko-KR" sz="2500" dirty="0" smtClean="0"/>
              <a:t>.) </a:t>
            </a:r>
          </a:p>
          <a:p>
            <a:r>
              <a:rPr lang="en-US" altLang="ko-KR" sz="2500" dirty="0" smtClean="0"/>
              <a:t>3</a:t>
            </a:r>
            <a:r>
              <a:rPr lang="ko-KR" altLang="en-US" sz="2500" dirty="0" smtClean="0"/>
              <a:t>월 </a:t>
            </a:r>
            <a:r>
              <a:rPr lang="en-US" altLang="ko-KR" sz="2500" dirty="0" smtClean="0"/>
              <a:t>2</a:t>
            </a:r>
            <a:r>
              <a:rPr lang="ko-KR" altLang="en-US" sz="2500" dirty="0" smtClean="0"/>
              <a:t>일까지 준비하시길 바라며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여학생은 </a:t>
            </a:r>
            <a:r>
              <a:rPr lang="ko-KR" altLang="en-US" sz="2500" dirty="0" err="1" smtClean="0"/>
              <a:t>하정민</a:t>
            </a:r>
            <a:r>
              <a:rPr lang="ko-KR" altLang="en-US" sz="2500" dirty="0" smtClean="0"/>
              <a:t> 학생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남학생은 강규상학생에게 제출하세요</a:t>
            </a:r>
            <a:r>
              <a:rPr lang="en-US" altLang="ko-KR" sz="2500" dirty="0" smtClean="0"/>
              <a:t>.</a:t>
            </a:r>
          </a:p>
          <a:p>
            <a:r>
              <a:rPr lang="ko-KR" altLang="en-US" sz="2500" dirty="0" err="1" smtClean="0"/>
              <a:t>하정민</a:t>
            </a:r>
            <a:r>
              <a:rPr lang="en-US" altLang="ko-KR" sz="2500" dirty="0" smtClean="0"/>
              <a:t>, </a:t>
            </a:r>
            <a:r>
              <a:rPr lang="ko-KR" altLang="en-US" sz="2500" dirty="0" err="1" smtClean="0"/>
              <a:t>강규상</a:t>
            </a:r>
            <a:r>
              <a:rPr lang="ko-KR" altLang="en-US" sz="2500" dirty="0" smtClean="0"/>
              <a:t> 학생은 취합 후</a:t>
            </a:r>
            <a:r>
              <a:rPr lang="en-US" altLang="ko-KR" sz="2500" dirty="0" smtClean="0"/>
              <a:t>, </a:t>
            </a:r>
            <a:r>
              <a:rPr lang="ko-KR" altLang="en-US" sz="2500" dirty="0" err="1" smtClean="0"/>
              <a:t>과사로</a:t>
            </a:r>
            <a:r>
              <a:rPr lang="ko-KR" altLang="en-US" sz="2500" dirty="0" smtClean="0"/>
              <a:t> 제출하러 와주세요</a:t>
            </a:r>
            <a:r>
              <a:rPr lang="en-US" altLang="ko-KR" sz="2500" dirty="0" smtClean="0"/>
              <a:t>.</a:t>
            </a:r>
            <a:endParaRPr lang="ko-KR" altLang="en-US" sz="2500" dirty="0"/>
          </a:p>
        </p:txBody>
      </p:sp>
    </p:spTree>
    <p:extLst>
      <p:ext uri="{BB962C8B-B14F-4D97-AF65-F5344CB8AC3E}">
        <p14:creationId xmlns:p14="http://schemas.microsoft.com/office/powerpoint/2010/main" val="192277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/>
              <a:t>6</a:t>
            </a:r>
            <a:r>
              <a:rPr lang="en-US" altLang="ko-KR" sz="3000" b="1" dirty="0" smtClean="0"/>
              <a:t>. </a:t>
            </a:r>
            <a:r>
              <a:rPr lang="ko-KR" altLang="en-US" sz="3000" b="1" dirty="0" smtClean="0"/>
              <a:t>재난건설안전과 학과 사무실 및 전용 강의실 소개</a:t>
            </a:r>
            <a:r>
              <a:rPr lang="en-US" altLang="ko-KR" sz="3000" b="1" dirty="0" smtClean="0"/>
              <a:t>.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540428" y="1295400"/>
            <a:ext cx="10394272" cy="4178300"/>
          </a:xfrm>
        </p:spPr>
        <p:txBody>
          <a:bodyPr>
            <a:normAutofit/>
          </a:bodyPr>
          <a:lstStyle/>
          <a:p>
            <a:r>
              <a:rPr lang="ko-KR" altLang="en-US" sz="2500" dirty="0" smtClean="0"/>
              <a:t>재난건설안전과 학과 사무실 위치는 </a:t>
            </a:r>
            <a:r>
              <a:rPr lang="en-US" altLang="ko-KR" sz="2500" dirty="0" smtClean="0"/>
              <a:t>8</a:t>
            </a:r>
            <a:r>
              <a:rPr lang="ko-KR" altLang="en-US" sz="2500" dirty="0" smtClean="0"/>
              <a:t>동 </a:t>
            </a:r>
            <a:r>
              <a:rPr lang="en-US" altLang="ko-KR" sz="2500" dirty="0" smtClean="0"/>
              <a:t>1</a:t>
            </a:r>
            <a:r>
              <a:rPr lang="ko-KR" altLang="en-US" sz="2500" dirty="0" smtClean="0"/>
              <a:t>층 </a:t>
            </a:r>
            <a:r>
              <a:rPr lang="en-US" altLang="ko-KR" sz="2500" dirty="0" smtClean="0"/>
              <a:t>03</a:t>
            </a:r>
            <a:r>
              <a:rPr lang="ko-KR" altLang="en-US" sz="2500" dirty="0" smtClean="0"/>
              <a:t>호실입니다</a:t>
            </a:r>
            <a:r>
              <a:rPr lang="en-US" altLang="ko-KR" sz="2500" dirty="0" smtClean="0"/>
              <a:t>.</a:t>
            </a:r>
          </a:p>
          <a:p>
            <a:r>
              <a:rPr lang="ko-KR" altLang="en-US" sz="2500" dirty="0" smtClean="0"/>
              <a:t>수시 </a:t>
            </a:r>
            <a:r>
              <a:rPr lang="ko-KR" altLang="en-US" sz="2500" dirty="0" err="1" smtClean="0"/>
              <a:t>면접대기실</a:t>
            </a:r>
            <a:r>
              <a:rPr lang="ko-KR" altLang="en-US" sz="2500" dirty="0" smtClean="0"/>
              <a:t> 바로 앞으로 위치 이전하였습니다</a:t>
            </a:r>
            <a:r>
              <a:rPr lang="en-US" altLang="ko-KR" sz="2500" dirty="0" smtClean="0"/>
              <a:t>.</a:t>
            </a:r>
          </a:p>
          <a:p>
            <a:r>
              <a:rPr lang="ko-KR" altLang="en-US" sz="2500" dirty="0" smtClean="0"/>
              <a:t>학과 전화번호</a:t>
            </a:r>
            <a:r>
              <a:rPr lang="en-US" altLang="ko-KR" sz="2500" dirty="0" smtClean="0"/>
              <a:t>: 042-670-9728</a:t>
            </a:r>
            <a:r>
              <a:rPr lang="ko-KR" altLang="en-US" sz="2500" dirty="0" smtClean="0"/>
              <a:t>번입니다</a:t>
            </a:r>
            <a:r>
              <a:rPr lang="en-US" altLang="ko-KR" sz="2500" dirty="0" smtClean="0"/>
              <a:t>.</a:t>
            </a:r>
          </a:p>
          <a:p>
            <a:r>
              <a:rPr lang="ko-KR" altLang="en-US" sz="2500" dirty="0" smtClean="0"/>
              <a:t>재난건설안전과 전용 강의실은 총 </a:t>
            </a:r>
            <a:r>
              <a:rPr lang="en-US" altLang="ko-KR" sz="2500" dirty="0" smtClean="0"/>
              <a:t>4</a:t>
            </a:r>
            <a:r>
              <a:rPr lang="ko-KR" altLang="en-US" sz="2500" dirty="0" smtClean="0"/>
              <a:t>개입니다</a:t>
            </a:r>
            <a:r>
              <a:rPr lang="en-US" altLang="ko-KR" sz="2500" dirty="0" smtClean="0"/>
              <a:t>.</a:t>
            </a:r>
          </a:p>
          <a:p>
            <a:r>
              <a:rPr lang="en-US" altLang="ko-KR" sz="2500" dirty="0" smtClean="0"/>
              <a:t>(8121</a:t>
            </a:r>
            <a:r>
              <a:rPr lang="ko-KR" altLang="en-US" sz="2500" dirty="0" smtClean="0"/>
              <a:t>강의실</a:t>
            </a:r>
            <a:r>
              <a:rPr lang="en-US" altLang="ko-KR" sz="2500" dirty="0" smtClean="0"/>
              <a:t>, 8224</a:t>
            </a:r>
            <a:r>
              <a:rPr lang="ko-KR" altLang="en-US" sz="2500" dirty="0" smtClean="0"/>
              <a:t>강의실</a:t>
            </a:r>
            <a:r>
              <a:rPr lang="en-US" altLang="ko-KR" sz="2500" dirty="0" smtClean="0"/>
              <a:t>, 8101</a:t>
            </a:r>
            <a:r>
              <a:rPr lang="ko-KR" altLang="en-US" sz="2500" dirty="0" smtClean="0"/>
              <a:t>강의실</a:t>
            </a:r>
            <a:r>
              <a:rPr lang="en-US" altLang="ko-KR" sz="2500" dirty="0" smtClean="0"/>
              <a:t>, 8102</a:t>
            </a:r>
            <a:r>
              <a:rPr lang="ko-KR" altLang="en-US" sz="2500" dirty="0" smtClean="0"/>
              <a:t>강의실입니다</a:t>
            </a:r>
            <a:r>
              <a:rPr lang="en-US" altLang="ko-KR" sz="2500" dirty="0" smtClean="0"/>
              <a:t>.)</a:t>
            </a:r>
          </a:p>
          <a:p>
            <a:r>
              <a:rPr lang="en-US" altLang="ko-KR" sz="2500" dirty="0" smtClean="0"/>
              <a:t>8121: 1</a:t>
            </a:r>
            <a:r>
              <a:rPr lang="ko-KR" altLang="en-US" sz="2500" dirty="0" smtClean="0"/>
              <a:t>학년 전용</a:t>
            </a:r>
            <a:r>
              <a:rPr lang="en-US" altLang="ko-KR" sz="2500" dirty="0" smtClean="0"/>
              <a:t>/ 8224: 2</a:t>
            </a:r>
            <a:r>
              <a:rPr lang="ko-KR" altLang="en-US" sz="2500" dirty="0" smtClean="0"/>
              <a:t>학년 전용</a:t>
            </a:r>
            <a:r>
              <a:rPr lang="en-US" altLang="ko-KR" sz="2500" dirty="0" smtClean="0"/>
              <a:t>/ 8101: 3</a:t>
            </a:r>
            <a:r>
              <a:rPr lang="ko-KR" altLang="en-US" sz="2500" dirty="0" smtClean="0"/>
              <a:t>학년 전용</a:t>
            </a:r>
            <a:r>
              <a:rPr lang="en-US" altLang="ko-KR" sz="2500" dirty="0" smtClean="0"/>
              <a:t>/ 8102: </a:t>
            </a:r>
            <a:r>
              <a:rPr lang="ko-KR" altLang="en-US" sz="2500" dirty="0" err="1" smtClean="0"/>
              <a:t>일반강의실</a:t>
            </a:r>
            <a:endParaRPr lang="en-US" altLang="ko-KR" sz="2500" dirty="0" smtClean="0"/>
          </a:p>
        </p:txBody>
      </p:sp>
    </p:spTree>
    <p:extLst>
      <p:ext uri="{BB962C8B-B14F-4D97-AF65-F5344CB8AC3E}">
        <p14:creationId xmlns:p14="http://schemas.microsoft.com/office/powerpoint/2010/main" val="3737945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7. </a:t>
            </a:r>
            <a:r>
              <a:rPr lang="ko-KR" altLang="en-US" sz="3000" b="1" dirty="0" smtClean="0"/>
              <a:t>재난건설안전과 지도 교수님 소개</a:t>
            </a:r>
            <a:r>
              <a:rPr lang="en-US" altLang="ko-KR" sz="3000" b="1" dirty="0"/>
              <a:t>.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49928" y="1148230"/>
            <a:ext cx="10965772" cy="4178300"/>
          </a:xfrm>
        </p:spPr>
        <p:txBody>
          <a:bodyPr>
            <a:normAutofit/>
          </a:bodyPr>
          <a:lstStyle/>
          <a:p>
            <a:r>
              <a:rPr lang="en-US" altLang="ko-KR" sz="2500" dirty="0" smtClean="0"/>
              <a:t>1</a:t>
            </a:r>
            <a:r>
              <a:rPr lang="ko-KR" altLang="en-US" sz="2500" dirty="0" smtClean="0"/>
              <a:t>학년 지도 교수님</a:t>
            </a:r>
            <a:r>
              <a:rPr lang="en-US" altLang="ko-KR" sz="2500" dirty="0" smtClean="0"/>
              <a:t>: </a:t>
            </a:r>
            <a:r>
              <a:rPr lang="ko-KR" altLang="en-US" sz="2500" dirty="0" smtClean="0"/>
              <a:t>김동은교수님</a:t>
            </a:r>
            <a:r>
              <a:rPr lang="en-US" altLang="ko-KR" sz="2500" dirty="0" smtClean="0"/>
              <a:t>(</a:t>
            </a:r>
            <a:r>
              <a:rPr lang="ko-KR" altLang="en-US" sz="2500" dirty="0" smtClean="0"/>
              <a:t>학과장</a:t>
            </a:r>
            <a:r>
              <a:rPr lang="en-US" altLang="ko-KR" sz="2500" dirty="0" smtClean="0"/>
              <a:t>) , </a:t>
            </a:r>
            <a:r>
              <a:rPr lang="ko-KR" altLang="en-US" sz="2500" dirty="0" smtClean="0"/>
              <a:t>연구실</a:t>
            </a:r>
            <a:r>
              <a:rPr lang="en-US" altLang="ko-KR" sz="2500" dirty="0" smtClean="0"/>
              <a:t>:8223</a:t>
            </a:r>
            <a:r>
              <a:rPr lang="ko-KR" altLang="en-US" sz="2500" dirty="0" smtClean="0"/>
              <a:t>호</a:t>
            </a:r>
            <a:endParaRPr lang="en-US" altLang="ko-KR" sz="2500" dirty="0" smtClean="0"/>
          </a:p>
          <a:p>
            <a:r>
              <a:rPr lang="en-US" altLang="ko-KR" sz="2500" dirty="0" smtClean="0"/>
              <a:t>2</a:t>
            </a:r>
            <a:r>
              <a:rPr lang="ko-KR" altLang="en-US" sz="2500" dirty="0" smtClean="0"/>
              <a:t>학년 지도 교수님</a:t>
            </a:r>
            <a:r>
              <a:rPr lang="en-US" altLang="ko-KR" sz="2500" dirty="0" smtClean="0"/>
              <a:t>: </a:t>
            </a:r>
            <a:r>
              <a:rPr lang="ko-KR" altLang="en-US" sz="2500" dirty="0" smtClean="0"/>
              <a:t>박종근교수님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연구실</a:t>
            </a:r>
            <a:r>
              <a:rPr lang="en-US" altLang="ko-KR" sz="2500" dirty="0" smtClean="0"/>
              <a:t>: 8315-1</a:t>
            </a:r>
            <a:r>
              <a:rPr lang="ko-KR" altLang="en-US" sz="2500" dirty="0" smtClean="0"/>
              <a:t>호</a:t>
            </a:r>
            <a:endParaRPr lang="en-US" altLang="ko-KR" sz="2500" dirty="0" smtClean="0"/>
          </a:p>
          <a:p>
            <a:r>
              <a:rPr lang="en-US" altLang="ko-KR" sz="2500" dirty="0" smtClean="0"/>
              <a:t>3</a:t>
            </a:r>
            <a:r>
              <a:rPr lang="ko-KR" altLang="en-US" sz="2500" dirty="0" smtClean="0"/>
              <a:t>학년 지도 교수님</a:t>
            </a:r>
            <a:r>
              <a:rPr lang="en-US" altLang="ko-KR" sz="2500" dirty="0" smtClean="0"/>
              <a:t>: </a:t>
            </a:r>
            <a:r>
              <a:rPr lang="ko-KR" altLang="en-US" sz="2500" dirty="0" smtClean="0"/>
              <a:t>이동열교수님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연구실</a:t>
            </a:r>
            <a:r>
              <a:rPr lang="en-US" altLang="ko-KR" sz="2500" dirty="0" smtClean="0"/>
              <a:t>: 8104</a:t>
            </a:r>
            <a:r>
              <a:rPr lang="ko-KR" altLang="en-US" sz="2500" dirty="0" smtClean="0"/>
              <a:t>호</a:t>
            </a:r>
            <a:endParaRPr lang="en-US" altLang="ko-KR" sz="2500" dirty="0" smtClean="0"/>
          </a:p>
          <a:p>
            <a:r>
              <a:rPr lang="ko-KR" altLang="en-US" sz="2500" dirty="0" smtClean="0"/>
              <a:t>재난 초빙 교수님</a:t>
            </a:r>
            <a:r>
              <a:rPr lang="en-US" altLang="ko-KR" sz="2500" dirty="0" smtClean="0"/>
              <a:t>: </a:t>
            </a:r>
            <a:r>
              <a:rPr lang="ko-KR" altLang="en-US" sz="2500" dirty="0" smtClean="0"/>
              <a:t>이재화교수님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연구실</a:t>
            </a:r>
            <a:r>
              <a:rPr lang="en-US" altLang="ko-KR" sz="2500" dirty="0" smtClean="0"/>
              <a:t>: 8415</a:t>
            </a:r>
            <a:r>
              <a:rPr lang="ko-KR" altLang="en-US" sz="2500" dirty="0" smtClean="0"/>
              <a:t>호</a:t>
            </a:r>
            <a:endParaRPr lang="en-US" altLang="ko-KR" sz="2500" dirty="0" smtClean="0"/>
          </a:p>
          <a:p>
            <a:r>
              <a:rPr lang="ko-KR" altLang="en-US" sz="2500" dirty="0" smtClean="0"/>
              <a:t>재난 겸임 교수님</a:t>
            </a:r>
            <a:r>
              <a:rPr lang="en-US" altLang="ko-KR" sz="2500" dirty="0" smtClean="0"/>
              <a:t>(</a:t>
            </a:r>
            <a:r>
              <a:rPr lang="ko-KR" altLang="en-US" sz="2500" dirty="0" err="1" smtClean="0"/>
              <a:t>외부교수님입니다</a:t>
            </a:r>
            <a:r>
              <a:rPr lang="en-US" altLang="ko-KR" sz="2500" dirty="0" smtClean="0"/>
              <a:t>.) : </a:t>
            </a:r>
            <a:r>
              <a:rPr lang="ko-KR" altLang="en-US" sz="2500" dirty="0" smtClean="0"/>
              <a:t>신소영</a:t>
            </a:r>
            <a:r>
              <a:rPr lang="en-US" altLang="ko-KR" sz="2500" dirty="0" smtClean="0"/>
              <a:t>, </a:t>
            </a:r>
            <a:r>
              <a:rPr lang="ko-KR" altLang="en-US" sz="2500" dirty="0" err="1" smtClean="0"/>
              <a:t>차요엘</a:t>
            </a:r>
            <a:endParaRPr lang="en-US" altLang="ko-KR" sz="2500" dirty="0" smtClean="0"/>
          </a:p>
          <a:p>
            <a:r>
              <a:rPr lang="ko-KR" altLang="en-US" sz="2500" dirty="0" smtClean="0"/>
              <a:t>재난건설안전과 조교</a:t>
            </a:r>
            <a:r>
              <a:rPr lang="en-US" altLang="ko-KR" sz="2500" dirty="0" smtClean="0"/>
              <a:t>: </a:t>
            </a:r>
            <a:r>
              <a:rPr lang="ko-KR" altLang="en-US" sz="2500" dirty="0" smtClean="0"/>
              <a:t>유수연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학과사무실</a:t>
            </a:r>
            <a:r>
              <a:rPr lang="en-US" altLang="ko-KR" sz="2500" dirty="0" smtClean="0"/>
              <a:t>: 8103</a:t>
            </a:r>
            <a:r>
              <a:rPr lang="ko-KR" altLang="en-US" sz="2500" dirty="0" smtClean="0"/>
              <a:t>호</a:t>
            </a:r>
            <a:endParaRPr lang="en-US" altLang="ko-KR" sz="2500" dirty="0" smtClean="0"/>
          </a:p>
        </p:txBody>
      </p:sp>
    </p:spTree>
    <p:extLst>
      <p:ext uri="{BB962C8B-B14F-4D97-AF65-F5344CB8AC3E}">
        <p14:creationId xmlns:p14="http://schemas.microsoft.com/office/powerpoint/2010/main" val="4277420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 smtClean="0"/>
              <a:t>8. </a:t>
            </a:r>
            <a:r>
              <a:rPr lang="ko-KR" altLang="en-US" sz="3000" b="1" dirty="0" smtClean="0"/>
              <a:t>재난건설안전과 졸업 요건</a:t>
            </a:r>
            <a:r>
              <a:rPr lang="en-US" altLang="ko-KR" sz="3000" b="1" dirty="0" smtClean="0"/>
              <a:t>(20</a:t>
            </a:r>
            <a:r>
              <a:rPr lang="ko-KR" altLang="en-US" sz="3000" b="1" dirty="0" smtClean="0"/>
              <a:t>학번 기준</a:t>
            </a:r>
            <a:r>
              <a:rPr lang="en-US" altLang="ko-KR" sz="3000" b="1" dirty="0" smtClean="0"/>
              <a:t>)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49928" y="1148230"/>
            <a:ext cx="10965772" cy="4178300"/>
          </a:xfrm>
        </p:spPr>
        <p:txBody>
          <a:bodyPr>
            <a:normAutofit lnSpcReduction="10000"/>
          </a:bodyPr>
          <a:lstStyle/>
          <a:p>
            <a:r>
              <a:rPr lang="ko-KR" altLang="en-US" sz="2500" dirty="0" smtClean="0"/>
              <a:t>졸업 학점</a:t>
            </a:r>
            <a:r>
              <a:rPr lang="en-US" altLang="ko-KR" sz="2500" dirty="0" smtClean="0"/>
              <a:t>: 114</a:t>
            </a:r>
            <a:r>
              <a:rPr lang="ko-KR" altLang="en-US" sz="2500" dirty="0" smtClean="0"/>
              <a:t>학점</a:t>
            </a:r>
            <a:endParaRPr lang="en-US" altLang="ko-KR" sz="2500" dirty="0" smtClean="0"/>
          </a:p>
          <a:p>
            <a:r>
              <a:rPr lang="ko-KR" altLang="en-US" sz="2500" dirty="0" smtClean="0"/>
              <a:t>교양</a:t>
            </a:r>
            <a:r>
              <a:rPr lang="en-US" altLang="ko-KR" sz="2500" dirty="0" smtClean="0"/>
              <a:t>: 16</a:t>
            </a:r>
            <a:r>
              <a:rPr lang="ko-KR" altLang="en-US" sz="2500" dirty="0" smtClean="0"/>
              <a:t>학점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전공최소이수학점</a:t>
            </a:r>
            <a:r>
              <a:rPr lang="en-US" altLang="ko-KR" sz="2500" dirty="0" smtClean="0"/>
              <a:t>: 93</a:t>
            </a:r>
            <a:r>
              <a:rPr lang="ko-KR" altLang="en-US" sz="2500" dirty="0" smtClean="0"/>
              <a:t>학점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자유</a:t>
            </a:r>
            <a:r>
              <a:rPr lang="en-US" altLang="ko-KR" sz="2500" dirty="0" smtClean="0"/>
              <a:t>: 5</a:t>
            </a:r>
            <a:r>
              <a:rPr lang="ko-KR" altLang="en-US" sz="2500" dirty="0" smtClean="0"/>
              <a:t>학점</a:t>
            </a:r>
            <a:endParaRPr lang="en-US" altLang="ko-KR" sz="2500" dirty="0" smtClean="0"/>
          </a:p>
          <a:p>
            <a:pPr marL="0" indent="0">
              <a:buNone/>
            </a:pPr>
            <a:r>
              <a:rPr lang="ko-KR" altLang="en-US" sz="2500" dirty="0" smtClean="0"/>
              <a:t>설명</a:t>
            </a:r>
            <a:r>
              <a:rPr lang="en-US" altLang="ko-KR" sz="2500" dirty="0" smtClean="0"/>
              <a:t>: </a:t>
            </a:r>
            <a:r>
              <a:rPr lang="ko-KR" altLang="en-US" sz="2500" dirty="0" smtClean="0"/>
              <a:t>교양은 </a:t>
            </a:r>
            <a:r>
              <a:rPr lang="en-US" altLang="ko-KR" sz="2500" dirty="0" smtClean="0"/>
              <a:t>14</a:t>
            </a:r>
            <a:r>
              <a:rPr lang="ko-KR" altLang="en-US" sz="2500" dirty="0" smtClean="0"/>
              <a:t>학점만 이수하시면 됩니다</a:t>
            </a:r>
            <a:r>
              <a:rPr lang="en-US" altLang="ko-KR" sz="2500" dirty="0" smtClean="0"/>
              <a:t>. 1</a:t>
            </a:r>
            <a:r>
              <a:rPr lang="ko-KR" altLang="en-US" sz="2500" dirty="0" smtClean="0"/>
              <a:t>학기 </a:t>
            </a:r>
            <a:r>
              <a:rPr lang="en-US" altLang="ko-KR" sz="2500" dirty="0" smtClean="0"/>
              <a:t>4</a:t>
            </a:r>
            <a:r>
              <a:rPr lang="ko-KR" altLang="en-US" sz="2500" dirty="0" smtClean="0"/>
              <a:t>개</a:t>
            </a:r>
            <a:r>
              <a:rPr lang="en-US" altLang="ko-KR" sz="2500" dirty="0" smtClean="0"/>
              <a:t>, 2</a:t>
            </a:r>
            <a:r>
              <a:rPr lang="ko-KR" altLang="en-US" sz="2500" dirty="0" smtClean="0"/>
              <a:t>학기</a:t>
            </a:r>
            <a:r>
              <a:rPr lang="en-US" altLang="ko-KR" sz="2500" dirty="0" smtClean="0"/>
              <a:t>3</a:t>
            </a:r>
            <a:r>
              <a:rPr lang="ko-KR" altLang="en-US" sz="2500" dirty="0" smtClean="0"/>
              <a:t>개 수강 하면 됩니다</a:t>
            </a:r>
            <a:r>
              <a:rPr lang="en-US" altLang="ko-KR" sz="2500" dirty="0" smtClean="0"/>
              <a:t>. 1</a:t>
            </a:r>
            <a:r>
              <a:rPr lang="ko-KR" altLang="en-US" sz="2500" dirty="0" smtClean="0"/>
              <a:t>학기에는 교양 </a:t>
            </a:r>
            <a:r>
              <a:rPr lang="en-US" altLang="ko-KR" sz="2500" dirty="0" smtClean="0"/>
              <a:t>4</a:t>
            </a:r>
            <a:r>
              <a:rPr lang="ko-KR" altLang="en-US" sz="2500" dirty="0" smtClean="0"/>
              <a:t>과목이 지정 되어 있습니다</a:t>
            </a:r>
            <a:r>
              <a:rPr lang="en-US" altLang="ko-KR" sz="2500" dirty="0" smtClean="0"/>
              <a:t>.</a:t>
            </a:r>
          </a:p>
          <a:p>
            <a:pPr marL="0" indent="0">
              <a:buNone/>
            </a:pPr>
            <a:r>
              <a:rPr lang="en-US" altLang="ko-KR" sz="2500" dirty="0" smtClean="0">
                <a:solidFill>
                  <a:srgbClr val="FF0000"/>
                </a:solidFill>
              </a:rPr>
              <a:t>2</a:t>
            </a:r>
            <a:r>
              <a:rPr lang="ko-KR" altLang="en-US" sz="2500" dirty="0" smtClean="0">
                <a:solidFill>
                  <a:srgbClr val="FF0000"/>
                </a:solidFill>
              </a:rPr>
              <a:t>학점은</a:t>
            </a:r>
            <a:r>
              <a:rPr lang="en-US" altLang="ko-KR" sz="2500" dirty="0" smtClean="0">
                <a:solidFill>
                  <a:srgbClr val="FF0000"/>
                </a:solidFill>
              </a:rPr>
              <a:t>: </a:t>
            </a:r>
            <a:r>
              <a:rPr lang="ko-KR" altLang="en-US" sz="2500" dirty="0" smtClean="0">
                <a:solidFill>
                  <a:srgbClr val="FF0000"/>
                </a:solidFill>
              </a:rPr>
              <a:t>봉사활동에서 채워야 합니다</a:t>
            </a:r>
            <a:r>
              <a:rPr lang="en-US" altLang="ko-KR" sz="2500" dirty="0" smtClean="0">
                <a:solidFill>
                  <a:srgbClr val="FF0000"/>
                </a:solidFill>
              </a:rPr>
              <a:t>. (</a:t>
            </a:r>
            <a:r>
              <a:rPr lang="ko-KR" altLang="en-US" sz="2500" dirty="0" smtClean="0">
                <a:solidFill>
                  <a:srgbClr val="FF0000"/>
                </a:solidFill>
              </a:rPr>
              <a:t>졸업 요건</a:t>
            </a:r>
            <a:r>
              <a:rPr lang="en-US" altLang="ko-KR" sz="2500" dirty="0" smtClean="0">
                <a:solidFill>
                  <a:srgbClr val="FF0000"/>
                </a:solidFill>
              </a:rPr>
              <a:t>) 1</a:t>
            </a:r>
            <a:r>
              <a:rPr lang="ko-KR" altLang="en-US" sz="2500" dirty="0" smtClean="0">
                <a:solidFill>
                  <a:srgbClr val="FF0000"/>
                </a:solidFill>
              </a:rPr>
              <a:t>학년 때 </a:t>
            </a:r>
            <a:r>
              <a:rPr lang="en-US" altLang="ko-KR" sz="2500" dirty="0" smtClean="0">
                <a:solidFill>
                  <a:srgbClr val="FF0000"/>
                </a:solidFill>
              </a:rPr>
              <a:t>30</a:t>
            </a:r>
            <a:r>
              <a:rPr lang="ko-KR" altLang="en-US" sz="2500" dirty="0" smtClean="0">
                <a:solidFill>
                  <a:srgbClr val="FF0000"/>
                </a:solidFill>
              </a:rPr>
              <a:t>시간 채울 것</a:t>
            </a:r>
            <a:r>
              <a:rPr lang="en-US" altLang="ko-KR" sz="2500" dirty="0" smtClean="0">
                <a:solidFill>
                  <a:srgbClr val="FF0000"/>
                </a:solidFill>
              </a:rPr>
              <a:t>!</a:t>
            </a:r>
          </a:p>
          <a:p>
            <a:pPr marL="0" indent="0">
              <a:buNone/>
            </a:pPr>
            <a:r>
              <a:rPr lang="ko-KR" altLang="en-US" sz="2500" dirty="0" smtClean="0"/>
              <a:t>전공은 거의 다 수강신청해야 한다는 의미입니다</a:t>
            </a:r>
            <a:r>
              <a:rPr lang="en-US" altLang="ko-KR" sz="2500" dirty="0" smtClean="0"/>
              <a:t>. </a:t>
            </a:r>
            <a:r>
              <a:rPr lang="ko-KR" altLang="en-US" sz="2500" dirty="0"/>
              <a:t> </a:t>
            </a:r>
            <a:r>
              <a:rPr lang="en-US" altLang="ko-KR" sz="2500" dirty="0" smtClean="0"/>
              <a:t>3</a:t>
            </a:r>
            <a:r>
              <a:rPr lang="ko-KR" altLang="en-US" sz="2500" dirty="0" smtClean="0"/>
              <a:t>학년이 되었을 때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전공최저이수학점을 다 채우면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전공을 뺀 후</a:t>
            </a:r>
            <a:r>
              <a:rPr lang="en-US" altLang="ko-KR" sz="2500" dirty="0" smtClean="0"/>
              <a:t>, </a:t>
            </a:r>
            <a:r>
              <a:rPr lang="ko-KR" altLang="en-US" sz="2500" dirty="0" smtClean="0"/>
              <a:t>교양으로 들어도 상관은 없습니다</a:t>
            </a:r>
            <a:r>
              <a:rPr lang="en-US" altLang="ko-KR" sz="2500" dirty="0" smtClean="0"/>
              <a:t>.</a:t>
            </a:r>
          </a:p>
          <a:p>
            <a:pPr marL="0" indent="0">
              <a:buNone/>
            </a:pPr>
            <a:r>
              <a:rPr lang="ko-KR" altLang="en-US" sz="2500" dirty="0" smtClean="0"/>
              <a:t>자세한 건 </a:t>
            </a:r>
            <a:r>
              <a:rPr lang="en-US" altLang="ko-KR" sz="2500" dirty="0" smtClean="0"/>
              <a:t>3</a:t>
            </a:r>
            <a:r>
              <a:rPr lang="ko-KR" altLang="en-US" sz="2500" dirty="0" smtClean="0"/>
              <a:t>월 </a:t>
            </a:r>
            <a:r>
              <a:rPr lang="en-US" altLang="ko-KR" sz="2500" dirty="0" smtClean="0"/>
              <a:t>2</a:t>
            </a:r>
            <a:r>
              <a:rPr lang="ko-KR" altLang="en-US" sz="2500" dirty="0" smtClean="0"/>
              <a:t>일 소개해드리겠습니다</a:t>
            </a:r>
            <a:r>
              <a:rPr lang="en-US" altLang="ko-KR" sz="25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9917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3387" y="0"/>
            <a:ext cx="10396882" cy="1151965"/>
          </a:xfrm>
        </p:spPr>
        <p:txBody>
          <a:bodyPr>
            <a:normAutofit/>
          </a:bodyPr>
          <a:lstStyle/>
          <a:p>
            <a:r>
              <a:rPr lang="en-US" altLang="ko-KR" sz="3000" b="1" dirty="0"/>
              <a:t>9</a:t>
            </a:r>
            <a:r>
              <a:rPr lang="en-US" altLang="ko-KR" sz="3000" b="1" dirty="0" smtClean="0"/>
              <a:t>. </a:t>
            </a:r>
            <a:r>
              <a:rPr lang="ko-KR" altLang="en-US" sz="3000" b="1" dirty="0" smtClean="0"/>
              <a:t>재난건설안전과 </a:t>
            </a:r>
            <a:r>
              <a:rPr lang="en-US" altLang="ko-KR" sz="3000" b="1" dirty="0" smtClean="0"/>
              <a:t>Q&amp;A</a:t>
            </a:r>
            <a:endParaRPr lang="ko-KR" altLang="en-US" sz="3000" b="1" dirty="0"/>
          </a:p>
        </p:txBody>
      </p:sp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37228" y="1008530"/>
            <a:ext cx="10965772" cy="41783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ko-KR" sz="1800" dirty="0" smtClean="0"/>
              <a:t>1. </a:t>
            </a:r>
            <a:r>
              <a:rPr lang="ko-KR" altLang="en-US" sz="1800" dirty="0" smtClean="0"/>
              <a:t>사회봉사 과목이란 무엇인가</a:t>
            </a:r>
            <a:r>
              <a:rPr lang="en-US" altLang="ko-KR" sz="1800" dirty="0" smtClean="0"/>
              <a:t>? </a:t>
            </a:r>
          </a:p>
          <a:p>
            <a:pPr marL="0" indent="0">
              <a:buNone/>
            </a:pPr>
            <a:r>
              <a:rPr lang="ko-KR" altLang="en-US" sz="1800" dirty="0" smtClean="0"/>
              <a:t>학교에서 지정한 봉사 교과목입니다</a:t>
            </a:r>
            <a:r>
              <a:rPr lang="en-US" altLang="ko-KR" sz="1800" dirty="0" smtClean="0"/>
              <a:t>. </a:t>
            </a:r>
            <a:r>
              <a:rPr lang="ko-KR" altLang="en-US" sz="1800" dirty="0" smtClean="0"/>
              <a:t>실제로 수업을 하지는 않고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학생여러분이 봉사를 한 후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봉사활동증명서를 </a:t>
            </a:r>
            <a:r>
              <a:rPr lang="ko-KR" altLang="en-US" sz="1800" dirty="0" err="1" smtClean="0"/>
              <a:t>과사에</a:t>
            </a:r>
            <a:r>
              <a:rPr lang="ko-KR" altLang="en-US" sz="1800" dirty="0" smtClean="0"/>
              <a:t> 제출하면 됩니다</a:t>
            </a:r>
            <a:r>
              <a:rPr lang="en-US" altLang="ko-KR" sz="1800" dirty="0" smtClean="0"/>
              <a:t>. 1</a:t>
            </a:r>
            <a:r>
              <a:rPr lang="ko-KR" altLang="en-US" sz="1800" dirty="0" smtClean="0"/>
              <a:t>학기 </a:t>
            </a:r>
            <a:r>
              <a:rPr lang="en-US" altLang="ko-KR" sz="1800" dirty="0" smtClean="0"/>
              <a:t>15</a:t>
            </a:r>
            <a:r>
              <a:rPr lang="ko-KR" altLang="en-US" sz="1800" dirty="0" smtClean="0"/>
              <a:t>시간</a:t>
            </a:r>
            <a:r>
              <a:rPr lang="en-US" altLang="ko-KR" sz="1800" dirty="0" smtClean="0"/>
              <a:t>, 2</a:t>
            </a:r>
            <a:r>
              <a:rPr lang="ko-KR" altLang="en-US" sz="1800" dirty="0" smtClean="0"/>
              <a:t>학기 </a:t>
            </a:r>
            <a:r>
              <a:rPr lang="en-US" altLang="ko-KR" sz="1800" dirty="0" smtClean="0"/>
              <a:t>15</a:t>
            </a:r>
            <a:r>
              <a:rPr lang="ko-KR" altLang="en-US" sz="1800" dirty="0" smtClean="0"/>
              <a:t>시간 총 </a:t>
            </a:r>
            <a:r>
              <a:rPr lang="en-US" altLang="ko-KR" sz="1800" dirty="0" smtClean="0"/>
              <a:t>30</a:t>
            </a:r>
            <a:r>
              <a:rPr lang="ko-KR" altLang="en-US" sz="1800" dirty="0" smtClean="0"/>
              <a:t>시간만 채우면 졸업합니다</a:t>
            </a:r>
            <a:r>
              <a:rPr lang="en-US" altLang="ko-KR" sz="1800" dirty="0" smtClean="0"/>
              <a:t>.</a:t>
            </a:r>
          </a:p>
          <a:p>
            <a:pPr marL="0" indent="0">
              <a:buNone/>
            </a:pPr>
            <a:r>
              <a:rPr lang="ko-KR" altLang="en-US" sz="1800" b="1" dirty="0" smtClean="0">
                <a:solidFill>
                  <a:srgbClr val="FF0000"/>
                </a:solidFill>
              </a:rPr>
              <a:t>만약 통과 하지 못하면</a:t>
            </a:r>
            <a:r>
              <a:rPr lang="en-US" altLang="ko-KR" sz="1800" b="1" dirty="0" smtClean="0">
                <a:solidFill>
                  <a:srgbClr val="FF0000"/>
                </a:solidFill>
              </a:rPr>
              <a:t>, </a:t>
            </a:r>
            <a:r>
              <a:rPr lang="ko-KR" altLang="en-US" sz="1800" b="1" dirty="0" smtClean="0">
                <a:solidFill>
                  <a:srgbClr val="FF0000"/>
                </a:solidFill>
              </a:rPr>
              <a:t>졸업이 안됩니다</a:t>
            </a:r>
            <a:r>
              <a:rPr lang="en-US" altLang="ko-KR" sz="1800" b="1" dirty="0" smtClean="0">
                <a:solidFill>
                  <a:srgbClr val="FF0000"/>
                </a:solidFill>
              </a:rPr>
              <a:t>.</a:t>
            </a:r>
          </a:p>
          <a:p>
            <a:pPr marL="0" indent="0">
              <a:buNone/>
            </a:pPr>
            <a:r>
              <a:rPr lang="en-US" altLang="ko-KR" sz="1800" dirty="0" smtClean="0"/>
              <a:t>2. </a:t>
            </a:r>
            <a:r>
              <a:rPr lang="ko-KR" altLang="en-US" sz="1800" dirty="0" smtClean="0"/>
              <a:t>대학생활이해라는 과목은 무엇인가</a:t>
            </a:r>
            <a:r>
              <a:rPr lang="en-US" altLang="ko-KR" sz="1800" dirty="0" smtClean="0"/>
              <a:t>? </a:t>
            </a:r>
          </a:p>
          <a:p>
            <a:pPr marL="0" indent="0">
              <a:buNone/>
            </a:pPr>
            <a:r>
              <a:rPr lang="ko-KR" altLang="en-US" sz="1800" dirty="0" smtClean="0"/>
              <a:t>학교에서 수업하는 대학생활 이해도를 높이기 위한 수업으로 일주일에 </a:t>
            </a:r>
            <a:r>
              <a:rPr lang="en-US" altLang="ko-KR" sz="1800" dirty="0" smtClean="0"/>
              <a:t>1</a:t>
            </a:r>
            <a:r>
              <a:rPr lang="ko-KR" altLang="en-US" sz="1800" dirty="0" smtClean="0"/>
              <a:t>번씩 진행합니다</a:t>
            </a:r>
            <a:r>
              <a:rPr lang="en-US" altLang="ko-KR" sz="1800" dirty="0" smtClean="0"/>
              <a:t>. </a:t>
            </a:r>
          </a:p>
          <a:p>
            <a:pPr marL="0" indent="0">
              <a:buNone/>
            </a:pPr>
            <a:r>
              <a:rPr lang="en-US" altLang="ko-KR" sz="1800" dirty="0" smtClean="0"/>
              <a:t>3. </a:t>
            </a:r>
            <a:r>
              <a:rPr lang="ko-KR" altLang="en-US" sz="1800" dirty="0" smtClean="0"/>
              <a:t>휴학하고 싶은데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어떻게 하나요</a:t>
            </a:r>
            <a:r>
              <a:rPr lang="en-US" altLang="ko-KR" sz="1800" dirty="0" smtClean="0"/>
              <a:t>?</a:t>
            </a:r>
          </a:p>
          <a:p>
            <a:pPr marL="0" indent="0">
              <a:buNone/>
            </a:pPr>
            <a:r>
              <a:rPr lang="ko-KR" altLang="en-US" sz="1800" dirty="0" smtClean="0"/>
              <a:t>휴학을 하고 싶은 경우</a:t>
            </a:r>
            <a:r>
              <a:rPr lang="en-US" altLang="ko-KR" sz="1800" dirty="0" smtClean="0"/>
              <a:t>, </a:t>
            </a:r>
            <a:r>
              <a:rPr lang="ko-KR" altLang="en-US" sz="1800" dirty="0" err="1" smtClean="0"/>
              <a:t>과사무실로</a:t>
            </a:r>
            <a:r>
              <a:rPr lang="ko-KR" altLang="en-US" sz="1800" dirty="0" smtClean="0"/>
              <a:t> 방문하시면 조교가 설명해줍니다</a:t>
            </a:r>
            <a:r>
              <a:rPr lang="en-US" altLang="ko-KR" sz="1800" dirty="0" smtClean="0"/>
              <a:t>.</a:t>
            </a:r>
          </a:p>
          <a:p>
            <a:pPr marL="0" indent="0">
              <a:buNone/>
            </a:pPr>
            <a:r>
              <a:rPr lang="en-US" altLang="ko-KR" sz="1800" dirty="0" smtClean="0"/>
              <a:t>4.</a:t>
            </a:r>
            <a:r>
              <a:rPr lang="en-US" altLang="ko-KR" sz="1800" dirty="0"/>
              <a:t> </a:t>
            </a:r>
            <a:r>
              <a:rPr lang="ko-KR" altLang="en-US" sz="1800" dirty="0" smtClean="0"/>
              <a:t>타 학과 전공 강의 들을 수 있나요</a:t>
            </a:r>
            <a:r>
              <a:rPr lang="en-US" altLang="ko-KR" sz="1800" dirty="0" smtClean="0"/>
              <a:t>?</a:t>
            </a:r>
          </a:p>
          <a:p>
            <a:pPr marL="0" indent="0">
              <a:buNone/>
            </a:pPr>
            <a:r>
              <a:rPr lang="ko-KR" altLang="en-US" sz="1800" dirty="0" smtClean="0"/>
              <a:t>수강 가능합니다</a:t>
            </a:r>
            <a:r>
              <a:rPr lang="en-US" altLang="ko-KR" sz="1800" dirty="0" smtClean="0"/>
              <a:t>. </a:t>
            </a:r>
            <a:r>
              <a:rPr lang="ko-KR" altLang="en-US" sz="1800" dirty="0" smtClean="0"/>
              <a:t>단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수강 하고 싶은 경우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따로 과 사무실로 와주세요</a:t>
            </a:r>
            <a:r>
              <a:rPr lang="en-US" altLang="ko-KR" sz="1800" dirty="0" smtClean="0"/>
              <a:t>. </a:t>
            </a:r>
            <a:r>
              <a:rPr lang="ko-KR" altLang="en-US" sz="1800" dirty="0"/>
              <a:t> </a:t>
            </a:r>
            <a:r>
              <a:rPr lang="ko-KR" altLang="en-US" sz="1800" dirty="0" smtClean="0"/>
              <a:t>조교가 추후 설명해 드립니다</a:t>
            </a:r>
            <a:r>
              <a:rPr lang="en-US" altLang="ko-KR" sz="1800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0625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11828" y="516965"/>
            <a:ext cx="10965772" cy="49403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altLang="ko-KR" sz="1800" dirty="0" smtClean="0"/>
              <a:t>5. </a:t>
            </a:r>
            <a:r>
              <a:rPr lang="ko-KR" altLang="en-US" sz="1800" dirty="0" smtClean="0"/>
              <a:t>장학금은 어떻게 선정되나요</a:t>
            </a:r>
            <a:r>
              <a:rPr lang="en-US" altLang="ko-KR" sz="1800" dirty="0" smtClean="0"/>
              <a:t>?</a:t>
            </a:r>
          </a:p>
          <a:p>
            <a:pPr marL="0" indent="0">
              <a:buNone/>
            </a:pPr>
            <a:r>
              <a:rPr lang="ko-KR" altLang="en-US" sz="1800" dirty="0" smtClean="0"/>
              <a:t>성적 장학금 같은 경우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중간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기말고사 석차 순위대로 지급합니다</a:t>
            </a:r>
            <a:r>
              <a:rPr lang="en-US" altLang="ko-KR" sz="1800" dirty="0" smtClean="0"/>
              <a:t>.  </a:t>
            </a:r>
            <a:r>
              <a:rPr lang="ko-KR" altLang="en-US" sz="1800" dirty="0" smtClean="0"/>
              <a:t>그 외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국가장학금 및 기타 장학금은 학과에서 진행하는 것이 아니므로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한국장학재단에 문의하시면 됩니다</a:t>
            </a:r>
            <a:r>
              <a:rPr lang="en-US" altLang="ko-KR" sz="1800" dirty="0" smtClean="0"/>
              <a:t>.</a:t>
            </a:r>
          </a:p>
          <a:p>
            <a:pPr marL="0" indent="0">
              <a:buNone/>
            </a:pPr>
            <a:r>
              <a:rPr lang="en-US" altLang="ko-KR" sz="1800" dirty="0" smtClean="0"/>
              <a:t>6. </a:t>
            </a:r>
            <a:r>
              <a:rPr lang="ko-KR" altLang="en-US" sz="1800" dirty="0" smtClean="0"/>
              <a:t>학과 분위기는 어떤가요</a:t>
            </a:r>
            <a:r>
              <a:rPr lang="en-US" altLang="ko-KR" sz="1800" dirty="0" smtClean="0"/>
              <a:t>?</a:t>
            </a:r>
          </a:p>
          <a:p>
            <a:pPr marL="0" indent="0">
              <a:buNone/>
            </a:pPr>
            <a:r>
              <a:rPr lang="ko-KR" altLang="en-US" sz="1800" dirty="0" smtClean="0"/>
              <a:t>군기를 잡는 분위기는 아닙니다</a:t>
            </a:r>
            <a:r>
              <a:rPr lang="en-US" altLang="ko-KR" sz="1800" dirty="0" smtClean="0"/>
              <a:t>. </a:t>
            </a:r>
            <a:r>
              <a:rPr lang="ko-KR" altLang="en-US" sz="1800" dirty="0" smtClean="0"/>
              <a:t>서로 자유롭게 어울리니 미리 걱정 안 하셔도 됩니다</a:t>
            </a:r>
            <a:r>
              <a:rPr lang="en-US" altLang="ko-KR" sz="1800" dirty="0" smtClean="0"/>
              <a:t>.&gt;&lt;</a:t>
            </a:r>
          </a:p>
          <a:p>
            <a:pPr marL="0" indent="0">
              <a:buNone/>
            </a:pPr>
            <a:r>
              <a:rPr lang="en-US" altLang="ko-KR" sz="1800" dirty="0" smtClean="0"/>
              <a:t>7. </a:t>
            </a:r>
            <a:r>
              <a:rPr lang="ko-KR" altLang="en-US" sz="1800" dirty="0" smtClean="0"/>
              <a:t>학생회비 </a:t>
            </a:r>
            <a:r>
              <a:rPr lang="en-US" altLang="ko-KR" sz="1800" dirty="0" smtClean="0"/>
              <a:t>8</a:t>
            </a:r>
            <a:r>
              <a:rPr lang="ko-KR" altLang="en-US" sz="1800" dirty="0" smtClean="0"/>
              <a:t>만원 납부 해야 하나요</a:t>
            </a:r>
            <a:r>
              <a:rPr lang="en-US" altLang="ko-KR" sz="1800" dirty="0" smtClean="0"/>
              <a:t>?</a:t>
            </a:r>
          </a:p>
          <a:p>
            <a:pPr marL="0" indent="0">
              <a:buNone/>
            </a:pPr>
            <a:r>
              <a:rPr lang="ko-KR" altLang="en-US" sz="1800" dirty="0" smtClean="0"/>
              <a:t>재난건설안전과 같은 경우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학교 체육대회 행사 등 을 전부  참여하기 때문에 다른 건 몰라도 </a:t>
            </a:r>
            <a:r>
              <a:rPr lang="ko-KR" altLang="en-US" sz="1800" dirty="0" err="1" smtClean="0"/>
              <a:t>학생회비는</a:t>
            </a:r>
            <a:r>
              <a:rPr lang="ko-KR" altLang="en-US" sz="1800" dirty="0" smtClean="0"/>
              <a:t> 납부하시는 것이 좋습니다</a:t>
            </a:r>
            <a:r>
              <a:rPr lang="en-US" altLang="ko-KR" sz="1800" dirty="0" smtClean="0"/>
              <a:t>. (</a:t>
            </a:r>
            <a:r>
              <a:rPr lang="ko-KR" altLang="en-US" sz="1800" dirty="0" smtClean="0"/>
              <a:t>필수는 아니지만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나중에 혼자 참여 못하고 응원만 해야 할 수 있어요 </a:t>
            </a:r>
            <a:r>
              <a:rPr lang="en-US" altLang="ko-KR" sz="1800" dirty="0" smtClean="0"/>
              <a:t>~!!)</a:t>
            </a:r>
          </a:p>
          <a:p>
            <a:pPr marL="0" indent="0">
              <a:buNone/>
            </a:pPr>
            <a:r>
              <a:rPr lang="en-US" altLang="ko-KR" sz="1800" dirty="0" smtClean="0"/>
              <a:t>8. </a:t>
            </a:r>
            <a:r>
              <a:rPr lang="ko-KR" altLang="en-US" sz="1800" dirty="0" smtClean="0"/>
              <a:t>학번은 어떻게 아나요</a:t>
            </a:r>
            <a:r>
              <a:rPr lang="en-US" altLang="ko-KR" sz="1800" dirty="0" smtClean="0"/>
              <a:t>?</a:t>
            </a:r>
          </a:p>
          <a:p>
            <a:pPr marL="0" indent="0">
              <a:buNone/>
            </a:pPr>
            <a:r>
              <a:rPr lang="ko-KR" altLang="en-US" sz="1800" dirty="0" smtClean="0"/>
              <a:t>학번은 나오는 즉시 공지해 드리겠습니다</a:t>
            </a:r>
            <a:r>
              <a:rPr lang="en-US" altLang="ko-KR" sz="1800" dirty="0" smtClean="0"/>
              <a:t>. </a:t>
            </a:r>
            <a:r>
              <a:rPr lang="ko-KR" altLang="en-US" sz="1800" dirty="0" smtClean="0"/>
              <a:t>만약</a:t>
            </a:r>
            <a:r>
              <a:rPr lang="en-US" altLang="ko-KR" sz="1800" dirty="0" smtClean="0"/>
              <a:t>, </a:t>
            </a:r>
            <a:r>
              <a:rPr lang="ko-KR" altLang="en-US" sz="1800" dirty="0" smtClean="0"/>
              <a:t>수험 번호로 수강신청을 해야 하는 경우</a:t>
            </a:r>
            <a:r>
              <a:rPr lang="en-US" altLang="ko-KR" sz="1800" dirty="0" smtClean="0"/>
              <a:t>,  </a:t>
            </a:r>
            <a:r>
              <a:rPr lang="ko-KR" altLang="en-US" sz="1800" dirty="0" smtClean="0"/>
              <a:t>수험번호 리스트 정리해서 올려드리겠습니다</a:t>
            </a:r>
            <a:r>
              <a:rPr lang="en-US" altLang="ko-KR" sz="1800" dirty="0" smtClean="0"/>
              <a:t>. </a:t>
            </a:r>
            <a:r>
              <a:rPr lang="ko-KR" altLang="en-US" sz="1800" dirty="0" smtClean="0"/>
              <a:t>조금만 기다려주세요</a:t>
            </a:r>
            <a:r>
              <a:rPr lang="en-US" altLang="ko-KR" sz="1800" dirty="0" smtClean="0"/>
              <a:t>.</a:t>
            </a:r>
          </a:p>
          <a:p>
            <a:pPr marL="0" indent="0">
              <a:buNone/>
            </a:pPr>
            <a:r>
              <a:rPr lang="en-US" altLang="ko-KR" sz="1800" dirty="0" smtClean="0"/>
              <a:t>9. </a:t>
            </a:r>
            <a:r>
              <a:rPr lang="ko-KR" altLang="en-US" sz="1800" dirty="0" smtClean="0"/>
              <a:t>교재 구매는 어디서 하나요</a:t>
            </a:r>
            <a:r>
              <a:rPr lang="en-US" altLang="ko-KR" sz="1800" dirty="0" smtClean="0"/>
              <a:t>?</a:t>
            </a:r>
          </a:p>
          <a:p>
            <a:pPr marL="0" indent="0">
              <a:buNone/>
            </a:pPr>
            <a:r>
              <a:rPr lang="ko-KR" altLang="en-US" sz="1800" dirty="0" smtClean="0"/>
              <a:t>학과에서 일괄적으로 구매 혹은 학교 </a:t>
            </a:r>
            <a:r>
              <a:rPr lang="en-US" altLang="ko-KR" sz="1800" dirty="0" smtClean="0"/>
              <a:t>9</a:t>
            </a:r>
            <a:r>
              <a:rPr lang="ko-KR" altLang="en-US" sz="1800" dirty="0" smtClean="0"/>
              <a:t>동 지하 </a:t>
            </a:r>
            <a:r>
              <a:rPr lang="en-US" altLang="ko-KR" sz="1800" dirty="0" smtClean="0"/>
              <a:t>2</a:t>
            </a:r>
            <a:r>
              <a:rPr lang="ko-KR" altLang="en-US" sz="1800" dirty="0" smtClean="0"/>
              <a:t>층 청운 서점에서 구매하시면 됩니다</a:t>
            </a:r>
            <a:r>
              <a:rPr lang="en-US" altLang="ko-KR" sz="1800" dirty="0" smtClean="0"/>
              <a:t>. </a:t>
            </a:r>
            <a:endParaRPr lang="en-US" altLang="ko-KR" sz="1800" dirty="0" smtClean="0"/>
          </a:p>
        </p:txBody>
      </p:sp>
    </p:spTree>
    <p:extLst>
      <p:ext uri="{BB962C8B-B14F-4D97-AF65-F5344CB8AC3E}">
        <p14:creationId xmlns:p14="http://schemas.microsoft.com/office/powerpoint/2010/main" val="391280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13"/>
          </p:nvPr>
        </p:nvSpPr>
        <p:spPr>
          <a:xfrm>
            <a:off x="342900" y="806096"/>
            <a:ext cx="11264900" cy="4337404"/>
          </a:xfrm>
        </p:spPr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ko-KR" altLang="en-US" sz="2200" b="1" dirty="0" smtClean="0"/>
              <a:t>재난건설안전과 개강에 필요한 안내사항에 대해 말씀드렸습니다</a:t>
            </a:r>
            <a:r>
              <a:rPr lang="en-US" altLang="ko-KR" sz="2200" b="1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200" b="1" dirty="0" smtClean="0"/>
              <a:t>좀 더 많은 내용이 궁금하겠지만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급한 내용만 먼저 알려드립니다</a:t>
            </a:r>
            <a:r>
              <a:rPr lang="en-US" altLang="ko-KR" sz="2200" b="1" dirty="0" smtClean="0"/>
              <a:t>. </a:t>
            </a:r>
            <a:r>
              <a:rPr lang="ko-KR" altLang="en-US" sz="2200" b="1" dirty="0" smtClean="0"/>
              <a:t>나머지는 개강 때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제대로 알려드리겠습니다</a:t>
            </a:r>
            <a:r>
              <a:rPr lang="en-US" altLang="ko-KR" sz="2200" b="1" dirty="0" smtClean="0"/>
              <a:t>.  </a:t>
            </a:r>
            <a:r>
              <a:rPr lang="ko-KR" altLang="en-US" sz="2200" b="1" dirty="0" smtClean="0"/>
              <a:t>추후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학과 강의실 모습 및 위치 </a:t>
            </a:r>
            <a:r>
              <a:rPr lang="en-US" altLang="ko-KR" sz="2200" b="1" dirty="0" smtClean="0"/>
              <a:t>,</a:t>
            </a:r>
          </a:p>
          <a:p>
            <a:pPr>
              <a:lnSpc>
                <a:spcPct val="200000"/>
              </a:lnSpc>
            </a:pPr>
            <a:r>
              <a:rPr lang="ko-KR" altLang="en-US" sz="2200" b="1" dirty="0" smtClean="0"/>
              <a:t>수강신청 방법은 영상으로도 공개하겠습니다</a:t>
            </a:r>
            <a:r>
              <a:rPr lang="en-US" altLang="ko-KR" sz="2200" b="1" dirty="0" smtClean="0"/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sz="2200" b="1" dirty="0" smtClean="0"/>
              <a:t>다시 한 번 입학을 축하하며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개강 때 뵙겠습니다</a:t>
            </a:r>
            <a:r>
              <a:rPr lang="en-US" altLang="ko-KR" sz="2200" b="1" dirty="0" smtClean="0"/>
              <a:t>. </a:t>
            </a:r>
            <a:r>
              <a:rPr lang="ko-KR" altLang="en-US" sz="2200" b="1" dirty="0" smtClean="0"/>
              <a:t>감사합니다</a:t>
            </a:r>
            <a:r>
              <a:rPr lang="en-US" altLang="ko-KR" sz="2200" b="1" dirty="0" smtClean="0"/>
              <a:t>.</a:t>
            </a:r>
          </a:p>
          <a:p>
            <a:pPr marL="0" indent="0" algn="r">
              <a:lnSpc>
                <a:spcPct val="200000"/>
              </a:lnSpc>
              <a:buNone/>
            </a:pPr>
            <a:r>
              <a:rPr lang="en-US" altLang="ko-KR" sz="2200" b="1" dirty="0" smtClean="0"/>
              <a:t>- </a:t>
            </a:r>
            <a:r>
              <a:rPr lang="ko-KR" altLang="en-US" sz="2200" b="1" dirty="0" smtClean="0"/>
              <a:t>재난건설안전과 </a:t>
            </a:r>
            <a:r>
              <a:rPr lang="en-US" altLang="ko-KR" sz="2200" b="1" dirty="0" smtClean="0"/>
              <a:t>4</a:t>
            </a:r>
            <a:r>
              <a:rPr lang="ko-KR" altLang="en-US" sz="2200" b="1" dirty="0" smtClean="0"/>
              <a:t>대 학생회 및</a:t>
            </a:r>
            <a:r>
              <a:rPr lang="en-US" altLang="ko-KR" sz="2200" b="1" dirty="0" smtClean="0"/>
              <a:t>, </a:t>
            </a:r>
            <a:r>
              <a:rPr lang="ko-KR" altLang="en-US" sz="2200" b="1" dirty="0" smtClean="0"/>
              <a:t>조교 올림</a:t>
            </a:r>
            <a:r>
              <a:rPr lang="en-US" altLang="ko-KR" sz="2200" b="1" dirty="0" smtClean="0"/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37088278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주요 이벤트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8FA751"/>
      </a:accent1>
      <a:accent2>
        <a:srgbClr val="629D7D"/>
      </a:accent2>
      <a:accent3>
        <a:srgbClr val="5A7AAB"/>
      </a:accent3>
      <a:accent4>
        <a:srgbClr val="AA618F"/>
      </a:accent4>
      <a:accent5>
        <a:srgbClr val="BA5445"/>
      </a:accent5>
      <a:accent6>
        <a:srgbClr val="C8A547"/>
      </a:accent6>
      <a:hlink>
        <a:srgbClr val="91BF1A"/>
      </a:hlink>
      <a:folHlink>
        <a:srgbClr val="ADBE82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CF823853-53CC-4249-AEDB-2EA9F718B2D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TM04033927[[fn=주요 이벤트]]</Template>
  <TotalTime>125</TotalTime>
  <Words>1187</Words>
  <Application>Microsoft Office PowerPoint</Application>
  <PresentationFormat>와이드스크린</PresentationFormat>
  <Paragraphs>106</Paragraphs>
  <Slides>25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30" baseType="lpstr">
      <vt:lpstr>맑은 고딕</vt:lpstr>
      <vt:lpstr>Arial</vt:lpstr>
      <vt:lpstr>Impact</vt:lpstr>
      <vt:lpstr>Wingdings</vt:lpstr>
      <vt:lpstr>주요 이벤트</vt:lpstr>
      <vt:lpstr>재난건설안전과  입학 및 개강 안내사항</vt:lpstr>
      <vt:lpstr>PowerPoint 프레젠테이션</vt:lpstr>
      <vt:lpstr>1. 강의실 읽는 법</vt:lpstr>
      <vt:lpstr>2. 전자 출결 안내사항</vt:lpstr>
      <vt:lpstr>2. 전자 출결 안내사항</vt:lpstr>
      <vt:lpstr>2. 전자 출결 안내사항</vt:lpstr>
      <vt:lpstr>2. 전자 출결 안내사항</vt:lpstr>
      <vt:lpstr>2. 전자 출결 안내사항</vt:lpstr>
      <vt:lpstr>2. 전자 출결 안내사항</vt:lpstr>
      <vt:lpstr>3. 수강신청 안내사항</vt:lpstr>
      <vt:lpstr>3. 수강신청 안내사항</vt:lpstr>
      <vt:lpstr>3. 수강신청 안내사항</vt:lpstr>
      <vt:lpstr>3. 수강신청 안내사항</vt:lpstr>
      <vt:lpstr>3. 수강신청 안내사항</vt:lpstr>
      <vt:lpstr>3. 수강신청 안내사항</vt:lpstr>
      <vt:lpstr>4. 수강신청 주의사항</vt:lpstr>
      <vt:lpstr>4. 수강신청 주의사항</vt:lpstr>
      <vt:lpstr>5. 재난건설안전과 시간표 공지</vt:lpstr>
      <vt:lpstr>5. 재난건설안전과 개강 시, 준비물</vt:lpstr>
      <vt:lpstr>6. 재난건설안전과 학과 사무실 및 전용 강의실 소개.</vt:lpstr>
      <vt:lpstr>7. 재난건설안전과 지도 교수님 소개.</vt:lpstr>
      <vt:lpstr>8. 재난건설안전과 졸업 요건(20학번 기준)</vt:lpstr>
      <vt:lpstr>9. 재난건설안전과 Q&amp;A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재난건설안전과  입학 안내사항</dc:title>
  <dc:creator>User</dc:creator>
  <cp:lastModifiedBy>User</cp:lastModifiedBy>
  <cp:revision>27</cp:revision>
  <dcterms:created xsi:type="dcterms:W3CDTF">2020-02-04T00:20:25Z</dcterms:created>
  <dcterms:modified xsi:type="dcterms:W3CDTF">2020-02-04T02:41:51Z</dcterms:modified>
</cp:coreProperties>
</file>