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F9DB8-00BC-4E11-9BFE-2D23F4EA57AF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C1633-6E10-434D-9B56-4ECBF5E0C8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1433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F9DB8-00BC-4E11-9BFE-2D23F4EA57AF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C1633-6E10-434D-9B56-4ECBF5E0C8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5883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F9DB8-00BC-4E11-9BFE-2D23F4EA57AF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C1633-6E10-434D-9B56-4ECBF5E0C8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479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F9DB8-00BC-4E11-9BFE-2D23F4EA57AF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C1633-6E10-434D-9B56-4ECBF5E0C8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5273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F9DB8-00BC-4E11-9BFE-2D23F4EA57AF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C1633-6E10-434D-9B56-4ECBF5E0C8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9613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F9DB8-00BC-4E11-9BFE-2D23F4EA57AF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C1633-6E10-434D-9B56-4ECBF5E0C8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4826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F9DB8-00BC-4E11-9BFE-2D23F4EA57AF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C1633-6E10-434D-9B56-4ECBF5E0C8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963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F9DB8-00BC-4E11-9BFE-2D23F4EA57AF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C1633-6E10-434D-9B56-4ECBF5E0C8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1528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F9DB8-00BC-4E11-9BFE-2D23F4EA57AF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C1633-6E10-434D-9B56-4ECBF5E0C8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4105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F9DB8-00BC-4E11-9BFE-2D23F4EA57AF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C1633-6E10-434D-9B56-4ECBF5E0C8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6169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F9DB8-00BC-4E11-9BFE-2D23F4EA57AF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DC1633-6E10-434D-9B56-4ECBF5E0C8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97939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거버닝O _ 사용방법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그룹 32">
            <a:extLst>
              <a:ext uri="{FF2B5EF4-FFF2-40B4-BE49-F238E27FC236}">
                <a16:creationId xmlns:a16="http://schemas.microsoft.com/office/drawing/2014/main" id="{FB7B8A94-1922-4A42-AFE7-A236408C29A0}"/>
              </a:ext>
            </a:extLst>
          </p:cNvPr>
          <p:cNvGrpSpPr/>
          <p:nvPr userDrawn="1"/>
        </p:nvGrpSpPr>
        <p:grpSpPr>
          <a:xfrm>
            <a:off x="-21552" y="629932"/>
            <a:ext cx="12224328" cy="692170"/>
            <a:chOff x="-17500" y="629932"/>
            <a:chExt cx="9925900" cy="692170"/>
          </a:xfrm>
        </p:grpSpPr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473A667-8303-4FB7-9CD9-786A51536CC5}"/>
                </a:ext>
              </a:extLst>
            </p:cNvPr>
            <p:cNvSpPr/>
            <p:nvPr/>
          </p:nvSpPr>
          <p:spPr>
            <a:xfrm>
              <a:off x="0" y="629932"/>
              <a:ext cx="9899650" cy="69071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latinLnBrk="1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sz="1800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876C26BE-1D12-42E8-A9A6-55CFAAF421CF}"/>
                </a:ext>
              </a:extLst>
            </p:cNvPr>
            <p:cNvGrpSpPr/>
            <p:nvPr/>
          </p:nvGrpSpPr>
          <p:grpSpPr>
            <a:xfrm>
              <a:off x="-17500" y="629932"/>
              <a:ext cx="9925900" cy="692170"/>
              <a:chOff x="-19276" y="3832105"/>
              <a:chExt cx="9609671" cy="692170"/>
            </a:xfrm>
          </p:grpSpPr>
          <p:cxnSp>
            <p:nvCxnSpPr>
              <p:cNvPr id="36" name="직선 연결선 35">
                <a:extLst>
                  <a:ext uri="{FF2B5EF4-FFF2-40B4-BE49-F238E27FC236}">
                    <a16:creationId xmlns:a16="http://schemas.microsoft.com/office/drawing/2014/main" id="{CF20D92A-3557-46F7-8740-C22B8474C6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9276" y="383210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id="{905AEE7E-8141-404C-B942-433F8B4B80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-10805" y="4524275"/>
                <a:ext cx="9601200" cy="0"/>
              </a:xfrm>
              <a:prstGeom prst="line">
                <a:avLst/>
              </a:prstGeom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텍스트 개체 틀 23">
            <a:extLst>
              <a:ext uri="{FF2B5EF4-FFF2-40B4-BE49-F238E27FC236}">
                <a16:creationId xmlns:a16="http://schemas.microsoft.com/office/drawing/2014/main" id="{9FD6C458-8334-4092-AB33-5BFA96E8222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67637" y="714232"/>
            <a:ext cx="11566861" cy="16914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 marL="0" marR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 kumimoji="1" lang="ko-KR" altLang="en-US" sz="1099" b="0" spc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A50021"/>
              </a:buClr>
              <a:buSzPct val="85000"/>
              <a:buFont typeface="맑은 고딕" pitchFamily="50" charset="-127"/>
              <a:buNone/>
              <a:tabLst/>
              <a:defRPr/>
            </a:pPr>
            <a:r>
              <a:rPr lang="ko-KR" altLang="en-US" dirty="0"/>
              <a:t>화면 설명 입력하는 곳</a:t>
            </a:r>
          </a:p>
        </p:txBody>
      </p:sp>
      <p:sp>
        <p:nvSpPr>
          <p:cNvPr id="21" name="텍스트 개체 틀 21">
            <a:extLst>
              <a:ext uri="{FF2B5EF4-FFF2-40B4-BE49-F238E27FC236}">
                <a16:creationId xmlns:a16="http://schemas.microsoft.com/office/drawing/2014/main" id="{7DCB0473-F2D4-45FC-9FDD-FC4EA318C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67510" y="229653"/>
            <a:ext cx="8686175" cy="30011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lvl1pPr>
              <a:defRPr kumimoji="1" lang="ko-KR" altLang="en-US" sz="1999" b="1" spc="-150" baseline="0" dirty="0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</a:lstStyle>
          <a:p>
            <a:pPr marL="0" lvl="0" indent="0" fontAlgn="base">
              <a:lnSpc>
                <a:spcPct val="10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ko-KR" altLang="en-US" dirty="0"/>
          </a:p>
        </p:txBody>
      </p:sp>
      <p:sp>
        <p:nvSpPr>
          <p:cNvPr id="28" name="텍스트 개체 틀 4">
            <a:extLst>
              <a:ext uri="{FF2B5EF4-FFF2-40B4-BE49-F238E27FC236}">
                <a16:creationId xmlns:a16="http://schemas.microsoft.com/office/drawing/2014/main" id="{BC81ED6C-63BE-478B-B0F3-828973BCDE8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608494" y="1775806"/>
            <a:ext cx="5051635" cy="1384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marR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  <a:defRPr sz="899"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6926" indent="0">
              <a:buNone/>
              <a:defRPr sz="1199"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913851" indent="0">
              <a:buNone/>
              <a:defRPr sz="1099"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370777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1827703" indent="0">
              <a:buNone/>
              <a:defRPr sz="1049"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</a:lstStyle>
          <a:p>
            <a:pPr marL="0" marR="0" lvl="0" indent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85000"/>
              <a:buFontTx/>
              <a:buNone/>
              <a:tabLst/>
            </a:pPr>
            <a:r>
              <a:rPr lang="ko-KR" altLang="en-US" dirty="0"/>
              <a:t>사용방법 내용 입력하는 곳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5AA7156E-C7FE-4FA8-9657-90F4C0E6F831}"/>
              </a:ext>
            </a:extLst>
          </p:cNvPr>
          <p:cNvSpPr/>
          <p:nvPr userDrawn="1"/>
        </p:nvSpPr>
        <p:spPr>
          <a:xfrm rot="10800000">
            <a:off x="3328779" y="1320651"/>
            <a:ext cx="3026494" cy="5318275"/>
          </a:xfrm>
          <a:prstGeom prst="rect">
            <a:avLst/>
          </a:prstGeom>
          <a:gradFill>
            <a:gsLst>
              <a:gs pos="10000">
                <a:srgbClr val="E6F3FE">
                  <a:alpha val="0"/>
                </a:srgbClr>
              </a:gs>
              <a:gs pos="0">
                <a:schemeClr val="bg1">
                  <a:lumMod val="75000"/>
                  <a:alpha val="32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한쪽 모서리가 잘린 사각형 171">
            <a:extLst>
              <a:ext uri="{FF2B5EF4-FFF2-40B4-BE49-F238E27FC236}">
                <a16:creationId xmlns:a16="http://schemas.microsoft.com/office/drawing/2014/main" id="{562F15B6-AF6E-4BBA-BE37-0BAB8D4E682A}"/>
              </a:ext>
            </a:extLst>
          </p:cNvPr>
          <p:cNvSpPr/>
          <p:nvPr userDrawn="1"/>
        </p:nvSpPr>
        <p:spPr bwMode="auto">
          <a:xfrm>
            <a:off x="6363677" y="1469158"/>
            <a:ext cx="1376416" cy="196850"/>
          </a:xfrm>
          <a:prstGeom prst="snip1Rect">
            <a:avLst>
              <a:gd name="adj" fmla="val 35093"/>
            </a:avLst>
          </a:prstGeom>
          <a:solidFill>
            <a:srgbClr val="016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lnSpc>
                <a:spcPts val="800"/>
              </a:lnSpc>
              <a:spcBef>
                <a:spcPts val="0"/>
              </a:spcBef>
              <a:spcAft>
                <a:spcPts val="0"/>
              </a:spcAft>
              <a:buSzPct val="140000"/>
              <a:defRPr/>
            </a:pPr>
            <a:r>
              <a:rPr lang="ko-KR" altLang="en-US" sz="900" b="1" spc="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사용방법</a:t>
            </a:r>
          </a:p>
        </p:txBody>
      </p:sp>
    </p:spTree>
    <p:extLst>
      <p:ext uri="{BB962C8B-B14F-4D97-AF65-F5344CB8AC3E}">
        <p14:creationId xmlns:p14="http://schemas.microsoft.com/office/powerpoint/2010/main" val="1013362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4F9DB8-00BC-4E11-9BFE-2D23F4EA57AF}" type="datetimeFigureOut">
              <a:rPr lang="ko-KR" altLang="en-US" smtClean="0"/>
              <a:t>2022-02-16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C1633-6E10-434D-9B56-4ECBF5E0C8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6960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nsugang.hit.ac.kr/" TargetMode="Externa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수강신청을 하기 위해 로그인을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2"/>
            <a:ext cx="4640700" cy="23417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대학홈피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상단 수강신청 클릭 또는 수강신청 사이트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    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https://nsugang.hit.ac.kr</a:t>
            </a:r>
            <a:r>
              <a:rPr lang="en-US" altLang="ko-KR" sz="11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 직접 접속합니다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로그인 창에서 학번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학번 부여 전 신입생은 수험번호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신입생 최초 비밀번호는 주민번호 뒤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자리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입력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창에서 비밀번호 입력 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“Enter”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또는 로그인 버튼 클릭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영역에는 수강신청과 관련된 안내문구가 표시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반드시 안내 문구를 확인 후 수강신청을 진행하기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비밀번호는 종합 정보 시스템 로그인할 때 사용하는 비밀번호를 입력해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2.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로그인 후 다른 컴퓨터에서 또 로그인하면 이전 로그인 되었던 수강신청 화면에서는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로그아웃이 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주의하시기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C9BC390-38A6-46C8-8B45-327090349A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6176" y="1342831"/>
            <a:ext cx="4949824" cy="5066359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6776064" y="220845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D2AADE4-C29D-4CA4-BDDF-7EA1F9A521B7}"/>
              </a:ext>
            </a:extLst>
          </p:cNvPr>
          <p:cNvSpPr txBox="1">
            <a:spLocks noChangeAspect="1"/>
          </p:cNvSpPr>
          <p:nvPr/>
        </p:nvSpPr>
        <p:spPr>
          <a:xfrm>
            <a:off x="2402712" y="28710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309E031-8E88-4327-9272-E4EC2FF25AE0}"/>
              </a:ext>
            </a:extLst>
          </p:cNvPr>
          <p:cNvSpPr/>
          <p:nvPr/>
        </p:nvSpPr>
        <p:spPr>
          <a:xfrm>
            <a:off x="1544609" y="4811599"/>
            <a:ext cx="4140010" cy="507928"/>
          </a:xfrm>
          <a:prstGeom prst="rect">
            <a:avLst/>
          </a:prstGeom>
          <a:solidFill>
            <a:srgbClr val="0054A6">
              <a:alpha val="3000"/>
            </a:srgbClr>
          </a:solidFill>
          <a:ln w="25400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C391C0-3421-4E97-AA20-0F1F07883B2B}"/>
              </a:ext>
            </a:extLst>
          </p:cNvPr>
          <p:cNvSpPr txBox="1">
            <a:spLocks noChangeAspect="1"/>
          </p:cNvSpPr>
          <p:nvPr/>
        </p:nvSpPr>
        <p:spPr>
          <a:xfrm>
            <a:off x="6767355" y="304843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2FCFF07-DBCD-4D18-940F-FE5B3A65F665}"/>
              </a:ext>
            </a:extLst>
          </p:cNvPr>
          <p:cNvSpPr txBox="1">
            <a:spLocks noChangeAspect="1"/>
          </p:cNvSpPr>
          <p:nvPr/>
        </p:nvSpPr>
        <p:spPr>
          <a:xfrm>
            <a:off x="1436197" y="474196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16CF239-695A-40A2-9E3D-AE6E541D0C6D}"/>
              </a:ext>
            </a:extLst>
          </p:cNvPr>
          <p:cNvSpPr txBox="1">
            <a:spLocks noChangeAspect="1"/>
          </p:cNvSpPr>
          <p:nvPr/>
        </p:nvSpPr>
        <p:spPr>
          <a:xfrm>
            <a:off x="2402712" y="330033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E8B6692-B9BE-44C4-BDD5-7850CE3634B9}"/>
              </a:ext>
            </a:extLst>
          </p:cNvPr>
          <p:cNvSpPr txBox="1">
            <a:spLocks noChangeAspect="1"/>
          </p:cNvSpPr>
          <p:nvPr/>
        </p:nvSpPr>
        <p:spPr>
          <a:xfrm>
            <a:off x="2402712" y="374777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F59A4FB-CCB8-466C-9215-FE139EF7F14F}"/>
              </a:ext>
            </a:extLst>
          </p:cNvPr>
          <p:cNvSpPr txBox="1">
            <a:spLocks noChangeAspect="1"/>
          </p:cNvSpPr>
          <p:nvPr/>
        </p:nvSpPr>
        <p:spPr>
          <a:xfrm>
            <a:off x="6776064" y="249182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F26B0F0-C287-419B-A080-F1024B4A0C28}"/>
              </a:ext>
            </a:extLst>
          </p:cNvPr>
          <p:cNvSpPr txBox="1">
            <a:spLocks noChangeAspect="1"/>
          </p:cNvSpPr>
          <p:nvPr/>
        </p:nvSpPr>
        <p:spPr>
          <a:xfrm>
            <a:off x="6776064" y="276899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260610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기본강좌</a:t>
            </a:r>
            <a:r>
              <a:rPr lang="en-US" altLang="ko-KR" dirty="0"/>
              <a:t>(</a:t>
            </a:r>
            <a:r>
              <a:rPr lang="ko-KR" altLang="en-US" dirty="0" err="1"/>
              <a:t>본인학년</a:t>
            </a:r>
            <a:r>
              <a:rPr lang="en-US" altLang="ko-KR" dirty="0"/>
              <a:t>)</a:t>
            </a:r>
            <a:r>
              <a:rPr lang="ko-KR" altLang="en-US" dirty="0"/>
              <a:t>을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1"/>
            <a:ext cx="4640700" cy="29136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본인이 신청 가능한 전공 또는 교양 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클릭하면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 신청 한 내역을 보여주는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이수 구분을 잘 확인해 주세요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Step5.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수강신청에 꼭 필요한 내용을 확인할 수 있는 영역입니다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Step6.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로그아웃 버튼은 수강신청 시스템의 로그아웃을 하는데 사용하는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버튼입니다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18036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3E768C16-BF8A-4D34-8425-019628473528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l="741" r="8970"/>
          <a:stretch/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320672" y="2369970"/>
            <a:ext cx="743282" cy="26027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218548" y="22261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2171264" y="2871308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2039706" y="27426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5910133" y="2865692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6190390" y="28966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37514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212D7C54-EE9D-4C80-8C39-103C7E2E266F}"/>
              </a:ext>
            </a:extLst>
          </p:cNvPr>
          <p:cNvSpPr/>
          <p:nvPr/>
        </p:nvSpPr>
        <p:spPr>
          <a:xfrm>
            <a:off x="2135611" y="1845798"/>
            <a:ext cx="4058547" cy="668751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D5D0AAF-FB48-436B-B207-10FC2FDAB3E8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65303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2182EB0-E48F-4B7E-BDA4-911BAF397877}"/>
              </a:ext>
            </a:extLst>
          </p:cNvPr>
          <p:cNvSpPr txBox="1">
            <a:spLocks noChangeAspect="1"/>
          </p:cNvSpPr>
          <p:nvPr/>
        </p:nvSpPr>
        <p:spPr>
          <a:xfrm>
            <a:off x="2006149" y="181058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96EBC4D4-0B6C-46A0-8AF4-40A05DA57421}"/>
              </a:ext>
            </a:extLst>
          </p:cNvPr>
          <p:cNvSpPr/>
          <p:nvPr/>
        </p:nvSpPr>
        <p:spPr>
          <a:xfrm>
            <a:off x="2125229" y="1474817"/>
            <a:ext cx="4068929" cy="314784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8FCECA3-1DC4-4DA2-A3CE-D2B3447CF91F}"/>
              </a:ext>
            </a:extLst>
          </p:cNvPr>
          <p:cNvSpPr txBox="1">
            <a:spLocks noChangeAspect="1"/>
          </p:cNvSpPr>
          <p:nvPr/>
        </p:nvSpPr>
        <p:spPr>
          <a:xfrm>
            <a:off x="2145896" y="136155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7677BFF-DDC3-4301-90AB-431499AD73EB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304837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6D28BAF2-3739-483F-8392-5DD44EDC3B7D}"/>
              </a:ext>
            </a:extLst>
          </p:cNvPr>
          <p:cNvSpPr/>
          <p:nvPr/>
        </p:nvSpPr>
        <p:spPr>
          <a:xfrm>
            <a:off x="1313607" y="1442845"/>
            <a:ext cx="773462" cy="240356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6ECD8B3C-BECF-4757-A5D0-D959BEEC53C1}"/>
              </a:ext>
            </a:extLst>
          </p:cNvPr>
          <p:cNvSpPr/>
          <p:nvPr/>
        </p:nvSpPr>
        <p:spPr>
          <a:xfrm>
            <a:off x="1310267" y="3779607"/>
            <a:ext cx="773462" cy="21850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059C9DA-32C8-4174-B463-65245BAFEC37}"/>
              </a:ext>
            </a:extLst>
          </p:cNvPr>
          <p:cNvSpPr txBox="1">
            <a:spLocks noChangeAspect="1"/>
          </p:cNvSpPr>
          <p:nvPr/>
        </p:nvSpPr>
        <p:spPr>
          <a:xfrm>
            <a:off x="1231502" y="1354113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19B6DB5-F9A9-40DC-B593-D4E5E29659EF}"/>
              </a:ext>
            </a:extLst>
          </p:cNvPr>
          <p:cNvSpPr txBox="1">
            <a:spLocks noChangeAspect="1"/>
          </p:cNvSpPr>
          <p:nvPr/>
        </p:nvSpPr>
        <p:spPr>
          <a:xfrm>
            <a:off x="1231852" y="3707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7D72992-8567-445F-AD23-F863DCDC08E5}"/>
              </a:ext>
            </a:extLst>
          </p:cNvPr>
          <p:cNvSpPr txBox="1">
            <a:spLocks noChangeAspect="1"/>
          </p:cNvSpPr>
          <p:nvPr/>
        </p:nvSpPr>
        <p:spPr>
          <a:xfrm>
            <a:off x="6774287" y="33349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855347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9AE3CC26-8A70-4F62-87B5-BF61CC4C5A6A}"/>
              </a:ext>
            </a:extLst>
          </p:cNvPr>
          <p:cNvPicPr>
            <a:picLocks/>
          </p:cNvPicPr>
          <p:nvPr/>
        </p:nvPicPr>
        <p:blipFill rotWithShape="1">
          <a:blip r:embed="rId2"/>
          <a:srcRect r="2303"/>
          <a:stretch/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전공강좌</a:t>
            </a:r>
            <a:r>
              <a:rPr lang="en-US" altLang="ko-KR" dirty="0"/>
              <a:t>(</a:t>
            </a:r>
            <a:r>
              <a:rPr lang="ko-KR" altLang="en-US" dirty="0" err="1"/>
              <a:t>다른학년</a:t>
            </a:r>
            <a:r>
              <a:rPr lang="en-US" altLang="ko-KR" dirty="0"/>
              <a:t>)</a:t>
            </a:r>
            <a:r>
              <a:rPr lang="ko-KR" altLang="en-US" dirty="0"/>
              <a:t>의 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2"/>
            <a:ext cx="4640700" cy="22082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다른 학년의 전공강좌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수강 학년을 변경 후 검색 버튼을 누르면 해당 수강 학년의 교과목만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조회됩니다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0801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291032" y="2566276"/>
            <a:ext cx="728637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210159" y="246859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2096899" y="3074741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1965341" y="292701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36588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5865304" y="3076378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6145561" y="309780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64324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2079497" y="2609885"/>
            <a:ext cx="4066063" cy="21510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2796356" y="247848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6772888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741405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>
            <a:extLst>
              <a:ext uri="{FF2B5EF4-FFF2-40B4-BE49-F238E27FC236}">
                <a16:creationId xmlns:a16="http://schemas.microsoft.com/office/drawing/2014/main" id="{29BE276B-C3AE-4EEB-90DA-678DF2941F60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교양강좌를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2"/>
            <a:ext cx="4640700" cy="22082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교양강좌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 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 버튼을 누르면 선택한 조건의 교과목만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08939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253997" y="2747505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209023" y="256183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2087374" y="3083130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1965341" y="293540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35836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5880072" y="3084767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6135162" y="310619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64411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2055668" y="2621257"/>
            <a:ext cx="4125081" cy="202592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2796356" y="2486874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6772888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060573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8CC2F061-AE35-4671-A01A-52D74098D39E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전체</a:t>
            </a:r>
            <a:r>
              <a:rPr lang="en-US" altLang="ko-KR" dirty="0"/>
              <a:t>(</a:t>
            </a:r>
            <a:r>
              <a:rPr lang="ko-KR" altLang="en-US" dirty="0"/>
              <a:t>타과</a:t>
            </a:r>
            <a:r>
              <a:rPr lang="en-US" altLang="ko-KR" dirty="0"/>
              <a:t>)</a:t>
            </a:r>
            <a:r>
              <a:rPr lang="ko-KR" altLang="en-US" dirty="0"/>
              <a:t>강좌를 조회하고 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2"/>
            <a:ext cx="4640700" cy="24904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전체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타과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콤보를 선택 후 검색버튼을 누르면 선택한 검색조건의 교과목만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수강신청할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Step4.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학과를 선택하거나 교과목명을 입력해야 검색이 가능합니다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081005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246744" y="2923062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192245" y="274691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2081257" y="3282281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1940174" y="330600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50097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5867401" y="3282782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6147658" y="331373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6DD8BBE-B5A8-41BB-9BA2-9CA2A1F2B7ED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78672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9EE013A-3422-49FC-8E99-632E7342592C}"/>
              </a:ext>
            </a:extLst>
          </p:cNvPr>
          <p:cNvSpPr/>
          <p:nvPr/>
        </p:nvSpPr>
        <p:spPr>
          <a:xfrm>
            <a:off x="2050484" y="2446934"/>
            <a:ext cx="4122340" cy="567130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2E7E4F-B0B8-4566-8A64-20C9061EFFEC}"/>
              </a:ext>
            </a:extLst>
          </p:cNvPr>
          <p:cNvSpPr txBox="1">
            <a:spLocks noChangeAspect="1"/>
          </p:cNvSpPr>
          <p:nvPr/>
        </p:nvSpPr>
        <p:spPr>
          <a:xfrm>
            <a:off x="1999227" y="234356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6772888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157229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1EC5C226-3088-4640-A187-BFCB44D1DD35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 err="1"/>
              <a:t>재수강될</a:t>
            </a:r>
            <a:r>
              <a:rPr lang="ko-KR" altLang="en-US" dirty="0"/>
              <a:t> 강좌를 보여주고</a:t>
            </a:r>
            <a:r>
              <a:rPr lang="en-US" altLang="ko-KR" dirty="0"/>
              <a:t>, </a:t>
            </a:r>
            <a:r>
              <a:rPr lang="ko-KR" altLang="en-US" dirty="0"/>
              <a:t>수강신청을 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2"/>
            <a:ext cx="4640700" cy="24904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재수강 교과목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신청 버튼을 클릭하여 해당 과목을 재수강 신청할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Step3.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강의계획서 버튼을 클릭하여 해당 과목의 강의계획서를 볼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1.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재수강 학점이 기이수학점보다 적어 졸업학점이 미달될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꼭 확인하고 수강신청하기 바랍니다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ex) 2020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학기에 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(3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학점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F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를 부여 받아 이번학기에 재수강 신청할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A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교과목의 개설학점이 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학점인 경우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2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강좌개설조회에서만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D8009E6-6AD0-45D9-94CF-D0C93F4BACE0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06422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238355" y="3087259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183856" y="2920639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9099CA2-2382-4A81-9468-1BA24B470F3A}"/>
              </a:ext>
            </a:extLst>
          </p:cNvPr>
          <p:cNvSpPr/>
          <p:nvPr/>
        </p:nvSpPr>
        <p:spPr>
          <a:xfrm>
            <a:off x="2071732" y="3300195"/>
            <a:ext cx="223037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1F699-8150-4121-8006-72FE5F72AB64}"/>
              </a:ext>
            </a:extLst>
          </p:cNvPr>
          <p:cNvSpPr txBox="1">
            <a:spLocks noChangeAspect="1"/>
          </p:cNvSpPr>
          <p:nvPr/>
        </p:nvSpPr>
        <p:spPr>
          <a:xfrm>
            <a:off x="1930649" y="332392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9B3EDA0-7591-4B90-AFFE-CFBBF66FC471}"/>
              </a:ext>
            </a:extLst>
          </p:cNvPr>
          <p:cNvSpPr txBox="1">
            <a:spLocks noChangeAspect="1"/>
          </p:cNvSpPr>
          <p:nvPr/>
        </p:nvSpPr>
        <p:spPr>
          <a:xfrm>
            <a:off x="6772889" y="234997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21BA5471-00E4-4E04-B8CC-31D0DFD81E15}"/>
              </a:ext>
            </a:extLst>
          </p:cNvPr>
          <p:cNvSpPr/>
          <p:nvPr/>
        </p:nvSpPr>
        <p:spPr>
          <a:xfrm>
            <a:off x="5898685" y="3293443"/>
            <a:ext cx="269875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71CCF18-98F8-437D-B334-7C3BC7ECBE35}"/>
              </a:ext>
            </a:extLst>
          </p:cNvPr>
          <p:cNvSpPr txBox="1">
            <a:spLocks noChangeAspect="1"/>
          </p:cNvSpPr>
          <p:nvPr/>
        </p:nvSpPr>
        <p:spPr>
          <a:xfrm>
            <a:off x="6188467" y="3314867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6772888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070768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4186DF83-8C30-49BD-9E47-E78EEB012E1C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수강신청한 내역을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1"/>
            <a:ext cx="4640700" cy="6565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영역을 클릭하면 수강신청 한 목록이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Step2.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영역은 학생이 수강신청한 내역이 보입니다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/>
            </a:r>
            <a:b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수강신청한 과목의 이수 구분과 신청 학점은 꼭 확인해야 합니다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261250" y="3280031"/>
            <a:ext cx="743282" cy="195545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216276" y="312293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6772888" y="1804041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6F59FE-78B1-44FF-BA8D-AE5146EA43BF}"/>
              </a:ext>
            </a:extLst>
          </p:cNvPr>
          <p:cNvSpPr txBox="1">
            <a:spLocks noChangeAspect="1"/>
          </p:cNvSpPr>
          <p:nvPr/>
        </p:nvSpPr>
        <p:spPr>
          <a:xfrm>
            <a:off x="6774286" y="2082276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731837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957D7764-A0C0-4B33-875D-783DA369C283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전체 성적을 조회하는 팝업입니다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2"/>
            <a:ext cx="4640700" cy="12208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성적조회를 클릭하면 팝업으로 학생의 전체성적이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성적조회는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개인정보관리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성적텝만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237888" y="4254733"/>
            <a:ext cx="889222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165940" y="4174390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6772888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162416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>
            <a:extLst>
              <a:ext uri="{FF2B5EF4-FFF2-40B4-BE49-F238E27FC236}">
                <a16:creationId xmlns:a16="http://schemas.microsoft.com/office/drawing/2014/main" id="{4F1A8ADC-49F8-4DD9-995F-54ABE40F182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835" y="1422400"/>
            <a:ext cx="4991100" cy="5118100"/>
          </a:xfrm>
          <a:prstGeom prst="rect">
            <a:avLst/>
          </a:prstGeom>
          <a:solidFill>
            <a:scrgbClr r="0" g="0" b="0"/>
          </a:solidFill>
        </p:spPr>
      </p:pic>
      <p:sp>
        <p:nvSpPr>
          <p:cNvPr id="66" name="텍스트 개체 틀 1">
            <a:extLst>
              <a:ext uri="{FF2B5EF4-FFF2-40B4-BE49-F238E27FC236}">
                <a16:creationId xmlns:a16="http://schemas.microsoft.com/office/drawing/2014/main" id="{181211F8-A5EF-43E8-B84D-CD5573988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noFill/>
        </p:spPr>
        <p:txBody>
          <a:bodyPr vert="horz" wrap="square" lIns="0" tIns="0" rIns="0" bIns="0" rtlCol="0" anchor="t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/>
              <a:t>수강신청한 강좌들의 시간표를 조회하는 화면입니다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ko-KR" altLang="en-US" dirty="0"/>
              <a:t>수강신청</a:t>
            </a:r>
            <a:endParaRPr lang="en-US" altLang="ko-KR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5BAE7F-12D6-4C21-BD96-66671C7862B2}"/>
              </a:ext>
            </a:extLst>
          </p:cNvPr>
          <p:cNvSpPr txBox="1">
            <a:spLocks noChangeAspect="1"/>
          </p:cNvSpPr>
          <p:nvPr/>
        </p:nvSpPr>
        <p:spPr>
          <a:xfrm>
            <a:off x="7102834" y="42717"/>
            <a:ext cx="3773683" cy="212064"/>
          </a:xfrm>
          <a:prstGeom prst="round2SameRect">
            <a:avLst>
              <a:gd name="adj1" fmla="val 0"/>
              <a:gd name="adj2" fmla="val 50000"/>
            </a:avLst>
          </a:prstGeom>
          <a:solidFill>
            <a:srgbClr val="7CBD25"/>
          </a:solidFill>
        </p:spPr>
        <p:txBody>
          <a:bodyPr wrap="square" lIns="108000" tIns="18000" rIns="108000" bIns="25200" rtlCol="0" anchor="b" anchorCtr="1">
            <a:spAutoFit/>
          </a:bodyPr>
          <a:lstStyle/>
          <a:p>
            <a:pPr marL="171450" indent="-171450" algn="r">
              <a:buFont typeface="Wingdings" panose="05000000000000000000" pitchFamily="2" charset="2"/>
              <a:buChar char="ü"/>
            </a:pPr>
            <a:r>
              <a:rPr lang="ko-KR" altLang="en-US" sz="9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수강신청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C5B96C3-9C86-4306-BDA9-DD98AAD6054E}"/>
              </a:ext>
            </a:extLst>
          </p:cNvPr>
          <p:cNvSpPr txBox="1"/>
          <p:nvPr/>
        </p:nvSpPr>
        <p:spPr>
          <a:xfrm>
            <a:off x="6322907" y="1759762"/>
            <a:ext cx="4640700" cy="13619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Step1.      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번 영역의 시간표를 클릭하면 팝업으로  수강신청한 과목의 시간표가 보여집니다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9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참고사항</a:t>
            </a: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1. </a:t>
            </a:r>
            <a:r>
              <a:rPr lang="ko-KR" altLang="en-US" sz="9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원할한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수강신청 접속을 위해 강의계획서는 차세대종합종합시스템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학사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행정서비스</a:t>
            </a:r>
            <a:endParaRPr lang="en-US" altLang="ko-KR" sz="9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1149"/>
              </a:lnSpc>
            </a:pP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 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학생서비스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수업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&amp;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성적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-&gt;</a:t>
            </a:r>
            <a:r>
              <a:rPr lang="ko-KR" altLang="en-US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학생시간표조회에서만 제공 될 수 있습니다</a:t>
            </a:r>
            <a:r>
              <a:rPr lang="en-US" altLang="ko-KR" sz="9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ts val="1149"/>
              </a:lnSpc>
            </a:pPr>
            <a:endParaRPr lang="en-US" altLang="ko-KR" sz="9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0DC807-F299-44A2-9AD0-86487DB4B11B}"/>
              </a:ext>
            </a:extLst>
          </p:cNvPr>
          <p:cNvSpPr/>
          <p:nvPr/>
        </p:nvSpPr>
        <p:spPr>
          <a:xfrm>
            <a:off x="1237617" y="4548040"/>
            <a:ext cx="878056" cy="221318"/>
          </a:xfrm>
          <a:prstGeom prst="rect">
            <a:avLst/>
          </a:prstGeom>
          <a:solidFill>
            <a:srgbClr val="0054A6">
              <a:alpha val="3000"/>
            </a:srgbClr>
          </a:solidFill>
          <a:ln w="15875" algn="ctr">
            <a:solidFill>
              <a:srgbClr val="C00000"/>
            </a:solidFill>
            <a:prstDash val="dash"/>
            <a:miter lim="800000"/>
            <a:headEnd/>
            <a:tailEnd/>
          </a:ln>
        </p:spPr>
        <p:txBody>
          <a:bodyPr rtlCol="0" anchor="ctr"/>
          <a:lstStyle/>
          <a:p>
            <a:pPr algn="ctr"/>
            <a:endParaRPr lang="ko-KR" altLang="en-US" sz="1799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2B6F37-0938-4A7C-909F-F3FD6055AE30}"/>
              </a:ext>
            </a:extLst>
          </p:cNvPr>
          <p:cNvSpPr txBox="1">
            <a:spLocks noChangeAspect="1"/>
          </p:cNvSpPr>
          <p:nvPr/>
        </p:nvSpPr>
        <p:spPr>
          <a:xfrm>
            <a:off x="1150298" y="4471238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CE1BC61-32DC-4B8C-939A-636D7B4EF9F5}"/>
              </a:ext>
            </a:extLst>
          </p:cNvPr>
          <p:cNvSpPr txBox="1">
            <a:spLocks noChangeAspect="1"/>
          </p:cNvSpPr>
          <p:nvPr/>
        </p:nvSpPr>
        <p:spPr>
          <a:xfrm>
            <a:off x="6772888" y="1795652"/>
            <a:ext cx="160133" cy="143908"/>
          </a:xfrm>
          <a:prstGeom prst="ellipse">
            <a:avLst/>
          </a:prstGeom>
          <a:gradFill flip="none" rotWithShape="1">
            <a:gsLst>
              <a:gs pos="59000">
                <a:srgbClr val="C00000"/>
              </a:gs>
              <a:gs pos="100000">
                <a:srgbClr val="82000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 lIns="0" tIns="0" rIns="0" bIns="0" rtlCol="0" anchor="b">
            <a:normAutofit fontScale="92500" lnSpcReduction="10000"/>
          </a:bodyPr>
          <a:lstStyle/>
          <a:p>
            <a:pPr algn="ctr"/>
            <a:r>
              <a:rPr lang="en-US" altLang="ko-KR" sz="8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endParaRPr lang="ko-KR" altLang="en-US" sz="8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460937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869</Words>
  <Application>Microsoft Office PowerPoint</Application>
  <PresentationFormat>와이드스크린</PresentationFormat>
  <Paragraphs>174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나눔고딕</vt:lpstr>
      <vt:lpstr>Arial</vt:lpstr>
      <vt:lpstr>Wingdings</vt:lpstr>
      <vt:lpstr>맑은 고딕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memo</dc:creator>
  <cp:lastModifiedBy>memo</cp:lastModifiedBy>
  <cp:revision>1</cp:revision>
  <dcterms:created xsi:type="dcterms:W3CDTF">2022-02-16T07:11:58Z</dcterms:created>
  <dcterms:modified xsi:type="dcterms:W3CDTF">2022-02-16T07:12:18Z</dcterms:modified>
</cp:coreProperties>
</file>