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</p:sldIdLst>
  <p:sldSz cx="9144000" cy="6858000" type="screen4x3"/>
  <p:notesSz cx="6788150" cy="99234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04" autoAdjust="0"/>
  </p:normalViewPr>
  <p:slideViewPr>
    <p:cSldViewPr showGuides="1">
      <p:cViewPr>
        <p:scale>
          <a:sx n="94" d="100"/>
          <a:sy n="94" d="100"/>
        </p:scale>
        <p:origin x="-474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53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846" y="188640"/>
            <a:ext cx="21526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938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0628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078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5686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1170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846" y="188640"/>
            <a:ext cx="21526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0590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62086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4012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387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179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ED600-E102-490A-9AAD-09D45C0D9F95}" type="datetimeFigureOut">
              <a:rPr lang="ko-KR" altLang="en-US" smtClean="0"/>
              <a:t>2016-03-07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E503F-493A-4A99-AA45-BF975CC116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0653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0635" y="274638"/>
            <a:ext cx="6303004" cy="1143000"/>
          </a:xfrm>
        </p:spPr>
        <p:txBody>
          <a:bodyPr>
            <a:normAutofit/>
          </a:bodyPr>
          <a:lstStyle/>
          <a:p>
            <a:r>
              <a:rPr lang="ko-KR" altLang="en-US" sz="3600" b="1" dirty="0" smtClean="0"/>
              <a:t>대전보건대학교 장학제도</a:t>
            </a:r>
            <a:endParaRPr lang="ko-KR" altLang="en-US" sz="3600" b="1" dirty="0"/>
          </a:p>
        </p:txBody>
      </p:sp>
      <p:grpSp>
        <p:nvGrpSpPr>
          <p:cNvPr id="45" name="그룹 44"/>
          <p:cNvGrpSpPr/>
          <p:nvPr/>
        </p:nvGrpSpPr>
        <p:grpSpPr>
          <a:xfrm>
            <a:off x="683568" y="1579806"/>
            <a:ext cx="2047977" cy="4608512"/>
            <a:chOff x="683568" y="1579806"/>
            <a:chExt cx="2047977" cy="4608512"/>
          </a:xfrm>
        </p:grpSpPr>
        <p:sp>
          <p:nvSpPr>
            <p:cNvPr id="4" name="직사각형 3"/>
            <p:cNvSpPr/>
            <p:nvPr/>
          </p:nvSpPr>
          <p:spPr>
            <a:xfrm>
              <a:off x="683568" y="1579806"/>
              <a:ext cx="2047976" cy="45734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chemeClr val="tx1"/>
                  </a:solidFill>
                </a:rPr>
                <a:t>교내장학</a:t>
              </a:r>
              <a:endParaRPr lang="en-US" altLang="ko-KR" sz="16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683568" y="2299886"/>
              <a:ext cx="377067" cy="100811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박</a:t>
              </a:r>
              <a:endParaRPr lang="en-US" altLang="ko-KR" sz="1400" b="1" dirty="0" smtClean="0">
                <a:solidFill>
                  <a:schemeClr val="tx1"/>
                </a:solidFill>
              </a:endParaRPr>
            </a:p>
            <a:p>
              <a:pPr algn="ctr"/>
              <a:endParaRPr lang="en-US" altLang="ko-KR" sz="1400" b="1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애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683568" y="3524022"/>
              <a:ext cx="377067" cy="1080119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근</a:t>
              </a:r>
              <a:endParaRPr lang="en-US" altLang="ko-KR" sz="1400" b="1" dirty="0" smtClean="0">
                <a:solidFill>
                  <a:schemeClr val="tx1"/>
                </a:solidFill>
              </a:endParaRPr>
            </a:p>
            <a:p>
              <a:pPr algn="ctr"/>
              <a:endParaRPr lang="en-US" altLang="ko-KR" sz="1400" b="1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면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683568" y="4820166"/>
              <a:ext cx="377067" cy="1368151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탐</a:t>
              </a:r>
              <a:endParaRPr lang="en-US" altLang="ko-KR" sz="1400" b="1" dirty="0" smtClean="0">
                <a:solidFill>
                  <a:schemeClr val="tx1"/>
                </a:solidFill>
              </a:endParaRPr>
            </a:p>
            <a:p>
              <a:pPr algn="ctr"/>
              <a:endParaRPr lang="en-US" altLang="ko-KR" sz="1400" b="1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구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115616" y="2299886"/>
              <a:ext cx="161592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청운리더십장학금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115616" y="2659926"/>
              <a:ext cx="161592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HIT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봉사장학금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1115616" y="3019966"/>
              <a:ext cx="161592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기타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8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종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115616" y="3524022"/>
              <a:ext cx="161592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smtClean="0">
                  <a:solidFill>
                    <a:schemeClr val="tx1"/>
                  </a:solidFill>
                </a:rPr>
                <a:t>HIT</a:t>
              </a:r>
              <a:r>
                <a:rPr lang="ko-KR" altLang="en-US" sz="1200" b="1" dirty="0" err="1" smtClean="0">
                  <a:solidFill>
                    <a:schemeClr val="tx1"/>
                  </a:solidFill>
                </a:rPr>
                <a:t>마일리지장학금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1115616" y="3920066"/>
              <a:ext cx="161592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tx1"/>
                  </a:solidFill>
                </a:rPr>
                <a:t>HIT</a:t>
              </a:r>
              <a:r>
                <a:rPr lang="ko-KR" altLang="en-US" sz="1200" b="1" dirty="0" err="1" smtClean="0">
                  <a:solidFill>
                    <a:schemeClr val="tx1"/>
                  </a:solidFill>
                </a:rPr>
                <a:t>인턴십장학금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115616" y="4316110"/>
              <a:ext cx="161592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기타 </a:t>
              </a:r>
              <a:r>
                <a:rPr lang="en-US" altLang="ko-KR" sz="1200" b="1" dirty="0">
                  <a:solidFill>
                    <a:schemeClr val="tx1"/>
                  </a:solidFill>
                </a:rPr>
                <a:t>2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종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1115616" y="4820166"/>
              <a:ext cx="161592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err="1" smtClean="0">
                  <a:solidFill>
                    <a:schemeClr val="tx1"/>
                  </a:solidFill>
                </a:rPr>
                <a:t>여덕최우수장학</a:t>
              </a:r>
              <a:r>
                <a:rPr lang="ko-KR" altLang="en-US" sz="1200" b="1" dirty="0" err="1">
                  <a:solidFill>
                    <a:schemeClr val="tx1"/>
                  </a:solidFill>
                </a:rPr>
                <a:t>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1115616" y="5180206"/>
              <a:ext cx="161592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총장미래인재장학금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115616" y="5540246"/>
              <a:ext cx="161592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청운인재장학금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115616" y="5900286"/>
              <a:ext cx="161592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기타 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7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종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6139503" y="1579946"/>
            <a:ext cx="2464945" cy="4392348"/>
            <a:chOff x="5995487" y="1579946"/>
            <a:chExt cx="2464945" cy="4392348"/>
          </a:xfrm>
        </p:grpSpPr>
        <p:sp>
          <p:nvSpPr>
            <p:cNvPr id="6" name="직사각형 5"/>
            <p:cNvSpPr/>
            <p:nvPr/>
          </p:nvSpPr>
          <p:spPr>
            <a:xfrm>
              <a:off x="6139503" y="1579946"/>
              <a:ext cx="2160240" cy="457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chemeClr val="tx1"/>
                  </a:solidFill>
                </a:rPr>
                <a:t>정부 및 </a:t>
              </a:r>
              <a:r>
                <a:rPr lang="ko-KR" altLang="en-US" sz="1600" b="1" dirty="0" err="1" smtClean="0">
                  <a:solidFill>
                    <a:schemeClr val="tx1"/>
                  </a:solidFill>
                </a:rPr>
                <a:t>지자체</a:t>
              </a:r>
              <a:r>
                <a:rPr lang="ko-KR" altLang="en-US" sz="1600" b="1" dirty="0" smtClean="0">
                  <a:solidFill>
                    <a:schemeClr val="tx1"/>
                  </a:solidFill>
                </a:rPr>
                <a:t> 장학</a:t>
              </a:r>
              <a:endParaRPr lang="ko-KR" altLang="en-US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735694" y="2227878"/>
              <a:ext cx="1708065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국가장학금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 Ⅰ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유형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735694" y="2587918"/>
              <a:ext cx="1708065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다자녀장학금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6067495" y="3791312"/>
              <a:ext cx="2392937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mtClean="0">
                  <a:solidFill>
                    <a:schemeClr val="tx1"/>
                  </a:solidFill>
                </a:rPr>
                <a:t>국가근로장학금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6067497" y="4159115"/>
              <a:ext cx="2376262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청소년 교육지원사업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6067498" y="4573956"/>
              <a:ext cx="2376261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희망사다리장학금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6067496" y="5294036"/>
              <a:ext cx="2392936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보훈장학금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6067495" y="4922604"/>
              <a:ext cx="2392937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의용소방대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6752367" y="2956447"/>
              <a:ext cx="1708065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국가장학금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 Ⅱ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유형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6752367" y="3316487"/>
              <a:ext cx="1708065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지방인재육성장학금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5995487" y="2227878"/>
              <a:ext cx="648072" cy="64807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국가 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Ⅰ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유형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5995487" y="2947958"/>
              <a:ext cx="648072" cy="64807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ko-KR" altLang="en-US" sz="1400" b="1" dirty="0" smtClean="0">
                  <a:solidFill>
                    <a:schemeClr val="tx1"/>
                  </a:solidFill>
                </a:rPr>
                <a:t>국가 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Ⅱ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유형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6059160" y="5684262"/>
              <a:ext cx="2392936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통일부장학금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3635896" y="1537279"/>
            <a:ext cx="1891539" cy="4657366"/>
            <a:chOff x="3635896" y="1537279"/>
            <a:chExt cx="1891539" cy="4657366"/>
          </a:xfrm>
        </p:grpSpPr>
        <p:sp>
          <p:nvSpPr>
            <p:cNvPr id="5" name="직사각형 4"/>
            <p:cNvSpPr/>
            <p:nvPr/>
          </p:nvSpPr>
          <p:spPr>
            <a:xfrm>
              <a:off x="3753573" y="1537279"/>
              <a:ext cx="1656184" cy="457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chemeClr val="tx1"/>
                  </a:solidFill>
                </a:rPr>
                <a:t>교외장학</a:t>
              </a:r>
              <a:endParaRPr lang="ko-KR" altLang="en-US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3635896" y="2221215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농어촌희망재단장학금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3635896" y="2589755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아산사회복지재단장학금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635896" y="2958295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err="1" smtClean="0">
                  <a:solidFill>
                    <a:schemeClr val="tx1"/>
                  </a:solidFill>
                </a:rPr>
                <a:t>총동문회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 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3635896" y="3326835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능률교육장학금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635896" y="3695375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약손명가장학금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635896" y="4063915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err="1" smtClean="0">
                  <a:solidFill>
                    <a:schemeClr val="tx1"/>
                  </a:solidFill>
                </a:rPr>
                <a:t>삼영의료재단장학금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3635896" y="4432455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수자원공사장학금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3635896" y="4800995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사랑드림장학금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200" b="1" dirty="0" smtClean="0">
                  <a:solidFill>
                    <a:schemeClr val="tx1"/>
                  </a:solidFill>
                </a:rPr>
                <a:t>삼성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)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3635896" y="5169535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mtClean="0">
                  <a:solidFill>
                    <a:schemeClr val="tx1"/>
                  </a:solidFill>
                </a:rPr>
                <a:t>삼아사운드장학금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635896" y="5538075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mtClean="0">
                  <a:solidFill>
                    <a:schemeClr val="tx1"/>
                  </a:solidFill>
                </a:rPr>
                <a:t>㈜</a:t>
              </a:r>
              <a:r>
                <a:rPr lang="ko-KR" altLang="en-US" sz="1200" b="1" dirty="0" err="1" smtClean="0">
                  <a:solidFill>
                    <a:schemeClr val="tx1"/>
                  </a:solidFill>
                </a:rPr>
                <a:t>바이오랜드장학금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3635896" y="5906613"/>
              <a:ext cx="1891539" cy="288032"/>
            </a:xfrm>
            <a:prstGeom prst="rect">
              <a:avLst/>
            </a:prstGeom>
            <a:solidFill>
              <a:schemeClr val="bg1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기타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305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1679810"/>
              </p:ext>
            </p:extLst>
          </p:nvPr>
        </p:nvGraphicFramePr>
        <p:xfrm>
          <a:off x="467544" y="1006012"/>
          <a:ext cx="8424936" cy="5318818"/>
        </p:xfrm>
        <a:graphic>
          <a:graphicData uri="http://schemas.openxmlformats.org/drawingml/2006/table">
            <a:tbl>
              <a:tblPr/>
              <a:tblGrid>
                <a:gridCol w="1800200"/>
                <a:gridCol w="1656184"/>
                <a:gridCol w="4968552"/>
              </a:tblGrid>
              <a:tr h="34576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명칭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지급액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기준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397235">
                <a:tc rowSpan="5"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청운리더십장학금</a:t>
                      </a:r>
                      <a:endParaRPr lang="ko-KR" altLang="en-US" sz="13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100%(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총학생회장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대의원회의장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2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80%(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총학생회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부회장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졸업준비위원장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2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65%(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총학생회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부장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대의원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동아리연합회장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학보편집장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방송국장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생활관 </a:t>
                      </a:r>
                      <a:r>
                        <a:rPr lang="ko-KR" altLang="en-US" sz="1200" b="0" kern="0" spc="-70" dirty="0" err="1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숙장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2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50%(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총학생회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차장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졸업준비위원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학보사 부장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방송국 부장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2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40%(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반대표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생활관 </a:t>
                      </a:r>
                      <a:r>
                        <a:rPr lang="ko-KR" altLang="en-US" sz="1200" b="0" kern="0" spc="-70" dirty="0" err="1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층장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학보사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수습기자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방송국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수습국원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382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HIT</a:t>
                      </a:r>
                      <a:r>
                        <a:rPr lang="ko-KR" altLang="en-US" sz="1300" b="1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복지장학금</a:t>
                      </a:r>
                      <a:endParaRPr lang="ko-KR" altLang="en-US" sz="13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일정금액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</a:t>
                      </a:r>
                      <a:r>
                        <a:rPr lang="ko-KR" altLang="en-US" sz="1200" b="0" kern="0" spc="-70" dirty="0" err="1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기초생활수급자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, </a:t>
                      </a:r>
                      <a:r>
                        <a:rPr lang="ko-KR" altLang="en-US" sz="1200" b="0" kern="0" spc="-70" dirty="0" err="1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소득분위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1~7</a:t>
                      </a:r>
                      <a:r>
                        <a:rPr lang="ko-KR" altLang="en-US" sz="1200" b="0" kern="0" spc="-70" dirty="0" err="1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분위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, 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본인 또는 부모가 장애등급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3</a:t>
                      </a:r>
                      <a:r>
                        <a:rPr lang="ko-KR" altLang="en-US" sz="1200" b="0" kern="0" spc="-70" dirty="0" err="1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급이내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인 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842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청운교직원자녀장학금</a:t>
                      </a:r>
                      <a:endParaRPr lang="ko-KR" altLang="en-US" sz="13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100%(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대학 소속 교직원 직계 자녀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0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청운가족장학금</a:t>
                      </a:r>
                      <a:endParaRPr lang="ko-KR" altLang="en-US" sz="13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50%(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가족이 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1200" b="0" kern="0" spc="-70" dirty="0" err="1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인이상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재학중인 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80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청운동문장학금</a:t>
                      </a:r>
                      <a:endParaRPr lang="ko-KR" altLang="en-US" sz="13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100%(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입학금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(</a:t>
                      </a:r>
                      <a:r>
                        <a:rPr lang="ko-KR" altLang="en-US" sz="12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신입생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)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동문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본인 및 동문 직계자녀가 입학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842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보훈장학금</a:t>
                      </a:r>
                      <a:endParaRPr lang="ko-KR" altLang="en-US" sz="13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100%(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입학금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+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국가 유공자 예우 및 지원법률 제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21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조 등에 해당되는 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842"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위로장학금</a:t>
                      </a:r>
                      <a:endParaRPr lang="ko-KR" altLang="en-US" sz="130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학기당 최대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1,000,000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천재지변으로 인한 피해 학생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842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총장특별장학금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총장이 필요하다고 인정된 자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67544" y="357940"/>
            <a:ext cx="2376264" cy="45734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1. </a:t>
            </a:r>
            <a:r>
              <a:rPr lang="ko-KR" altLang="en-US" b="1" dirty="0">
                <a:solidFill>
                  <a:schemeClr val="tx1"/>
                </a:solidFill>
              </a:rPr>
              <a:t>교내장학 </a:t>
            </a:r>
            <a:r>
              <a:rPr lang="en-US" altLang="ko-KR" b="1" dirty="0">
                <a:solidFill>
                  <a:schemeClr val="tx1"/>
                </a:solidFill>
              </a:rPr>
              <a:t>- </a:t>
            </a:r>
            <a:r>
              <a:rPr lang="ko-KR" altLang="en-US" b="1" dirty="0">
                <a:solidFill>
                  <a:schemeClr val="tx1"/>
                </a:solidFill>
              </a:rPr>
              <a:t>박애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43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980998"/>
              </p:ext>
            </p:extLst>
          </p:nvPr>
        </p:nvGraphicFramePr>
        <p:xfrm>
          <a:off x="539552" y="1083954"/>
          <a:ext cx="7992888" cy="3581276"/>
        </p:xfrm>
        <a:graphic>
          <a:graphicData uri="http://schemas.openxmlformats.org/drawingml/2006/table">
            <a:tbl>
              <a:tblPr/>
              <a:tblGrid>
                <a:gridCol w="1944216"/>
                <a:gridCol w="1656184"/>
                <a:gridCol w="4392488"/>
              </a:tblGrid>
              <a:tr h="518404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명칭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지급액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기준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818530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HIT</a:t>
                      </a:r>
                      <a:r>
                        <a:rPr lang="ko-KR" altLang="en-US" sz="1300" b="1" kern="0" spc="-70" dirty="0" err="1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마일리지장학금</a:t>
                      </a:r>
                      <a:endParaRPr lang="ko-KR" altLang="en-US" sz="13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최대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2,500,000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학과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및 대학 행사참여 </a:t>
                      </a:r>
                      <a:r>
                        <a:rPr lang="ko-KR" altLang="en-US" sz="1200" b="0" kern="0" spc="-70" dirty="0" err="1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마일리지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</a:t>
                      </a:r>
                      <a:r>
                        <a:rPr lang="ko-KR" altLang="en-US" sz="1200" b="0" kern="0" spc="-70" baseline="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우수 학생</a:t>
                      </a:r>
                      <a:endParaRPr lang="en-US" altLang="ko-KR" sz="1200" b="0" kern="0" spc="-70" baseline="0" dirty="0" smtClean="0">
                        <a:solidFill>
                          <a:schemeClr val="tx1"/>
                        </a:solidFill>
                        <a:effectLst/>
                        <a:ea typeface="맑은 고딕"/>
                      </a:endParaRPr>
                    </a:p>
                    <a:p>
                      <a:pPr marL="0" marR="0" indent="0" algn="just" fontAlgn="ctr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 ※ </a:t>
                      </a:r>
                      <a:r>
                        <a:rPr lang="ko-KR" altLang="en-US" sz="1200" b="0" kern="0" spc="-70" dirty="0" err="1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마일리지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항목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: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헌혈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,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자원봉사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,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외국어성적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,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자격증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,</a:t>
                      </a:r>
                      <a:r>
                        <a:rPr lang="en-US" altLang="ko-KR" sz="1200" b="0" kern="0" spc="-70" baseline="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</a:t>
                      </a:r>
                      <a:r>
                        <a:rPr lang="ko-KR" altLang="en-US" sz="1200" b="0" kern="0" spc="-70" baseline="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대외수상</a:t>
                      </a:r>
                      <a:r>
                        <a:rPr lang="en-US" altLang="ko-KR" sz="1200" b="0" kern="0" spc="-70" baseline="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,</a:t>
                      </a:r>
                    </a:p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baseline="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                           </a:t>
                      </a:r>
                      <a:r>
                        <a:rPr lang="ko-KR" altLang="en-US" sz="1200" b="0" kern="0" spc="-70" baseline="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학과 및 대학 프로그램참여 등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388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HIT</a:t>
                      </a:r>
                      <a:r>
                        <a:rPr lang="ko-KR" altLang="en-US" sz="1300" b="1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봉사장학금</a:t>
                      </a:r>
                      <a:endParaRPr lang="ko-KR" altLang="en-US" sz="13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최대 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2,500,000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봉사활동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(</a:t>
                      </a:r>
                      <a:r>
                        <a:rPr lang="ko-KR" altLang="en-US" sz="1200" b="0" kern="0" spc="-70" dirty="0" err="1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당해년도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최소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40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시간 이상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)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우수로 선발된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학생 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0683" marR="50683" marT="25342" marB="2534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775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HIT</a:t>
                      </a:r>
                      <a:r>
                        <a:rPr lang="ko-KR" altLang="en-US" sz="1300" b="1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메이커장학금</a:t>
                      </a:r>
                      <a:endParaRPr lang="ko-KR" altLang="en-US" sz="13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학기당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300,000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대학 홍보에 참여하는 학생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입학처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주관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775"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HIT</a:t>
                      </a:r>
                      <a:r>
                        <a:rPr lang="ko-KR" altLang="en-US" sz="1300" b="1" kern="0" spc="-70" dirty="0" err="1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인턴십장학금</a:t>
                      </a:r>
                      <a:endParaRPr lang="ko-KR" altLang="en-US" sz="130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최저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5,580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원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시간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학과 및 행정부서에 근무하는 학생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변경전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: 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근로장학생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8404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</a:t>
                      </a:r>
                      <a:r>
                        <a:rPr lang="ko-KR" altLang="en-US" sz="1300" b="1" kern="0" spc="-70" dirty="0" err="1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효인성장학금</a:t>
                      </a:r>
                      <a:endParaRPr lang="ko-KR" altLang="en-US" sz="130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학기당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50,000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효사상이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투철하다고 인정된 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539552" y="404664"/>
            <a:ext cx="2304256" cy="45734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1. </a:t>
            </a:r>
            <a:r>
              <a:rPr lang="ko-KR" altLang="en-US" b="1" dirty="0">
                <a:solidFill>
                  <a:schemeClr val="tx1"/>
                </a:solidFill>
              </a:rPr>
              <a:t>교내장학 </a:t>
            </a:r>
            <a:r>
              <a:rPr lang="en-US" altLang="ko-KR" b="1" dirty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근면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61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7447001"/>
              </p:ext>
            </p:extLst>
          </p:nvPr>
        </p:nvGraphicFramePr>
        <p:xfrm>
          <a:off x="457200" y="980728"/>
          <a:ext cx="8147248" cy="5400603"/>
        </p:xfrm>
        <a:graphic>
          <a:graphicData uri="http://schemas.openxmlformats.org/drawingml/2006/table">
            <a:tbl>
              <a:tblPr/>
              <a:tblGrid>
                <a:gridCol w="1944216"/>
                <a:gridCol w="1728192"/>
                <a:gridCol w="4474840"/>
              </a:tblGrid>
              <a:tr h="370914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명칭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지급액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기준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603932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</a:t>
                      </a:r>
                      <a:r>
                        <a:rPr lang="ko-KR" altLang="en-US" sz="1300" b="1" kern="0" spc="-70" dirty="0" err="1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여덕최우수장학금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100%(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입학금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+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(</a:t>
                      </a:r>
                      <a:r>
                        <a:rPr lang="ko-KR" altLang="en-US" sz="12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신입생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)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전체 수석</a:t>
                      </a:r>
                      <a:r>
                        <a:rPr lang="en-US" altLang="ko-KR" sz="1200" b="0" kern="0" spc="-70" baseline="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</a:rPr>
                        <a:t> </a:t>
                      </a:r>
                      <a:r>
                        <a:rPr lang="ko-KR" altLang="en-US" sz="1200" b="0" kern="0" spc="-70" baseline="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</a:rPr>
                        <a:t>학생</a:t>
                      </a:r>
                      <a:r>
                        <a:rPr lang="en-US" altLang="ko-KR" sz="1200" b="0" kern="0" spc="-70" baseline="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</a:rPr>
                        <a:t> -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수업연한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재학기간 중 지급 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(3.75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이상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</a:p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            ※ 2016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년 시행</a:t>
                      </a:r>
                      <a:endParaRPr lang="en-US" altLang="ko-KR" sz="1200" b="0" kern="0" spc="-70" dirty="0" smtClean="0">
                        <a:solidFill>
                          <a:schemeClr val="tx1"/>
                        </a:solidFill>
                        <a:effectLst/>
                        <a:ea typeface="+mn-ea"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613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총장미래인재장학금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100%(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입학금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+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(</a:t>
                      </a:r>
                      <a:r>
                        <a:rPr lang="ko-KR" altLang="en-US" sz="12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신입생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)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학과 수석 학생</a:t>
                      </a:r>
                      <a:r>
                        <a:rPr lang="ko-KR" altLang="en-US" sz="1200" b="0" kern="0" spc="-70" baseline="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</a:t>
                      </a:r>
                      <a:r>
                        <a:rPr lang="en-US" altLang="ko-KR" sz="1200" b="0" kern="0" spc="-70" baseline="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-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년 지급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(3.5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이상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  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※ 2016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년 시행</a:t>
                      </a:r>
                      <a:endParaRPr lang="en-US" altLang="ko-KR" sz="1200" b="0" kern="0" spc="-70" dirty="0" smtClean="0">
                        <a:solidFill>
                          <a:schemeClr val="tx1"/>
                        </a:solidFill>
                        <a:effectLst/>
                        <a:ea typeface="+mn-ea"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310">
                <a:tc rowSpan="4"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청운인재장학금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100%(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(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재학생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)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학업성적이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3.0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이상으로 교수회의에서 추천한 학생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.</a:t>
                      </a:r>
                    </a:p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(</a:t>
                      </a:r>
                      <a:r>
                        <a:rPr lang="ko-KR" altLang="en-US" sz="12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신입생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)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입학성적순에 의해 선발</a:t>
                      </a:r>
                      <a:endParaRPr lang="en-US" altLang="ko-KR" sz="1200" b="0" kern="0" spc="-70" dirty="0" smtClean="0">
                        <a:solidFill>
                          <a:schemeClr val="tx1"/>
                        </a:solidFill>
                        <a:effectLst/>
                        <a:ea typeface="맑은 고딕"/>
                      </a:endParaRPr>
                    </a:p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</a:t>
                      </a:r>
                    </a:p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      </a:t>
                      </a:r>
                      <a:r>
                        <a:rPr lang="en-US" altLang="ko-KR" sz="1200" b="0" kern="0" spc="-70" baseline="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  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※ 2015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년 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2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학기 시행</a:t>
                      </a:r>
                      <a:endParaRPr lang="en-US" altLang="ko-KR" sz="1200" b="0" kern="0" spc="-70" dirty="0" smtClean="0">
                        <a:solidFill>
                          <a:schemeClr val="tx1"/>
                        </a:solidFill>
                        <a:effectLst/>
                        <a:ea typeface="맑은 고딕"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3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80%(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43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70%(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43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60%(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7613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HIT</a:t>
                      </a:r>
                      <a:r>
                        <a:rPr lang="ko-KR" altLang="en-US" sz="1300" b="1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외국어우수장학금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최대 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1,000,000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교내 영어경시대회 입상 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613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HIT</a:t>
                      </a:r>
                      <a:r>
                        <a:rPr lang="ko-KR" altLang="en-US" sz="1300" b="1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글로벌장학금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최대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1,500,000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해외취업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해외어학연수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 err="1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해외인턴십</a:t>
                      </a:r>
                      <a:r>
                        <a:rPr lang="en-US" altLang="ko-KR" sz="1200" b="0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해외봉사활동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613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학사장학금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100%(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입학금</a:t>
                      </a:r>
                      <a:r>
                        <a:rPr lang="en-US" altLang="ko-KR" sz="1200" b="0" kern="0" spc="-7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전공심화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입학생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613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전공심화장학금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-7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20%(</a:t>
                      </a:r>
                      <a:r>
                        <a:rPr lang="ko-KR" altLang="en-US" sz="1200" b="0" kern="0" spc="-7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수업료</a:t>
                      </a:r>
                      <a:r>
                        <a:rPr lang="en-US" altLang="ko-KR" sz="1200" b="0" kern="0" spc="-7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200" b="0" kern="0" spc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전공심화 </a:t>
                      </a:r>
                      <a:r>
                        <a:rPr lang="ko-KR" altLang="en-US" sz="1200" b="0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재학생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613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HIT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외국어향상장학금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최대</a:t>
                      </a:r>
                      <a:r>
                        <a:rPr lang="en-US" altLang="ko-KR" sz="1200" b="0" kern="0" spc="-7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250,000</a:t>
                      </a:r>
                      <a:endParaRPr lang="ko-KR" altLang="en-US" sz="1200" b="0" kern="0" spc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언어교육프로그램에 참여하여 성적향상 및 성실히 수강한 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613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HIT</a:t>
                      </a:r>
                      <a:r>
                        <a:rPr lang="ko-KR" altLang="en-US" sz="1300" b="1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유학생장학금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-7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학기당 최대</a:t>
                      </a:r>
                      <a:r>
                        <a:rPr lang="en-US" altLang="ko-KR" sz="1200" b="0" kern="0" spc="-7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600,000</a:t>
                      </a:r>
                      <a:endParaRPr lang="ko-KR" altLang="en-US" sz="1200" b="0" kern="0" spc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외국국적 소유자로 대한민국에 외국인 등록이 되어 있는 자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613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HIT</a:t>
                      </a:r>
                      <a:r>
                        <a:rPr lang="ko-KR" altLang="en-US" sz="1300" b="1" kern="0" spc="-7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다문화장학금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0" spc="-7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600,000</a:t>
                      </a:r>
                      <a:endParaRPr lang="en-US" sz="1200" b="0" kern="0" spc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다문화 가정의 구성원으로 입학한 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613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HIT-LOC</a:t>
                      </a:r>
                      <a:r>
                        <a:rPr lang="ko-KR" altLang="en-US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HIT-LOC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교육체제에 따라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타학과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전공과목을 이수한 우수 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539552" y="332656"/>
            <a:ext cx="2376264" cy="45734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>
                <a:solidFill>
                  <a:schemeClr val="tx1"/>
                </a:solidFill>
              </a:rPr>
              <a:t>1. </a:t>
            </a:r>
            <a:r>
              <a:rPr lang="ko-KR" altLang="en-US" b="1" dirty="0">
                <a:solidFill>
                  <a:schemeClr val="tx1"/>
                </a:solidFill>
              </a:rPr>
              <a:t>교내장학 </a:t>
            </a:r>
            <a:r>
              <a:rPr lang="en-US" altLang="ko-KR" b="1" dirty="0">
                <a:solidFill>
                  <a:schemeClr val="tx1"/>
                </a:solidFill>
              </a:rPr>
              <a:t>- </a:t>
            </a:r>
            <a:r>
              <a:rPr lang="ko-KR" altLang="en-US" b="1" dirty="0" smtClean="0">
                <a:solidFill>
                  <a:schemeClr val="tx1"/>
                </a:solidFill>
              </a:rPr>
              <a:t>탐구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45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39552" y="332656"/>
            <a:ext cx="2376264" cy="45734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>
                <a:solidFill>
                  <a:schemeClr val="tx1"/>
                </a:solidFill>
              </a:rPr>
              <a:t>2. </a:t>
            </a:r>
            <a:r>
              <a:rPr lang="ko-KR" altLang="en-US" b="1" dirty="0" smtClean="0">
                <a:solidFill>
                  <a:schemeClr val="tx1"/>
                </a:solidFill>
              </a:rPr>
              <a:t>교외장학 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  <p:graphicFrame>
        <p:nvGraphicFramePr>
          <p:cNvPr id="3" name="내용 개체 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2351546"/>
              </p:ext>
            </p:extLst>
          </p:nvPr>
        </p:nvGraphicFramePr>
        <p:xfrm>
          <a:off x="498376" y="1052735"/>
          <a:ext cx="8147248" cy="4608512"/>
        </p:xfrm>
        <a:graphic>
          <a:graphicData uri="http://schemas.openxmlformats.org/drawingml/2006/table">
            <a:tbl>
              <a:tblPr/>
              <a:tblGrid>
                <a:gridCol w="2201416"/>
                <a:gridCol w="1512168"/>
                <a:gridCol w="4433664"/>
              </a:tblGrid>
              <a:tr h="38404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명칭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지급액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기준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35991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농어촌희망재단장학금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1,500,000</a:t>
                      </a: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농업인의 자녀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저소득층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성적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1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아산사회복지재단장학금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등록금전액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성적우수자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1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300" b="1" kern="0" spc="-70" dirty="0" err="1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총동문회장학금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학과 지정장학금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1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능률교육장학금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언어교육원 지정장학금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영어경시대회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1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약손명가장학금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학과 지정장학금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1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300" b="1" kern="0" spc="-70" dirty="0" err="1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삼영의료재단장학금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학과 지정장학금</a:t>
                      </a: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1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수자원공사장학금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학과 지정장학금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55">
                <a:tc rowSpan="2"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사랑드림장학금</a:t>
                      </a: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삼성</a:t>
                      </a: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1,200,000</a:t>
                      </a: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주거안정 지원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대학 소재지 외 타 지역 유학생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6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1,500,000</a:t>
                      </a: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사회적 배려계층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장애인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새터민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보육원출신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1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300" b="1" kern="0" spc="0" baseline="0" dirty="0" err="1" smtClean="0">
                          <a:solidFill>
                            <a:schemeClr val="tx1"/>
                          </a:solidFill>
                          <a:effectLst/>
                        </a:rPr>
                        <a:t>삼아사운드장학금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학과 지정장학금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1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㈜</a:t>
                      </a:r>
                      <a:r>
                        <a:rPr lang="ko-KR" altLang="en-US" sz="1300" b="1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바이오랜드장학금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학과 지정장학금</a:t>
                      </a:r>
                      <a:r>
                        <a:rPr lang="ko-KR" altLang="en-US" sz="1200" b="0" kern="0" spc="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기업체 홍보활동 장학금</a:t>
                      </a:r>
                      <a:r>
                        <a:rPr lang="en-US" altLang="ko-KR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1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기타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학과지정장학금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042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39552" y="332656"/>
            <a:ext cx="3024336" cy="457340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>
                <a:solidFill>
                  <a:schemeClr val="tx1"/>
                </a:solidFill>
              </a:rPr>
              <a:t>3. </a:t>
            </a:r>
            <a:r>
              <a:rPr lang="ko-KR" altLang="en-US" b="1" dirty="0" smtClean="0">
                <a:solidFill>
                  <a:schemeClr val="tx1"/>
                </a:solidFill>
              </a:rPr>
              <a:t>정부 및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지자체</a:t>
            </a:r>
            <a:r>
              <a:rPr lang="ko-KR" altLang="en-US" b="1" dirty="0" smtClean="0">
                <a:solidFill>
                  <a:schemeClr val="tx1"/>
                </a:solidFill>
              </a:rPr>
              <a:t> 장학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  <p:graphicFrame>
        <p:nvGraphicFramePr>
          <p:cNvPr id="3" name="내용 개체 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7421730"/>
              </p:ext>
            </p:extLst>
          </p:nvPr>
        </p:nvGraphicFramePr>
        <p:xfrm>
          <a:off x="498376" y="1052736"/>
          <a:ext cx="8147248" cy="5400598"/>
        </p:xfrm>
        <a:graphic>
          <a:graphicData uri="http://schemas.openxmlformats.org/drawingml/2006/table">
            <a:tbl>
              <a:tblPr/>
              <a:tblGrid>
                <a:gridCol w="1944216"/>
                <a:gridCol w="1913384"/>
                <a:gridCol w="4289648"/>
              </a:tblGrid>
              <a:tr h="28495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명칭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지급액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chemeClr val="bg1"/>
                          </a:solidFill>
                          <a:effectLst/>
                          <a:ea typeface="맑은 고딕"/>
                        </a:rPr>
                        <a:t>기준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249149">
                <a:tc rowSpan="6"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국가장학금 </a:t>
                      </a: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I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유형</a:t>
                      </a:r>
                      <a:endParaRPr lang="ko-KR" altLang="en-US" sz="1300" b="1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1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2,400,000</a:t>
                      </a: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소득분위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1,2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분위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기초생활수급자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1,800,000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소득분위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분위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1,320,000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소득분위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분위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840,000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소득분위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분위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600,000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소득분위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분위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337,500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소득분위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7,8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분위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149">
                <a:tc rowSpan="2"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다자녀장학금</a:t>
                      </a:r>
                      <a:endParaRPr lang="en-US" altLang="ko-KR" sz="1300" b="1" kern="0" spc="-70" dirty="0" smtClean="0">
                        <a:solidFill>
                          <a:schemeClr val="tx1"/>
                        </a:solidFill>
                        <a:effectLst/>
                        <a:ea typeface="+mn-ea"/>
                      </a:endParaRPr>
                    </a:p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(</a:t>
                      </a:r>
                      <a:r>
                        <a:rPr lang="ko-KR" altLang="en-US" sz="1300" b="1" kern="0" spc="-70" dirty="0" err="1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세째자녀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 이상</a:t>
                      </a: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ea typeface="+mn-ea"/>
                        </a:rPr>
                        <a:t>)</a:t>
                      </a:r>
                      <a:endParaRPr lang="ko-KR" altLang="en-US" sz="1300" b="1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최대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2,400,000</a:t>
                      </a: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기초생활수급자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소득분위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1,2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분위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6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최소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2,250,000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소득분위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3,4,5,6,7,8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분위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96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국가장학금 </a:t>
                      </a:r>
                      <a:r>
                        <a:rPr lang="en-US" altLang="ko-KR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II</a:t>
                      </a:r>
                      <a:r>
                        <a:rPr lang="ko-KR" altLang="en-US" sz="1300" b="1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유형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기초생활수습자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소득분위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1~8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분위</a:t>
                      </a:r>
                      <a:endParaRPr lang="en-US" altLang="ko-KR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장학위원회의 장학지급기준에 따라 지급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96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지방인재장학금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등록금 전액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수능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등급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(2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개영역이상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이내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,</a:t>
                      </a:r>
                      <a:r>
                        <a:rPr lang="en-US" altLang="ko-KR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또는 </a:t>
                      </a:r>
                      <a:endParaRPr lang="en-US" altLang="ko-KR" sz="1200" b="0" kern="0" spc="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내신성적 </a:t>
                      </a:r>
                      <a:r>
                        <a:rPr lang="en-US" altLang="ko-KR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ko-KR" altLang="en-US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등급</a:t>
                      </a:r>
                      <a:r>
                        <a:rPr lang="en-US" altLang="ko-KR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(3</a:t>
                      </a:r>
                      <a:r>
                        <a:rPr lang="ko-KR" altLang="en-US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학년</a:t>
                      </a:r>
                      <a:r>
                        <a:rPr lang="en-US" altLang="ko-KR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ko-KR" altLang="en-US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학기까지 이수과목</a:t>
                      </a:r>
                      <a:r>
                        <a:rPr lang="en-US" altLang="ko-KR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) </a:t>
                      </a:r>
                      <a:r>
                        <a:rPr lang="ko-KR" altLang="en-US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이내가 </a:t>
                      </a:r>
                      <a:r>
                        <a:rPr lang="en-US" altLang="ko-KR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½</a:t>
                      </a:r>
                      <a:r>
                        <a:rPr lang="ko-KR" altLang="en-US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이상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96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국가근로장학금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교외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9,500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원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시간</a:t>
                      </a:r>
                      <a:endParaRPr lang="en-US" altLang="ko-KR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교내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8,000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원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시간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교내</a:t>
                      </a:r>
                      <a:r>
                        <a:rPr lang="ko-KR" altLang="en-US" sz="1200" b="0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행정부서 및 교외 산업체 등에 근무하는 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저소득층 학생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96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 청소년교육지원사업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9,500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원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시간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200" b="0" kern="0" spc="0" dirty="0" err="1" smtClean="0">
                          <a:solidFill>
                            <a:schemeClr val="tx1"/>
                          </a:solidFill>
                          <a:effectLst/>
                        </a:rPr>
                        <a:t>초중고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저소득층 학생에게 교육기회제공을 위한</a:t>
                      </a:r>
                      <a:endParaRPr lang="en-US" altLang="ko-KR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근로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학습지도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) 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장학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966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희망사다리장학금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•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등록금전액</a:t>
                      </a:r>
                      <a:endParaRPr lang="en-US" altLang="ko-KR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•</a:t>
                      </a: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취업준비장려금 </a:t>
                      </a:r>
                      <a:r>
                        <a:rPr lang="en-US" altLang="ko-KR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2,000,000</a:t>
                      </a:r>
                      <a:endParaRPr lang="ko-KR" altLang="en-US" sz="1200" b="0" kern="0" spc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중소기업 취업을 희망하는 학생 지원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051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의용소방대장학금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일정금액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지방자치단체지급기준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051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300" b="1" kern="0" spc="-70" dirty="0" smtClean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보훈장학금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등록금전액</a:t>
                      </a:r>
                      <a:endParaRPr 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국가 유공자의 직계자녀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051"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ko-KR" altLang="en-US" sz="1300" b="1" kern="0" spc="0" baseline="0" dirty="0" smtClean="0">
                          <a:solidFill>
                            <a:schemeClr val="tx1"/>
                          </a:solidFill>
                          <a:effectLst/>
                        </a:rPr>
                        <a:t>통일부장학금</a:t>
                      </a:r>
                      <a:endParaRPr lang="ko-KR" altLang="en-US" sz="1300" b="1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등록금 전액</a:t>
                      </a:r>
                      <a:endParaRPr 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ctr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 smtClean="0">
                          <a:solidFill>
                            <a:schemeClr val="tx1"/>
                          </a:solidFill>
                          <a:effectLst/>
                        </a:rPr>
                        <a:t> 북한 이탈 주민</a:t>
                      </a:r>
                      <a:endParaRPr lang="ko-KR" altLang="en-US" sz="1200" b="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9229" marR="29229" marT="14614" marB="1461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84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835</Words>
  <Application>Microsoft Office PowerPoint</Application>
  <PresentationFormat>화면 슬라이드 쇼(4:3)</PresentationFormat>
  <Paragraphs>239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대전보건대학교 장학제도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교학처장님</dc:creator>
  <cp:lastModifiedBy>user</cp:lastModifiedBy>
  <cp:revision>35</cp:revision>
  <cp:lastPrinted>2015-03-18T02:41:14Z</cp:lastPrinted>
  <dcterms:created xsi:type="dcterms:W3CDTF">2015-03-05T02:40:28Z</dcterms:created>
  <dcterms:modified xsi:type="dcterms:W3CDTF">2016-03-07T07:27:33Z</dcterms:modified>
</cp:coreProperties>
</file>