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70" r:id="rId10"/>
    <p:sldId id="264" r:id="rId11"/>
    <p:sldId id="266" r:id="rId12"/>
    <p:sldId id="267" r:id="rId13"/>
    <p:sldId id="268" r:id="rId14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14C871-E91B-4281-A283-76DD86B50543}" type="datetimeFigureOut">
              <a:rPr lang="ko-KR" altLang="en-US" smtClean="0"/>
              <a:t>2018-02-19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570825-1D2E-4290-9CE6-86ADF114CB9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492129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570825-1D2E-4290-9CE6-86ADF114CB9D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171022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570825-1D2E-4290-9CE6-86ADF114CB9D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793584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91C23-8C41-4ECF-A2D3-2615C1BDE8FB}" type="datetimeFigureOut">
              <a:rPr lang="ko-KR" altLang="en-US" smtClean="0"/>
              <a:t>2018-02-19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54D51-5B0D-4B50-96DB-9198439D256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963742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91C23-8C41-4ECF-A2D3-2615C1BDE8FB}" type="datetimeFigureOut">
              <a:rPr lang="ko-KR" altLang="en-US" smtClean="0"/>
              <a:t>2018-02-19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54D51-5B0D-4B50-96DB-9198439D256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13939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91C23-8C41-4ECF-A2D3-2615C1BDE8FB}" type="datetimeFigureOut">
              <a:rPr lang="ko-KR" altLang="en-US" smtClean="0"/>
              <a:t>2018-02-19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54D51-5B0D-4B50-96DB-9198439D256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196043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91C23-8C41-4ECF-A2D3-2615C1BDE8FB}" type="datetimeFigureOut">
              <a:rPr lang="ko-KR" altLang="en-US" smtClean="0"/>
              <a:t>2018-02-19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54D51-5B0D-4B50-96DB-9198439D256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23947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91C23-8C41-4ECF-A2D3-2615C1BDE8FB}" type="datetimeFigureOut">
              <a:rPr lang="ko-KR" altLang="en-US" smtClean="0"/>
              <a:t>2018-02-19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54D51-5B0D-4B50-96DB-9198439D256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461398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91C23-8C41-4ECF-A2D3-2615C1BDE8FB}" type="datetimeFigureOut">
              <a:rPr lang="ko-KR" altLang="en-US" smtClean="0"/>
              <a:t>2018-02-19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54D51-5B0D-4B50-96DB-9198439D256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401775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91C23-8C41-4ECF-A2D3-2615C1BDE8FB}" type="datetimeFigureOut">
              <a:rPr lang="ko-KR" altLang="en-US" smtClean="0"/>
              <a:t>2018-02-19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54D51-5B0D-4B50-96DB-9198439D256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54024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91C23-8C41-4ECF-A2D3-2615C1BDE8FB}" type="datetimeFigureOut">
              <a:rPr lang="ko-KR" altLang="en-US" smtClean="0"/>
              <a:t>2018-02-19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54D51-5B0D-4B50-96DB-9198439D256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721685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91C23-8C41-4ECF-A2D3-2615C1BDE8FB}" type="datetimeFigureOut">
              <a:rPr lang="ko-KR" altLang="en-US" smtClean="0"/>
              <a:t>2018-02-19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54D51-5B0D-4B50-96DB-9198439D256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504056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91C23-8C41-4ECF-A2D3-2615C1BDE8FB}" type="datetimeFigureOut">
              <a:rPr lang="ko-KR" altLang="en-US" smtClean="0"/>
              <a:t>2018-02-19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54D51-5B0D-4B50-96DB-9198439D256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22040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91C23-8C41-4ECF-A2D3-2615C1BDE8FB}" type="datetimeFigureOut">
              <a:rPr lang="ko-KR" altLang="en-US" smtClean="0"/>
              <a:t>2018-02-19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F54D51-5B0D-4B50-96DB-9198439D256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029559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091C23-8C41-4ECF-A2D3-2615C1BDE8FB}" type="datetimeFigureOut">
              <a:rPr lang="ko-KR" altLang="en-US" smtClean="0"/>
              <a:t>2018-02-19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F54D51-5B0D-4B50-96DB-9198439D256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974397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info.hit.ac.kr/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251520" y="620688"/>
            <a:ext cx="8712968" cy="3528392"/>
          </a:xfrm>
        </p:spPr>
        <p:txBody>
          <a:bodyPr>
            <a:noAutofit/>
          </a:bodyPr>
          <a:lstStyle/>
          <a:p>
            <a:r>
              <a:rPr lang="en-US" altLang="ko-KR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2018</a:t>
            </a:r>
            <a:r>
              <a:rPr lang="ko-KR" altLang="en-US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학번 </a:t>
            </a:r>
            <a:r>
              <a:rPr lang="en-US" altLang="ko-KR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altLang="ko-KR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ko-KR" altLang="en-US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수강신청 방법 안내</a:t>
            </a:r>
            <a:endParaRPr lang="ko-KR" altLang="en-US" sz="6600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03648" y="4941168"/>
            <a:ext cx="6368752" cy="697632"/>
          </a:xfrm>
        </p:spPr>
        <p:txBody>
          <a:bodyPr>
            <a:noAutofit/>
          </a:bodyPr>
          <a:lstStyle/>
          <a:p>
            <a:r>
              <a:rPr lang="ko-KR" altLang="en-US" sz="4000" b="1" dirty="0" smtClean="0">
                <a:solidFill>
                  <a:schemeClr val="tx1"/>
                </a:solidFill>
              </a:rPr>
              <a:t>간호학과</a:t>
            </a:r>
            <a:endParaRPr lang="ko-KR" altLang="en-US" sz="4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2729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9552" y="836712"/>
            <a:ext cx="8229600" cy="4680520"/>
          </a:xfrm>
        </p:spPr>
        <p:txBody>
          <a:bodyPr/>
          <a:lstStyle/>
          <a:p>
            <a:pPr algn="ctr" fontAlgn="base"/>
            <a:endParaRPr lang="en-US" altLang="ko-KR" sz="5000" b="1" dirty="0" smtClean="0"/>
          </a:p>
          <a:p>
            <a:pPr algn="ctr" fontAlgn="base"/>
            <a:r>
              <a:rPr lang="ko-KR" altLang="en-US" sz="5000" b="1" dirty="0" smtClean="0"/>
              <a:t>수강신청 </a:t>
            </a:r>
            <a:r>
              <a:rPr lang="ko-KR" altLang="en-US" sz="5000" b="1" dirty="0"/>
              <a:t>기간 </a:t>
            </a:r>
            <a:r>
              <a:rPr lang="en-US" altLang="ko-KR" sz="5000" b="1" dirty="0"/>
              <a:t>: </a:t>
            </a:r>
          </a:p>
          <a:p>
            <a:pPr marL="0" indent="0" algn="ctr" fontAlgn="base">
              <a:buNone/>
            </a:pPr>
            <a:r>
              <a:rPr lang="en-US" altLang="ko-KR" sz="5000" b="1" dirty="0" smtClean="0"/>
              <a:t>2018. </a:t>
            </a:r>
            <a:r>
              <a:rPr lang="en-US" altLang="ko-KR" sz="5000" b="1" dirty="0"/>
              <a:t>02. </a:t>
            </a:r>
            <a:r>
              <a:rPr lang="en-US" altLang="ko-KR" sz="5000" b="1" dirty="0" smtClean="0"/>
              <a:t>20 </a:t>
            </a:r>
            <a:r>
              <a:rPr lang="en-US" altLang="ko-KR" sz="5000" b="1" dirty="0" smtClean="0"/>
              <a:t>(</a:t>
            </a:r>
            <a:r>
              <a:rPr lang="ko-KR" altLang="en-US" sz="5000" b="1" dirty="0" smtClean="0"/>
              <a:t>화</a:t>
            </a:r>
            <a:r>
              <a:rPr lang="en-US" altLang="ko-KR" sz="5000" b="1" dirty="0" smtClean="0"/>
              <a:t>) </a:t>
            </a:r>
            <a:r>
              <a:rPr lang="en-US" altLang="ko-KR" sz="5000" b="1" dirty="0"/>
              <a:t>~ </a:t>
            </a:r>
            <a:r>
              <a:rPr lang="en-US" altLang="ko-KR" sz="5000" b="1" dirty="0" smtClean="0"/>
              <a:t>23 (</a:t>
            </a:r>
            <a:r>
              <a:rPr lang="ko-KR" altLang="en-US" sz="5000" b="1" dirty="0"/>
              <a:t>금</a:t>
            </a:r>
            <a:r>
              <a:rPr lang="en-US" altLang="ko-KR" sz="5000" b="1" dirty="0" smtClean="0"/>
              <a:t>)</a:t>
            </a:r>
          </a:p>
          <a:p>
            <a:pPr marL="0" indent="0" algn="ctr" fontAlgn="base">
              <a:buNone/>
            </a:pPr>
            <a:endParaRPr lang="ko-KR" altLang="en-US" sz="5000" b="1" dirty="0"/>
          </a:p>
          <a:p>
            <a:pPr marL="0" indent="0">
              <a:buNone/>
            </a:pP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2120645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67544" y="48070"/>
            <a:ext cx="8424936" cy="716634"/>
          </a:xfrm>
        </p:spPr>
        <p:txBody>
          <a:bodyPr>
            <a:noAutofit/>
          </a:bodyPr>
          <a:lstStyle/>
          <a:p>
            <a:r>
              <a:rPr lang="ko-KR" altLang="en-US" b="1" dirty="0" smtClean="0"/>
              <a:t>수강신청 방법</a:t>
            </a:r>
            <a:r>
              <a:rPr lang="en-US" altLang="ko-KR" b="1" dirty="0" smtClean="0"/>
              <a:t>(</a:t>
            </a:r>
            <a:r>
              <a:rPr lang="ko-KR" altLang="en-US" b="1" dirty="0" smtClean="0"/>
              <a:t>로그인</a:t>
            </a:r>
            <a:r>
              <a:rPr lang="en-US" altLang="ko-KR" b="1" dirty="0" smtClean="0"/>
              <a:t>)</a:t>
            </a:r>
            <a:endParaRPr lang="ko-KR" altLang="en-US" b="1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836712"/>
            <a:ext cx="7704855" cy="4725707"/>
          </a:xfrm>
          <a:prstGeom prst="rect">
            <a:avLst/>
          </a:prstGeom>
        </p:spPr>
      </p:pic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87523" y="5805264"/>
            <a:ext cx="8496944" cy="936104"/>
          </a:xfrm>
        </p:spPr>
        <p:txBody>
          <a:bodyPr>
            <a:normAutofit/>
          </a:bodyPr>
          <a:lstStyle/>
          <a:p>
            <a:pPr marL="0" indent="0" algn="ctr" fontAlgn="base">
              <a:buNone/>
            </a:pPr>
            <a:r>
              <a:rPr lang="en-US" altLang="ko-KR" sz="2400" b="1" dirty="0" smtClean="0"/>
              <a:t>1. </a:t>
            </a:r>
            <a:r>
              <a:rPr lang="en-US" altLang="ko-KR" sz="2400" b="1" dirty="0" smtClean="0">
                <a:hlinkClick r:id="rId4"/>
              </a:rPr>
              <a:t>http</a:t>
            </a:r>
            <a:r>
              <a:rPr lang="en-US" altLang="ko-KR" sz="2400" b="1" dirty="0">
                <a:hlinkClick r:id="rId4"/>
              </a:rPr>
              <a:t>://</a:t>
            </a:r>
            <a:r>
              <a:rPr lang="en-US" altLang="ko-KR" sz="2400" b="1" dirty="0" smtClean="0">
                <a:hlinkClick r:id="rId4"/>
              </a:rPr>
              <a:t>info.hit.ac.kr</a:t>
            </a:r>
            <a:r>
              <a:rPr lang="en-US" altLang="ko-KR" sz="2400" b="1" dirty="0" smtClean="0"/>
              <a:t>  (</a:t>
            </a:r>
            <a:r>
              <a:rPr lang="ko-KR" altLang="en-US" sz="2400" b="1" dirty="0"/>
              <a:t>학교종합정보시스템</a:t>
            </a:r>
            <a:r>
              <a:rPr lang="en-US" altLang="ko-KR" sz="2400" b="1" dirty="0"/>
              <a:t>) </a:t>
            </a:r>
            <a:r>
              <a:rPr lang="ko-KR" altLang="en-US" sz="2400" b="1" dirty="0"/>
              <a:t>로 </a:t>
            </a:r>
            <a:r>
              <a:rPr lang="ko-KR" altLang="en-US" sz="2400" b="1" dirty="0" smtClean="0"/>
              <a:t>접속 </a:t>
            </a:r>
            <a:endParaRPr lang="ko-KR" altLang="en-US" sz="2400" b="1" dirty="0"/>
          </a:p>
          <a:p>
            <a:pPr marL="0" indent="0" algn="ctr" fontAlgn="base">
              <a:buNone/>
            </a:pPr>
            <a:r>
              <a:rPr lang="en-US" altLang="ko-KR" sz="2400" b="1" dirty="0">
                <a:solidFill>
                  <a:srgbClr val="FF0000"/>
                </a:solidFill>
              </a:rPr>
              <a:t>(ID : </a:t>
            </a:r>
            <a:r>
              <a:rPr lang="ko-KR" altLang="en-US" sz="2400" b="1" dirty="0" smtClean="0">
                <a:solidFill>
                  <a:srgbClr val="FF0000"/>
                </a:solidFill>
              </a:rPr>
              <a:t>수험번호</a:t>
            </a:r>
            <a:r>
              <a:rPr lang="en-US" altLang="ko-KR" sz="2400" b="1" dirty="0" smtClean="0">
                <a:solidFill>
                  <a:srgbClr val="FF0000"/>
                </a:solidFill>
              </a:rPr>
              <a:t>, PW </a:t>
            </a:r>
            <a:r>
              <a:rPr lang="en-US" altLang="ko-KR" sz="2400" b="1" dirty="0">
                <a:solidFill>
                  <a:srgbClr val="FF0000"/>
                </a:solidFill>
              </a:rPr>
              <a:t>: </a:t>
            </a:r>
            <a:r>
              <a:rPr lang="ko-KR" altLang="en-US" sz="2400" b="1" dirty="0">
                <a:solidFill>
                  <a:srgbClr val="FF0000"/>
                </a:solidFill>
              </a:rPr>
              <a:t>주민등록번호 </a:t>
            </a:r>
            <a:r>
              <a:rPr lang="ko-KR" altLang="en-US" sz="2400" b="1" dirty="0" smtClean="0">
                <a:solidFill>
                  <a:srgbClr val="FF0000"/>
                </a:solidFill>
              </a:rPr>
              <a:t>뒷자리</a:t>
            </a:r>
            <a:r>
              <a:rPr lang="en-US" altLang="ko-KR" sz="2400" b="1" dirty="0" smtClean="0">
                <a:solidFill>
                  <a:srgbClr val="FF0000"/>
                </a:solidFill>
              </a:rPr>
              <a:t>)</a:t>
            </a:r>
          </a:p>
        </p:txBody>
      </p:sp>
      <p:sp>
        <p:nvSpPr>
          <p:cNvPr id="5" name="모서리가 둥근 직사각형 4"/>
          <p:cNvSpPr/>
          <p:nvPr/>
        </p:nvSpPr>
        <p:spPr>
          <a:xfrm>
            <a:off x="3707904" y="2492896"/>
            <a:ext cx="1800200" cy="432048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내용 개체 틀 2"/>
          <p:cNvSpPr txBox="1">
            <a:spLocks/>
          </p:cNvSpPr>
          <p:nvPr/>
        </p:nvSpPr>
        <p:spPr>
          <a:xfrm>
            <a:off x="1349641" y="4329100"/>
            <a:ext cx="6372707" cy="4680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base">
              <a:buFont typeface="Arial" panose="020B0604020202020204" pitchFamily="34" charset="0"/>
              <a:buNone/>
            </a:pPr>
            <a:r>
              <a:rPr lang="ko-KR" altLang="en-US" sz="4000" b="1" dirty="0" smtClean="0"/>
              <a:t>☞ </a:t>
            </a:r>
            <a:r>
              <a:rPr lang="en-US" altLang="ko-KR" sz="4000" b="1" u="sng" dirty="0" smtClean="0"/>
              <a:t>http://info.hit.ac.kr</a:t>
            </a:r>
          </a:p>
        </p:txBody>
      </p:sp>
    </p:spTree>
    <p:extLst>
      <p:ext uri="{BB962C8B-B14F-4D97-AF65-F5344CB8AC3E}">
        <p14:creationId xmlns:p14="http://schemas.microsoft.com/office/powerpoint/2010/main" val="2185508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716548"/>
            <a:ext cx="6912768" cy="5192665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67544" y="48070"/>
            <a:ext cx="8424936" cy="716634"/>
          </a:xfrm>
        </p:spPr>
        <p:txBody>
          <a:bodyPr>
            <a:noAutofit/>
          </a:bodyPr>
          <a:lstStyle/>
          <a:p>
            <a:r>
              <a:rPr lang="ko-KR" altLang="en-US" b="1" dirty="0" smtClean="0"/>
              <a:t>수강신청 방법</a:t>
            </a:r>
            <a:r>
              <a:rPr lang="en-US" altLang="ko-KR" b="1" dirty="0" smtClean="0"/>
              <a:t>(</a:t>
            </a:r>
            <a:r>
              <a:rPr lang="ko-KR" altLang="en-US" b="1" dirty="0" smtClean="0"/>
              <a:t>동의</a:t>
            </a:r>
            <a:r>
              <a:rPr lang="en-US" altLang="ko-KR" b="1" dirty="0" smtClean="0"/>
              <a:t>)</a:t>
            </a:r>
            <a:endParaRPr lang="ko-KR" altLang="en-US" b="1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87523" y="5805264"/>
            <a:ext cx="8496944" cy="936104"/>
          </a:xfrm>
        </p:spPr>
        <p:txBody>
          <a:bodyPr>
            <a:normAutofit/>
          </a:bodyPr>
          <a:lstStyle/>
          <a:p>
            <a:pPr marL="0" indent="0" algn="ctr" fontAlgn="base">
              <a:buNone/>
            </a:pPr>
            <a:r>
              <a:rPr lang="en-US" altLang="ko-KR" sz="2400" b="1" dirty="0" smtClean="0"/>
              <a:t>2. </a:t>
            </a:r>
            <a:r>
              <a:rPr lang="ko-KR" altLang="en-US" sz="2400" b="1" dirty="0" smtClean="0"/>
              <a:t>로그인 후 개인정보 수집 및 활용동의에 </a:t>
            </a:r>
            <a:endParaRPr lang="en-US" altLang="ko-KR" sz="2400" b="1" dirty="0" smtClean="0"/>
          </a:p>
          <a:p>
            <a:pPr marL="0" indent="0" algn="ctr" fontAlgn="base">
              <a:buNone/>
            </a:pPr>
            <a:r>
              <a:rPr lang="ko-KR" altLang="en-US" sz="2400" b="1" dirty="0" smtClean="0">
                <a:solidFill>
                  <a:srgbClr val="FF0000"/>
                </a:solidFill>
              </a:rPr>
              <a:t>동의함</a:t>
            </a:r>
            <a:r>
              <a:rPr lang="ko-KR" altLang="en-US" sz="2400" b="1" dirty="0" smtClean="0"/>
              <a:t>으로 체크 후 </a:t>
            </a:r>
            <a:r>
              <a:rPr lang="ko-KR" altLang="en-US" sz="2400" b="1" dirty="0" smtClean="0">
                <a:solidFill>
                  <a:srgbClr val="FF0000"/>
                </a:solidFill>
              </a:rPr>
              <a:t>저장</a:t>
            </a:r>
            <a:r>
              <a:rPr lang="en-US" altLang="ko-KR" sz="2400" b="1" dirty="0" smtClean="0">
                <a:solidFill>
                  <a:srgbClr val="FF0000"/>
                </a:solidFill>
              </a:rPr>
              <a:t>.</a:t>
            </a:r>
          </a:p>
        </p:txBody>
      </p:sp>
      <p:sp>
        <p:nvSpPr>
          <p:cNvPr id="5" name="모서리가 둥근 직사각형 4"/>
          <p:cNvSpPr/>
          <p:nvPr/>
        </p:nvSpPr>
        <p:spPr>
          <a:xfrm>
            <a:off x="4355976" y="5301208"/>
            <a:ext cx="1440160" cy="432048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모서리가 둥근 직사각형 6"/>
          <p:cNvSpPr/>
          <p:nvPr/>
        </p:nvSpPr>
        <p:spPr>
          <a:xfrm>
            <a:off x="7164288" y="1860848"/>
            <a:ext cx="432048" cy="360040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27097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67544" y="48070"/>
            <a:ext cx="8424936" cy="716634"/>
          </a:xfrm>
        </p:spPr>
        <p:txBody>
          <a:bodyPr>
            <a:noAutofit/>
          </a:bodyPr>
          <a:lstStyle/>
          <a:p>
            <a:r>
              <a:rPr lang="ko-KR" altLang="en-US" b="1" dirty="0" smtClean="0"/>
              <a:t>수강신청 방법</a:t>
            </a:r>
            <a:r>
              <a:rPr lang="en-US" altLang="ko-KR" b="1" dirty="0" smtClean="0"/>
              <a:t>(</a:t>
            </a:r>
            <a:r>
              <a:rPr lang="ko-KR" altLang="en-US" b="1" dirty="0" smtClean="0"/>
              <a:t>수강</a:t>
            </a:r>
            <a:r>
              <a:rPr lang="en-US" altLang="ko-KR" b="1" dirty="0" smtClean="0"/>
              <a:t>/</a:t>
            </a:r>
            <a:r>
              <a:rPr lang="ko-KR" altLang="en-US" b="1" dirty="0" smtClean="0"/>
              <a:t>성적</a:t>
            </a:r>
            <a:r>
              <a:rPr lang="en-US" altLang="ko-KR" b="1" dirty="0" smtClean="0"/>
              <a:t>)</a:t>
            </a:r>
            <a:endParaRPr lang="ko-KR" altLang="en-US" b="1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87523" y="5805264"/>
            <a:ext cx="8496944" cy="936104"/>
          </a:xfrm>
        </p:spPr>
        <p:txBody>
          <a:bodyPr>
            <a:normAutofit/>
          </a:bodyPr>
          <a:lstStyle/>
          <a:p>
            <a:pPr marL="0" indent="0" algn="ctr" fontAlgn="base">
              <a:buNone/>
            </a:pPr>
            <a:r>
              <a:rPr lang="en-US" altLang="ko-KR" sz="2400" b="1" dirty="0" smtClean="0"/>
              <a:t>3. </a:t>
            </a:r>
            <a:r>
              <a:rPr lang="ko-KR" altLang="en-US" sz="2400" b="1" dirty="0" smtClean="0"/>
              <a:t>왼쪽 탭에 수강</a:t>
            </a:r>
            <a:r>
              <a:rPr lang="en-US" altLang="ko-KR" sz="2400" b="1" dirty="0" smtClean="0"/>
              <a:t>/</a:t>
            </a:r>
            <a:r>
              <a:rPr lang="ko-KR" altLang="en-US" sz="2400" b="1" dirty="0" smtClean="0"/>
              <a:t>성적 탭 클릭 후</a:t>
            </a:r>
            <a:r>
              <a:rPr lang="en-US" altLang="ko-KR" sz="2400" b="1" dirty="0" smtClean="0"/>
              <a:t>, </a:t>
            </a:r>
          </a:p>
          <a:p>
            <a:pPr marL="0" indent="0" algn="ctr" fontAlgn="base">
              <a:buNone/>
            </a:pPr>
            <a:r>
              <a:rPr lang="ko-KR" altLang="en-US" sz="2400" b="1" dirty="0" smtClean="0"/>
              <a:t>수강신청을 클릭</a:t>
            </a:r>
            <a:endParaRPr lang="en-US" altLang="ko-KR" sz="2400" b="1" dirty="0" smtClean="0"/>
          </a:p>
        </p:txBody>
      </p:sp>
      <p:sp>
        <p:nvSpPr>
          <p:cNvPr id="5" name="모서리가 둥근 직사각형 4"/>
          <p:cNvSpPr/>
          <p:nvPr/>
        </p:nvSpPr>
        <p:spPr>
          <a:xfrm>
            <a:off x="3707904" y="2492896"/>
            <a:ext cx="1800200" cy="432048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836712"/>
            <a:ext cx="6348108" cy="4896544"/>
          </a:xfrm>
          <a:prstGeom prst="rect">
            <a:avLst/>
          </a:prstGeom>
        </p:spPr>
      </p:pic>
      <p:sp>
        <p:nvSpPr>
          <p:cNvPr id="7" name="모서리가 둥근 직사각형 6"/>
          <p:cNvSpPr/>
          <p:nvPr/>
        </p:nvSpPr>
        <p:spPr>
          <a:xfrm>
            <a:off x="1187624" y="2048750"/>
            <a:ext cx="864096" cy="180020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1475656" y="1700808"/>
            <a:ext cx="216024" cy="7200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27097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748911"/>
            <a:ext cx="7560840" cy="5109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67544" y="48070"/>
            <a:ext cx="8424936" cy="716634"/>
          </a:xfrm>
        </p:spPr>
        <p:txBody>
          <a:bodyPr>
            <a:noAutofit/>
          </a:bodyPr>
          <a:lstStyle/>
          <a:p>
            <a:r>
              <a:rPr lang="ko-KR" altLang="en-US" sz="4300" b="1" dirty="0" smtClean="0"/>
              <a:t>수강신청 방법</a:t>
            </a:r>
            <a:r>
              <a:rPr lang="en-US" altLang="ko-KR" sz="4300" b="1" dirty="0" smtClean="0"/>
              <a:t>(</a:t>
            </a:r>
            <a:r>
              <a:rPr lang="ko-KR" altLang="en-US" sz="4300" b="1" dirty="0" smtClean="0"/>
              <a:t>전공</a:t>
            </a:r>
            <a:r>
              <a:rPr lang="en-US" altLang="ko-KR" sz="4300" b="1" dirty="0" smtClean="0"/>
              <a:t>)</a:t>
            </a:r>
            <a:endParaRPr lang="ko-KR" altLang="en-US" sz="4300" b="1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87523" y="5805264"/>
            <a:ext cx="8496944" cy="936104"/>
          </a:xfrm>
        </p:spPr>
        <p:txBody>
          <a:bodyPr>
            <a:normAutofit/>
          </a:bodyPr>
          <a:lstStyle/>
          <a:p>
            <a:pPr marL="0" indent="0" algn="ctr" fontAlgn="base">
              <a:buNone/>
            </a:pPr>
            <a:r>
              <a:rPr lang="en-US" altLang="ko-KR" sz="2400" b="1" dirty="0" smtClean="0"/>
              <a:t>4. </a:t>
            </a:r>
            <a:r>
              <a:rPr lang="ko-KR" altLang="en-US" sz="2400" b="1" dirty="0" smtClean="0"/>
              <a:t>창이 뜨면 일반교과목 </a:t>
            </a:r>
            <a:r>
              <a:rPr lang="ko-KR" altLang="en-US" sz="2400" b="1" dirty="0" err="1" smtClean="0"/>
              <a:t>클릭후</a:t>
            </a:r>
            <a:r>
              <a:rPr lang="ko-KR" altLang="en-US" sz="2400" b="1" dirty="0" smtClean="0"/>
              <a:t> </a:t>
            </a:r>
            <a:r>
              <a:rPr lang="ko-KR" altLang="en-US" sz="2400" b="1" dirty="0" smtClean="0">
                <a:solidFill>
                  <a:srgbClr val="FF0000"/>
                </a:solidFill>
              </a:rPr>
              <a:t>필수 과목 </a:t>
            </a:r>
            <a:endParaRPr lang="en-US" altLang="ko-KR" sz="2400" b="1" dirty="0" smtClean="0">
              <a:solidFill>
                <a:srgbClr val="FF0000"/>
              </a:solidFill>
            </a:endParaRPr>
          </a:p>
          <a:p>
            <a:pPr marL="0" indent="0" algn="ctr" fontAlgn="base">
              <a:buNone/>
            </a:pPr>
            <a:r>
              <a:rPr lang="ko-KR" altLang="en-US" sz="2400" b="1" dirty="0" smtClean="0"/>
              <a:t>체크박스 체크 후 저장 버튼 클릭</a:t>
            </a:r>
            <a:r>
              <a:rPr lang="en-US" altLang="ko-KR" sz="2400" b="1" dirty="0" smtClean="0"/>
              <a:t>.</a:t>
            </a:r>
          </a:p>
        </p:txBody>
      </p:sp>
      <p:sp>
        <p:nvSpPr>
          <p:cNvPr id="5" name="모서리가 둥근 직사각형 4"/>
          <p:cNvSpPr/>
          <p:nvPr/>
        </p:nvSpPr>
        <p:spPr>
          <a:xfrm>
            <a:off x="3203848" y="4725144"/>
            <a:ext cx="936104" cy="432048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1691680" y="1189594"/>
            <a:ext cx="648072" cy="144731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2283033" y="3645024"/>
            <a:ext cx="1424871" cy="14401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7956376" y="3429000"/>
            <a:ext cx="360040" cy="14401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27097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803198"/>
            <a:ext cx="8280920" cy="50020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제목 1"/>
          <p:cNvSpPr txBox="1">
            <a:spLocks/>
          </p:cNvSpPr>
          <p:nvPr/>
        </p:nvSpPr>
        <p:spPr>
          <a:xfrm>
            <a:off x="467544" y="48070"/>
            <a:ext cx="8424936" cy="71663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4300" b="1" dirty="0" smtClean="0"/>
              <a:t>수강신청 방법</a:t>
            </a:r>
            <a:r>
              <a:rPr lang="en-US" altLang="ko-KR" sz="4300" b="1" dirty="0" smtClean="0"/>
              <a:t>(</a:t>
            </a:r>
            <a:r>
              <a:rPr lang="ko-KR" altLang="en-US" sz="4300" b="1" dirty="0" smtClean="0"/>
              <a:t>공통교양</a:t>
            </a:r>
            <a:r>
              <a:rPr lang="en-US" altLang="ko-KR" sz="4300" b="1" dirty="0" smtClean="0"/>
              <a:t>)</a:t>
            </a:r>
            <a:endParaRPr lang="ko-KR" altLang="en-US" sz="4300" b="1" dirty="0"/>
          </a:p>
        </p:txBody>
      </p:sp>
      <p:sp>
        <p:nvSpPr>
          <p:cNvPr id="12" name="내용 개체 틀 2"/>
          <p:cNvSpPr txBox="1">
            <a:spLocks/>
          </p:cNvSpPr>
          <p:nvPr/>
        </p:nvSpPr>
        <p:spPr>
          <a:xfrm>
            <a:off x="287523" y="5805264"/>
            <a:ext cx="8496944" cy="9361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base">
              <a:buFont typeface="Arial" panose="020B0604020202020204" pitchFamily="34" charset="0"/>
              <a:buNone/>
            </a:pPr>
            <a:r>
              <a:rPr lang="en-US" altLang="ko-KR" sz="2400" b="1" dirty="0"/>
              <a:t>5</a:t>
            </a:r>
            <a:r>
              <a:rPr lang="en-US" altLang="ko-KR" sz="2400" b="1" dirty="0" smtClean="0"/>
              <a:t>. </a:t>
            </a:r>
            <a:r>
              <a:rPr lang="ko-KR" altLang="en-US" sz="2400" b="1" dirty="0" smtClean="0"/>
              <a:t>공통교양 체크 한 다음</a:t>
            </a:r>
            <a:r>
              <a:rPr lang="en-US" altLang="ko-KR" sz="2400" b="1" dirty="0" smtClean="0"/>
              <a:t>, </a:t>
            </a:r>
            <a:r>
              <a:rPr lang="ko-KR" altLang="en-US" sz="2400" b="1" dirty="0" smtClean="0"/>
              <a:t>개설 된 시간표 확인 후</a:t>
            </a:r>
            <a:r>
              <a:rPr lang="ko-KR" altLang="en-US" sz="2400" b="1" dirty="0" smtClean="0">
                <a:solidFill>
                  <a:srgbClr val="FF0000"/>
                </a:solidFill>
              </a:rPr>
              <a:t> </a:t>
            </a:r>
            <a:endParaRPr lang="en-US" altLang="ko-KR" sz="2400" b="1" dirty="0" smtClean="0">
              <a:solidFill>
                <a:srgbClr val="FF0000"/>
              </a:solidFill>
            </a:endParaRPr>
          </a:p>
          <a:p>
            <a:pPr marL="0" indent="0" algn="ctr" fontAlgn="base">
              <a:buFont typeface="Arial" panose="020B0604020202020204" pitchFamily="34" charset="0"/>
              <a:buNone/>
            </a:pPr>
            <a:r>
              <a:rPr lang="ko-KR" altLang="en-US" sz="2400" b="1" dirty="0" err="1" smtClean="0"/>
              <a:t>듣고싶은</a:t>
            </a:r>
            <a:r>
              <a:rPr lang="ko-KR" altLang="en-US" sz="2400" b="1" dirty="0" smtClean="0"/>
              <a:t> 과목을 체크 하기</a:t>
            </a:r>
            <a:endParaRPr lang="en-US" altLang="ko-KR" sz="2400" b="1" dirty="0" smtClean="0"/>
          </a:p>
        </p:txBody>
      </p:sp>
      <p:sp>
        <p:nvSpPr>
          <p:cNvPr id="13" name="모서리가 둥근 직사각형 12"/>
          <p:cNvSpPr/>
          <p:nvPr/>
        </p:nvSpPr>
        <p:spPr>
          <a:xfrm>
            <a:off x="439922" y="2132856"/>
            <a:ext cx="243646" cy="720080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2051720" y="1052736"/>
            <a:ext cx="1424871" cy="14401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직사각형 15"/>
          <p:cNvSpPr/>
          <p:nvPr/>
        </p:nvSpPr>
        <p:spPr>
          <a:xfrm>
            <a:off x="8136396" y="805416"/>
            <a:ext cx="468052" cy="24731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27097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67544" y="48070"/>
            <a:ext cx="8424936" cy="716634"/>
          </a:xfrm>
        </p:spPr>
        <p:txBody>
          <a:bodyPr>
            <a:normAutofit fontScale="90000"/>
          </a:bodyPr>
          <a:lstStyle/>
          <a:p>
            <a:r>
              <a:rPr lang="ko-KR" altLang="en-US" b="1" dirty="0" smtClean="0"/>
              <a:t>수강신청 방법</a:t>
            </a:r>
            <a:r>
              <a:rPr lang="en-US" altLang="ko-KR" b="1" dirty="0" smtClean="0"/>
              <a:t>(</a:t>
            </a:r>
            <a:r>
              <a:rPr lang="ko-KR" altLang="en-US" b="1" dirty="0" smtClean="0"/>
              <a:t>공통교양</a:t>
            </a:r>
            <a:r>
              <a:rPr lang="en-US" altLang="ko-KR" b="1" dirty="0" smtClean="0"/>
              <a:t>)</a:t>
            </a:r>
            <a:endParaRPr lang="ko-KR" altLang="en-US" b="1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87523" y="5805264"/>
            <a:ext cx="8496944" cy="936104"/>
          </a:xfrm>
        </p:spPr>
        <p:txBody>
          <a:bodyPr>
            <a:normAutofit/>
          </a:bodyPr>
          <a:lstStyle/>
          <a:p>
            <a:pPr marL="0" indent="0" algn="ctr" fontAlgn="base">
              <a:buNone/>
            </a:pPr>
            <a:r>
              <a:rPr lang="en-US" altLang="ko-KR" sz="2400" b="1" dirty="0" smtClean="0"/>
              <a:t>6. </a:t>
            </a:r>
            <a:r>
              <a:rPr lang="ko-KR" altLang="en-US" sz="2400" b="1" dirty="0" smtClean="0"/>
              <a:t>교과 구분은 교양선택으로 선택 후 저장 버튼 클릭</a:t>
            </a:r>
            <a:endParaRPr lang="en-US" altLang="ko-KR" sz="2400" b="1" dirty="0" smtClean="0"/>
          </a:p>
          <a:p>
            <a:pPr marL="0" indent="0" fontAlgn="base">
              <a:buNone/>
            </a:pPr>
            <a:r>
              <a:rPr lang="en-US" altLang="ko-KR" sz="2400" b="1" dirty="0" smtClean="0"/>
              <a:t>     7. </a:t>
            </a:r>
            <a:r>
              <a:rPr lang="ko-KR" altLang="en-US" sz="2400" b="1" dirty="0" smtClean="0"/>
              <a:t>최종 적으로 본인이 수강신청 한 내역 확인</a:t>
            </a:r>
            <a:endParaRPr lang="en-US" altLang="ko-KR" sz="2400" b="1" dirty="0" smtClean="0"/>
          </a:p>
        </p:txBody>
      </p:sp>
      <p:sp>
        <p:nvSpPr>
          <p:cNvPr id="5" name="모서리가 둥근 직사각형 4"/>
          <p:cNvSpPr/>
          <p:nvPr/>
        </p:nvSpPr>
        <p:spPr>
          <a:xfrm>
            <a:off x="3707904" y="2492896"/>
            <a:ext cx="1800200" cy="432048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836712"/>
            <a:ext cx="7360361" cy="4896544"/>
          </a:xfrm>
          <a:prstGeom prst="rect">
            <a:avLst/>
          </a:prstGeom>
        </p:spPr>
      </p:pic>
      <p:sp>
        <p:nvSpPr>
          <p:cNvPr id="7" name="직사각형 6"/>
          <p:cNvSpPr/>
          <p:nvPr/>
        </p:nvSpPr>
        <p:spPr>
          <a:xfrm>
            <a:off x="7551958" y="3104717"/>
            <a:ext cx="519601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2195736" y="1556792"/>
            <a:ext cx="5875823" cy="122413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0451" y="3319249"/>
            <a:ext cx="2676128" cy="183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직사각형 8"/>
          <p:cNvSpPr/>
          <p:nvPr/>
        </p:nvSpPr>
        <p:spPr>
          <a:xfrm>
            <a:off x="3656395" y="3335050"/>
            <a:ext cx="1200184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27097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95536" y="692696"/>
            <a:ext cx="8424936" cy="716634"/>
          </a:xfrm>
        </p:spPr>
        <p:txBody>
          <a:bodyPr>
            <a:normAutofit fontScale="90000"/>
          </a:bodyPr>
          <a:lstStyle/>
          <a:p>
            <a:r>
              <a:rPr lang="ko-KR" altLang="en-US" b="1" dirty="0" smtClean="0"/>
              <a:t>수강신청 방법</a:t>
            </a:r>
            <a:r>
              <a:rPr lang="en-US" altLang="ko-KR" b="1" dirty="0" smtClean="0"/>
              <a:t>(</a:t>
            </a:r>
            <a:r>
              <a:rPr lang="ko-KR" altLang="en-US" b="1" dirty="0" smtClean="0"/>
              <a:t>공통교양</a:t>
            </a:r>
            <a:r>
              <a:rPr lang="en-US" altLang="ko-KR" b="1" dirty="0" smtClean="0"/>
              <a:t>)</a:t>
            </a:r>
            <a:endParaRPr lang="ko-KR" altLang="en-US" b="1" dirty="0"/>
          </a:p>
        </p:txBody>
      </p:sp>
      <p:sp>
        <p:nvSpPr>
          <p:cNvPr id="3" name="TextBox 2"/>
          <p:cNvSpPr txBox="1"/>
          <p:nvPr/>
        </p:nvSpPr>
        <p:spPr>
          <a:xfrm>
            <a:off x="218316" y="2204864"/>
            <a:ext cx="839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/>
              <a:t>＊ 직업기초</a:t>
            </a:r>
            <a:r>
              <a:rPr lang="en-US" altLang="ko-KR" b="1" dirty="0" smtClean="0"/>
              <a:t>, </a:t>
            </a:r>
            <a:r>
              <a:rPr lang="ko-KR" altLang="en-US" b="1" dirty="0" smtClean="0"/>
              <a:t>글로벌</a:t>
            </a:r>
            <a:r>
              <a:rPr lang="en-US" altLang="ko-KR" b="1" dirty="0" smtClean="0"/>
              <a:t>, </a:t>
            </a:r>
            <a:r>
              <a:rPr lang="ko-KR" altLang="en-US" b="1" dirty="0" smtClean="0"/>
              <a:t>인문사회</a:t>
            </a:r>
            <a:r>
              <a:rPr lang="en-US" altLang="ko-KR" b="1" dirty="0" smtClean="0"/>
              <a:t>, </a:t>
            </a:r>
            <a:r>
              <a:rPr lang="ko-KR" altLang="en-US" b="1" dirty="0" smtClean="0"/>
              <a:t>창의융합 각 영역에서 </a:t>
            </a:r>
            <a:r>
              <a:rPr lang="en-US" altLang="ko-KR" b="1" dirty="0" smtClean="0"/>
              <a:t>1</a:t>
            </a:r>
            <a:r>
              <a:rPr lang="ko-KR" altLang="en-US" b="1" dirty="0" smtClean="0"/>
              <a:t>개씩은 필수로 수강신청</a:t>
            </a:r>
            <a:endParaRPr lang="ko-KR" altLang="en-US" b="1" dirty="0"/>
          </a:p>
        </p:txBody>
      </p:sp>
      <p:sp>
        <p:nvSpPr>
          <p:cNvPr id="7" name="TextBox 6"/>
          <p:cNvSpPr txBox="1"/>
          <p:nvPr/>
        </p:nvSpPr>
        <p:spPr>
          <a:xfrm>
            <a:off x="218316" y="3356992"/>
            <a:ext cx="7754046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b="1" dirty="0"/>
              <a:t>＊ </a:t>
            </a:r>
            <a:r>
              <a:rPr lang="ko-KR" altLang="en-US" b="1" dirty="0" smtClean="0"/>
              <a:t>필수교양 안내 </a:t>
            </a:r>
            <a:r>
              <a:rPr lang="en-US" altLang="ko-KR" b="1" dirty="0" smtClean="0"/>
              <a:t>: </a:t>
            </a:r>
            <a:r>
              <a:rPr lang="ko-KR" altLang="en-US" b="1" dirty="0" smtClean="0"/>
              <a:t>기초생물학</a:t>
            </a:r>
            <a:r>
              <a:rPr lang="en-US" altLang="ko-KR" b="1" dirty="0" smtClean="0"/>
              <a:t>, </a:t>
            </a:r>
            <a:r>
              <a:rPr lang="ko-KR" altLang="en-US" b="1" dirty="0" smtClean="0"/>
              <a:t>컴퓨터기초</a:t>
            </a:r>
            <a:r>
              <a:rPr lang="en-US" altLang="ko-KR" b="1" dirty="0" smtClean="0"/>
              <a:t>, </a:t>
            </a:r>
            <a:r>
              <a:rPr lang="ko-KR" altLang="en-US" b="1" dirty="0" smtClean="0"/>
              <a:t>인간과 환경 과목은 </a:t>
            </a:r>
            <a:endParaRPr lang="en-US" altLang="ko-KR" b="1" dirty="0" smtClean="0"/>
          </a:p>
          <a:p>
            <a:pPr>
              <a:lnSpc>
                <a:spcPct val="150000"/>
              </a:lnSpc>
            </a:pPr>
            <a:r>
              <a:rPr lang="en-US" altLang="ko-KR" b="1" dirty="0"/>
              <a:t> </a:t>
            </a:r>
            <a:r>
              <a:rPr lang="en-US" altLang="ko-KR" b="1" dirty="0" smtClean="0"/>
              <a:t>   </a:t>
            </a:r>
            <a:r>
              <a:rPr lang="ko-KR" altLang="en-US" b="1" dirty="0" smtClean="0"/>
              <a:t>모든 학생들이 간호학과에서 공통적으로 수강 </a:t>
            </a:r>
            <a:r>
              <a:rPr lang="ko-KR" altLang="en-US" b="1" dirty="0" err="1" smtClean="0"/>
              <a:t>해야하는</a:t>
            </a:r>
            <a:r>
              <a:rPr lang="ko-KR" altLang="en-US" b="1" dirty="0" smtClean="0"/>
              <a:t> 과목이므로</a:t>
            </a:r>
            <a:endParaRPr lang="en-US" altLang="ko-KR" b="1" dirty="0" smtClean="0"/>
          </a:p>
          <a:p>
            <a:pPr>
              <a:lnSpc>
                <a:spcPct val="150000"/>
              </a:lnSpc>
            </a:pPr>
            <a:r>
              <a:rPr lang="en-US" altLang="ko-KR" b="1" dirty="0"/>
              <a:t> </a:t>
            </a:r>
            <a:r>
              <a:rPr lang="en-US" altLang="ko-KR" b="1" dirty="0" smtClean="0"/>
              <a:t>   </a:t>
            </a:r>
            <a:r>
              <a:rPr lang="ko-KR" altLang="en-US" b="1" dirty="0" smtClean="0"/>
              <a:t>수강신청 필수</a:t>
            </a:r>
            <a:endParaRPr lang="en-US" altLang="ko-KR" b="1" dirty="0" smtClean="0"/>
          </a:p>
          <a:p>
            <a:pPr>
              <a:lnSpc>
                <a:spcPct val="150000"/>
              </a:lnSpc>
            </a:pPr>
            <a:endParaRPr lang="en-US" altLang="ko-KR" b="1" dirty="0"/>
          </a:p>
          <a:p>
            <a:pPr>
              <a:lnSpc>
                <a:spcPct val="150000"/>
              </a:lnSpc>
            </a:pPr>
            <a:r>
              <a:rPr lang="en-US" altLang="ko-KR" b="1" dirty="0" smtClean="0"/>
              <a:t> * </a:t>
            </a:r>
            <a:r>
              <a:rPr lang="ko-KR" altLang="en-US" b="1" dirty="0" smtClean="0"/>
              <a:t>요가와 명상</a:t>
            </a:r>
            <a:r>
              <a:rPr lang="en-US" altLang="ko-KR" b="1" dirty="0" smtClean="0"/>
              <a:t>, </a:t>
            </a:r>
            <a:r>
              <a:rPr lang="ko-KR" altLang="en-US" b="1" dirty="0" smtClean="0"/>
              <a:t>건강과 스포츠</a:t>
            </a:r>
            <a:r>
              <a:rPr lang="en-US" altLang="ko-KR" b="1" dirty="0" smtClean="0"/>
              <a:t>, </a:t>
            </a:r>
            <a:r>
              <a:rPr lang="ko-KR" altLang="en-US" b="1" dirty="0" smtClean="0"/>
              <a:t>기업가정신</a:t>
            </a:r>
            <a:r>
              <a:rPr lang="en-US" altLang="ko-KR" b="1" dirty="0" smtClean="0"/>
              <a:t>, </a:t>
            </a:r>
            <a:r>
              <a:rPr lang="ko-KR" altLang="en-US" b="1" dirty="0" smtClean="0"/>
              <a:t>의사소통과 문제해결</a:t>
            </a:r>
            <a:r>
              <a:rPr lang="en-US" altLang="ko-KR" b="1" dirty="0"/>
              <a:t> </a:t>
            </a:r>
            <a:r>
              <a:rPr lang="ko-KR" altLang="en-US" b="1" dirty="0" smtClean="0"/>
              <a:t>과목은 </a:t>
            </a:r>
            <a:endParaRPr lang="en-US" altLang="ko-KR" b="1" dirty="0" smtClean="0"/>
          </a:p>
          <a:p>
            <a:pPr>
              <a:lnSpc>
                <a:spcPct val="150000"/>
              </a:lnSpc>
            </a:pPr>
            <a:r>
              <a:rPr lang="en-US" altLang="ko-KR" b="1" dirty="0"/>
              <a:t> </a:t>
            </a:r>
            <a:r>
              <a:rPr lang="en-US" altLang="ko-KR" b="1" dirty="0" smtClean="0"/>
              <a:t>   1</a:t>
            </a:r>
            <a:r>
              <a:rPr lang="ko-KR" altLang="en-US" b="1" dirty="0" smtClean="0"/>
              <a:t>명 이상 반드시 필수 수강신청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4234819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67544" y="48070"/>
            <a:ext cx="8424936" cy="716634"/>
          </a:xfrm>
        </p:spPr>
        <p:txBody>
          <a:bodyPr>
            <a:normAutofit fontScale="90000"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</a:rPr>
              <a:t>※</a:t>
            </a:r>
            <a:r>
              <a:rPr lang="ko-KR" altLang="en-US" b="1" dirty="0" smtClean="0">
                <a:solidFill>
                  <a:srgbClr val="FF0000"/>
                </a:solidFill>
              </a:rPr>
              <a:t>주의사항</a:t>
            </a:r>
            <a:r>
              <a:rPr lang="en-US" altLang="ko-KR" b="1" dirty="0" smtClean="0">
                <a:solidFill>
                  <a:srgbClr val="FF0000"/>
                </a:solidFill>
              </a:rPr>
              <a:t>※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178525" y="692696"/>
            <a:ext cx="8640960" cy="4896544"/>
          </a:xfrm>
        </p:spPr>
        <p:txBody>
          <a:bodyPr>
            <a:normAutofit/>
          </a:bodyPr>
          <a:lstStyle/>
          <a:p>
            <a:pPr marL="0" indent="0" algn="ctr" fontAlgn="base">
              <a:buNone/>
            </a:pPr>
            <a:endParaRPr lang="en-US" altLang="ko-KR" sz="2800" u="sng" dirty="0">
              <a:solidFill>
                <a:srgbClr val="FF0000"/>
              </a:solidFill>
            </a:endParaRPr>
          </a:p>
          <a:p>
            <a:pPr marL="0" indent="0" algn="ctr" fontAlgn="base">
              <a:buNone/>
            </a:pPr>
            <a:r>
              <a:rPr lang="ko-KR" altLang="en-US" sz="2800" b="1" dirty="0" smtClean="0"/>
              <a:t>반드시 본인의 반에 해당되는 전공과목 시간표를 </a:t>
            </a:r>
            <a:endParaRPr lang="en-US" altLang="ko-KR" sz="2800" b="1" dirty="0" smtClean="0"/>
          </a:p>
          <a:p>
            <a:pPr marL="0" indent="0" algn="ctr" fontAlgn="base">
              <a:buNone/>
            </a:pPr>
            <a:r>
              <a:rPr lang="ko-KR" altLang="en-US" sz="2800" b="1" dirty="0" smtClean="0"/>
              <a:t>피해 교양과목을 선택해서 수강신청을 </a:t>
            </a:r>
            <a:r>
              <a:rPr lang="ko-KR" altLang="en-US" sz="2800" b="1" dirty="0" err="1" smtClean="0"/>
              <a:t>해야합니다</a:t>
            </a:r>
            <a:r>
              <a:rPr lang="en-US" altLang="ko-KR" sz="2800" b="1" dirty="0" smtClean="0"/>
              <a:t>.</a:t>
            </a:r>
          </a:p>
          <a:p>
            <a:pPr marL="0" indent="0" algn="ctr" fontAlgn="base">
              <a:buNone/>
            </a:pPr>
            <a:endParaRPr lang="en-US" altLang="ko-KR" sz="1000" u="sng" dirty="0" smtClean="0">
              <a:solidFill>
                <a:srgbClr val="FF0000"/>
              </a:solidFill>
            </a:endParaRPr>
          </a:p>
          <a:p>
            <a:pPr marL="0" indent="0" algn="ctr" fontAlgn="base">
              <a:buNone/>
            </a:pPr>
            <a:r>
              <a:rPr lang="en-US" altLang="ko-KR" sz="1800" b="1" dirty="0" smtClean="0"/>
              <a:t>2018-1</a:t>
            </a:r>
            <a:r>
              <a:rPr lang="ko-KR" altLang="en-US" sz="1800" b="1" dirty="0" smtClean="0"/>
              <a:t>학기 </a:t>
            </a:r>
            <a:endParaRPr lang="en-US" altLang="ko-KR" sz="1800" b="1" dirty="0" smtClean="0"/>
          </a:p>
          <a:p>
            <a:pPr marL="0" indent="0" algn="ctr" fontAlgn="base">
              <a:buNone/>
            </a:pPr>
            <a:r>
              <a:rPr lang="ko-KR" altLang="en-US" sz="1800" b="1" dirty="0" smtClean="0"/>
              <a:t>반드시 이수해야 하는 교양 과목</a:t>
            </a:r>
            <a:endParaRPr lang="en-US" altLang="ko-KR" sz="1800" b="1" dirty="0" smtClean="0"/>
          </a:p>
          <a:p>
            <a:pPr marL="0" indent="0" algn="ctr" fontAlgn="base">
              <a:buNone/>
            </a:pPr>
            <a:endParaRPr lang="en-US" altLang="ko-KR" sz="1800" b="1" dirty="0" smtClean="0"/>
          </a:p>
          <a:p>
            <a:pPr marL="0" indent="0" algn="ctr" fontAlgn="base">
              <a:buNone/>
            </a:pPr>
            <a:r>
              <a:rPr lang="en-US" altLang="ko-KR" sz="2400" b="1" dirty="0">
                <a:solidFill>
                  <a:srgbClr val="FF0000"/>
                </a:solidFill>
              </a:rPr>
              <a:t>&lt; </a:t>
            </a:r>
            <a:r>
              <a:rPr lang="ko-KR" altLang="en-US" sz="2400" b="1" dirty="0">
                <a:solidFill>
                  <a:srgbClr val="FF0000"/>
                </a:solidFill>
              </a:rPr>
              <a:t>기초생물학</a:t>
            </a:r>
            <a:r>
              <a:rPr lang="en-US" altLang="ko-KR" sz="2400" b="1" dirty="0">
                <a:solidFill>
                  <a:srgbClr val="FF0000"/>
                </a:solidFill>
              </a:rPr>
              <a:t>, </a:t>
            </a:r>
            <a:r>
              <a:rPr lang="ko-KR" altLang="en-US" sz="2400" b="1" dirty="0">
                <a:solidFill>
                  <a:srgbClr val="FF0000"/>
                </a:solidFill>
              </a:rPr>
              <a:t>컴퓨터기초</a:t>
            </a:r>
            <a:r>
              <a:rPr lang="en-US" altLang="ko-KR" sz="2400" b="1" dirty="0">
                <a:solidFill>
                  <a:srgbClr val="FF0000"/>
                </a:solidFill>
              </a:rPr>
              <a:t>, </a:t>
            </a:r>
            <a:r>
              <a:rPr lang="ko-KR" altLang="en-US" sz="2400" b="1" dirty="0">
                <a:solidFill>
                  <a:srgbClr val="FF0000"/>
                </a:solidFill>
              </a:rPr>
              <a:t>인간과 환경 </a:t>
            </a:r>
            <a:r>
              <a:rPr lang="en-US" altLang="ko-KR" sz="2400" b="1" dirty="0">
                <a:solidFill>
                  <a:srgbClr val="FF0000"/>
                </a:solidFill>
              </a:rPr>
              <a:t>&gt;</a:t>
            </a:r>
            <a:endParaRPr lang="ko-KR" altLang="en-US" sz="2800" dirty="0">
              <a:solidFill>
                <a:srgbClr val="FF0000"/>
              </a:solidFill>
            </a:endParaRPr>
          </a:p>
          <a:p>
            <a:pPr marL="0" indent="0" algn="ctr" fontAlgn="base">
              <a:buNone/>
            </a:pPr>
            <a:endParaRPr lang="en-US" altLang="ko-KR" sz="1800" dirty="0">
              <a:solidFill>
                <a:srgbClr val="FF0000"/>
              </a:solidFill>
            </a:endParaRPr>
          </a:p>
          <a:p>
            <a:pPr marL="0" indent="0" algn="ctr" fontAlgn="base">
              <a:buNone/>
            </a:pPr>
            <a:endParaRPr lang="en-US" altLang="ko-KR" sz="2400" dirty="0" smtClean="0">
              <a:solidFill>
                <a:srgbClr val="FF0000"/>
              </a:solidFill>
            </a:endParaRPr>
          </a:p>
        </p:txBody>
      </p:sp>
      <p:cxnSp>
        <p:nvCxnSpPr>
          <p:cNvPr id="7" name="직선 화살표 연결선 6"/>
          <p:cNvCxnSpPr/>
          <p:nvPr/>
        </p:nvCxnSpPr>
        <p:spPr>
          <a:xfrm>
            <a:off x="4537977" y="3861048"/>
            <a:ext cx="0" cy="720080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모서리가 둥근 직사각형 5"/>
          <p:cNvSpPr/>
          <p:nvPr/>
        </p:nvSpPr>
        <p:spPr>
          <a:xfrm>
            <a:off x="683568" y="4653136"/>
            <a:ext cx="7488832" cy="2016224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b="1" dirty="0" smtClean="0">
                <a:solidFill>
                  <a:schemeClr val="tx1"/>
                </a:solidFill>
              </a:rPr>
              <a:t>해당 과목은 교양시간표와 교수님을 확인 후 </a:t>
            </a:r>
            <a:endParaRPr lang="en-US" altLang="ko-KR" b="1" dirty="0" smtClean="0">
              <a:solidFill>
                <a:schemeClr val="tx1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en-US" altLang="ko-KR" b="1" dirty="0" smtClean="0">
                <a:solidFill>
                  <a:schemeClr val="tx1"/>
                </a:solidFill>
              </a:rPr>
              <a:t>1</a:t>
            </a:r>
            <a:r>
              <a:rPr lang="ko-KR" altLang="en-US" b="1" dirty="0" smtClean="0">
                <a:solidFill>
                  <a:schemeClr val="tx1"/>
                </a:solidFill>
              </a:rPr>
              <a:t>학기 수강신청기간에 본인이 선택해서 </a:t>
            </a:r>
            <a:endParaRPr lang="en-US" altLang="ko-KR" b="1" dirty="0" smtClean="0">
              <a:solidFill>
                <a:schemeClr val="tx1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ko-KR" altLang="en-US" b="1" dirty="0" smtClean="0">
                <a:solidFill>
                  <a:schemeClr val="tx1"/>
                </a:solidFill>
              </a:rPr>
              <a:t>수강 신청 하시면 됩니다</a:t>
            </a:r>
            <a:r>
              <a:rPr lang="en-US" altLang="ko-KR" b="1" dirty="0" smtClean="0">
                <a:solidFill>
                  <a:schemeClr val="tx1"/>
                </a:solidFill>
              </a:rPr>
              <a:t>.</a:t>
            </a:r>
          </a:p>
          <a:p>
            <a:pPr algn="ctr">
              <a:lnSpc>
                <a:spcPct val="150000"/>
              </a:lnSpc>
            </a:pPr>
            <a:r>
              <a:rPr lang="en-US" altLang="ko-KR" b="1" dirty="0" smtClean="0">
                <a:solidFill>
                  <a:schemeClr val="tx1"/>
                </a:solidFill>
              </a:rPr>
              <a:t>(**</a:t>
            </a:r>
            <a:r>
              <a:rPr lang="ko-KR" altLang="en-US" b="1" dirty="0" smtClean="0">
                <a:solidFill>
                  <a:schemeClr val="tx1"/>
                </a:solidFill>
              </a:rPr>
              <a:t>교양시간표와 간호학과 시간표는 학과 홈페이지 공지사항에 자세히 나와있으니 확인 후 </a:t>
            </a:r>
            <a:r>
              <a:rPr lang="ko-KR" altLang="en-US" b="1" dirty="0" err="1" smtClean="0">
                <a:solidFill>
                  <a:schemeClr val="tx1"/>
                </a:solidFill>
              </a:rPr>
              <a:t>수강신청하도록</a:t>
            </a:r>
            <a:r>
              <a:rPr lang="ko-KR" altLang="en-US" b="1" dirty="0" smtClean="0">
                <a:solidFill>
                  <a:schemeClr val="tx1"/>
                </a:solidFill>
              </a:rPr>
              <a:t> 하세요</a:t>
            </a:r>
            <a:r>
              <a:rPr lang="en-US" altLang="ko-KR" b="1" dirty="0" smtClean="0">
                <a:solidFill>
                  <a:schemeClr val="tx1"/>
                </a:solidFill>
              </a:rPr>
              <a:t>.)</a:t>
            </a:r>
            <a:endParaRPr lang="ko-KR" altLang="en-US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7097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67544" y="48070"/>
            <a:ext cx="8424936" cy="716634"/>
          </a:xfrm>
        </p:spPr>
        <p:txBody>
          <a:bodyPr>
            <a:noAutofit/>
          </a:bodyPr>
          <a:lstStyle/>
          <a:p>
            <a:r>
              <a:rPr lang="ko-KR" altLang="en-US" b="1" dirty="0" smtClean="0"/>
              <a:t>수강신청 방법</a:t>
            </a:r>
            <a:endParaRPr lang="ko-KR" altLang="en-US" b="1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23528" y="764704"/>
            <a:ext cx="8496944" cy="5832648"/>
          </a:xfrm>
        </p:spPr>
        <p:txBody>
          <a:bodyPr>
            <a:normAutofit fontScale="77500" lnSpcReduction="20000"/>
          </a:bodyPr>
          <a:lstStyle/>
          <a:p>
            <a:pPr marL="0" indent="0" algn="ctr" fontAlgn="base">
              <a:buNone/>
            </a:pPr>
            <a:endParaRPr lang="en-US" altLang="ko-KR" sz="2400" dirty="0" smtClean="0"/>
          </a:p>
          <a:p>
            <a:pPr marL="0" indent="0" algn="ctr" fontAlgn="base">
              <a:buNone/>
            </a:pPr>
            <a:endParaRPr lang="en-US" altLang="ko-KR" sz="2400" dirty="0" smtClean="0"/>
          </a:p>
          <a:p>
            <a:pPr marL="0" indent="0" algn="ctr" fontAlgn="base">
              <a:buNone/>
            </a:pPr>
            <a:r>
              <a:rPr lang="en-US" altLang="ko-KR" sz="4400" b="1" dirty="0" smtClean="0"/>
              <a:t>4</a:t>
            </a:r>
            <a:r>
              <a:rPr lang="ko-KR" altLang="en-US" sz="4400" b="1" dirty="0" smtClean="0"/>
              <a:t>년제 대학 졸업 시 필요한 </a:t>
            </a:r>
            <a:endParaRPr lang="en-US" altLang="ko-KR" sz="4400" b="1" dirty="0" smtClean="0"/>
          </a:p>
          <a:p>
            <a:pPr marL="0" indent="0" algn="ctr" fontAlgn="base">
              <a:buNone/>
            </a:pPr>
            <a:r>
              <a:rPr lang="ko-KR" altLang="en-US" sz="4400" b="1" dirty="0" smtClean="0"/>
              <a:t>최소 이수학점 </a:t>
            </a:r>
            <a:r>
              <a:rPr lang="en-US" altLang="ko-KR" sz="4400" b="1" dirty="0" smtClean="0"/>
              <a:t>: 140</a:t>
            </a:r>
            <a:r>
              <a:rPr lang="ko-KR" altLang="en-US" sz="4400" b="1" dirty="0" smtClean="0"/>
              <a:t>학점 이상</a:t>
            </a:r>
            <a:endParaRPr lang="en-US" altLang="ko-KR" sz="4400" b="1" dirty="0" smtClean="0"/>
          </a:p>
          <a:p>
            <a:pPr marL="0" indent="0" algn="ctr" fontAlgn="base">
              <a:buNone/>
            </a:pPr>
            <a:endParaRPr lang="en-US" altLang="ko-KR" sz="3600" b="1" dirty="0" smtClean="0"/>
          </a:p>
          <a:p>
            <a:pPr marL="0" indent="0" algn="ctr" fontAlgn="base">
              <a:buNone/>
            </a:pPr>
            <a:r>
              <a:rPr lang="ko-KR" altLang="en-US" sz="2900" b="1" dirty="0" smtClean="0"/>
              <a:t>전공학점 </a:t>
            </a:r>
            <a:r>
              <a:rPr lang="en-US" altLang="ko-KR" sz="2900" b="1" dirty="0" smtClean="0"/>
              <a:t>:  110</a:t>
            </a:r>
            <a:r>
              <a:rPr lang="ko-KR" altLang="en-US" sz="2900" b="1" dirty="0" smtClean="0"/>
              <a:t>학점 이상</a:t>
            </a:r>
            <a:endParaRPr lang="en-US" altLang="ko-KR" sz="2900" b="1" dirty="0" smtClean="0"/>
          </a:p>
          <a:p>
            <a:pPr marL="0" indent="0" algn="ctr" fontAlgn="base">
              <a:buNone/>
            </a:pPr>
            <a:r>
              <a:rPr lang="en-US" altLang="ko-KR" sz="2900" b="1" dirty="0" smtClean="0"/>
              <a:t>(</a:t>
            </a:r>
            <a:r>
              <a:rPr lang="ko-KR" altLang="en-US" sz="2900" b="1" dirty="0" smtClean="0"/>
              <a:t>전공선택은 </a:t>
            </a:r>
            <a:r>
              <a:rPr lang="en-US" altLang="ko-KR" sz="2900" b="1" dirty="0" smtClean="0"/>
              <a:t>22</a:t>
            </a:r>
            <a:r>
              <a:rPr lang="ko-KR" altLang="en-US" sz="2900" b="1" dirty="0" smtClean="0"/>
              <a:t>학점 이내로 신청할 것</a:t>
            </a:r>
            <a:r>
              <a:rPr lang="en-US" altLang="ko-KR" sz="2900" b="1" dirty="0" smtClean="0"/>
              <a:t>.)</a:t>
            </a:r>
          </a:p>
          <a:p>
            <a:pPr marL="0" indent="0" algn="ctr" fontAlgn="base">
              <a:buNone/>
            </a:pPr>
            <a:r>
              <a:rPr lang="ko-KR" altLang="en-US" sz="2900" b="1" dirty="0" smtClean="0"/>
              <a:t>교양학점 </a:t>
            </a:r>
            <a:r>
              <a:rPr lang="en-US" altLang="ko-KR" sz="2900" b="1" dirty="0" smtClean="0"/>
              <a:t>:    30</a:t>
            </a:r>
            <a:r>
              <a:rPr lang="ko-KR" altLang="en-US" sz="2900" b="1" dirty="0" smtClean="0"/>
              <a:t>학점 이상</a:t>
            </a:r>
            <a:endParaRPr lang="en-US" altLang="ko-KR" sz="2900" b="1" dirty="0"/>
          </a:p>
          <a:p>
            <a:pPr marL="0" indent="0" algn="ctr" fontAlgn="base">
              <a:buNone/>
            </a:pPr>
            <a:r>
              <a:rPr lang="ko-KR" altLang="en-US" sz="2900" b="1" dirty="0" smtClean="0"/>
              <a:t>이상 반드시 이수</a:t>
            </a:r>
            <a:endParaRPr lang="en-US" altLang="ko-KR" sz="2900" b="1" dirty="0" smtClean="0"/>
          </a:p>
          <a:p>
            <a:pPr marL="0" indent="0" algn="ctr" fontAlgn="base">
              <a:buNone/>
            </a:pPr>
            <a:endParaRPr lang="en-US" altLang="ko-KR" sz="3600" dirty="0" smtClean="0">
              <a:solidFill>
                <a:srgbClr val="FF0000"/>
              </a:solidFill>
            </a:endParaRPr>
          </a:p>
          <a:p>
            <a:pPr marL="0" indent="0" algn="ctr" fontAlgn="base">
              <a:buNone/>
            </a:pPr>
            <a:endParaRPr lang="en-US" altLang="ko-KR" sz="1700" dirty="0" smtClean="0"/>
          </a:p>
          <a:p>
            <a:pPr marL="0" indent="0" algn="ctr" fontAlgn="base">
              <a:buNone/>
            </a:pPr>
            <a:r>
              <a:rPr lang="en-US" altLang="ko-KR" sz="2800" b="1" dirty="0" smtClean="0"/>
              <a:t>※ </a:t>
            </a:r>
            <a:r>
              <a:rPr lang="ko-KR" altLang="en-US" sz="2800" b="1" dirty="0" smtClean="0"/>
              <a:t>간호학과 </a:t>
            </a:r>
            <a:r>
              <a:rPr lang="en-US" altLang="ko-KR" sz="2800" b="1" dirty="0" smtClean="0"/>
              <a:t>4</a:t>
            </a:r>
            <a:r>
              <a:rPr lang="ko-KR" altLang="en-US" sz="2800" b="1" dirty="0" smtClean="0"/>
              <a:t>학년 졸업 전</a:t>
            </a:r>
            <a:endParaRPr lang="en-US" altLang="ko-KR" sz="2800" b="1" dirty="0" smtClean="0"/>
          </a:p>
          <a:p>
            <a:pPr marL="0" indent="0" algn="ctr" fontAlgn="base">
              <a:buNone/>
            </a:pPr>
            <a:r>
              <a:rPr lang="ko-KR" altLang="en-US" sz="2800" b="1" dirty="0" smtClean="0"/>
              <a:t> ① 전공 </a:t>
            </a:r>
            <a:r>
              <a:rPr lang="en-US" altLang="ko-KR" sz="2800" b="1" dirty="0" smtClean="0"/>
              <a:t>110</a:t>
            </a:r>
            <a:r>
              <a:rPr lang="ko-KR" altLang="en-US" sz="2800" b="1" dirty="0" smtClean="0"/>
              <a:t>학점이상</a:t>
            </a:r>
            <a:r>
              <a:rPr lang="en-US" altLang="ko-KR" sz="2800" b="1" dirty="0" smtClean="0"/>
              <a:t>, </a:t>
            </a:r>
            <a:r>
              <a:rPr lang="ko-KR" altLang="en-US" sz="2800" b="1" dirty="0" smtClean="0"/>
              <a:t>교양 </a:t>
            </a:r>
            <a:r>
              <a:rPr lang="en-US" altLang="ko-KR" sz="2800" b="1" dirty="0" smtClean="0"/>
              <a:t>30</a:t>
            </a:r>
            <a:r>
              <a:rPr lang="ko-KR" altLang="en-US" sz="2800" b="1" dirty="0" smtClean="0"/>
              <a:t>학점이상 이수</a:t>
            </a:r>
            <a:r>
              <a:rPr lang="en-US" altLang="ko-KR" sz="2800" b="1" dirty="0" smtClean="0"/>
              <a:t> </a:t>
            </a:r>
          </a:p>
          <a:p>
            <a:pPr marL="0" indent="0" algn="ctr" fontAlgn="base">
              <a:buNone/>
            </a:pPr>
            <a:r>
              <a:rPr lang="ko-KR" altLang="en-US" sz="2800" b="1" dirty="0" smtClean="0"/>
              <a:t>② 사회봉사</a:t>
            </a:r>
            <a:r>
              <a:rPr lang="en-US" altLang="ko-KR" sz="2800" b="1" dirty="0" smtClean="0"/>
              <a:t>1, 2 </a:t>
            </a:r>
            <a:r>
              <a:rPr lang="ko-KR" altLang="en-US" sz="2800" b="1" dirty="0" smtClean="0"/>
              <a:t>이수</a:t>
            </a:r>
            <a:endParaRPr lang="en-US" altLang="ko-KR" sz="2800" b="1" dirty="0" smtClean="0"/>
          </a:p>
          <a:p>
            <a:pPr marL="0" indent="0" algn="ctr" fontAlgn="base">
              <a:buNone/>
            </a:pPr>
            <a:r>
              <a:rPr lang="ko-KR" altLang="en-US" sz="2800" b="1" dirty="0" smtClean="0"/>
              <a:t>③ 전공</a:t>
            </a:r>
            <a:r>
              <a:rPr lang="en-US" altLang="ko-KR" sz="2800" b="1" dirty="0" smtClean="0"/>
              <a:t>/</a:t>
            </a:r>
            <a:r>
              <a:rPr lang="ko-KR" altLang="en-US" sz="2800" b="1" dirty="0" smtClean="0"/>
              <a:t>교양 선택과목 학점은 </a:t>
            </a:r>
            <a:endParaRPr lang="en-US" altLang="ko-KR" sz="2800" b="1" dirty="0" smtClean="0"/>
          </a:p>
          <a:p>
            <a:pPr marL="0" indent="0" algn="ctr" fontAlgn="base">
              <a:buNone/>
            </a:pPr>
            <a:r>
              <a:rPr lang="ko-KR" altLang="en-US" sz="2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본인 선택하여</a:t>
            </a:r>
            <a:r>
              <a:rPr lang="ko-KR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ko-KR" altLang="en-US" sz="2800" b="1" dirty="0" smtClean="0"/>
              <a:t>졸업 전 까지 이수 하기</a:t>
            </a:r>
            <a:r>
              <a:rPr lang="en-US" altLang="ko-KR" sz="2800" b="1" dirty="0" smtClean="0"/>
              <a:t>!</a:t>
            </a:r>
            <a:endParaRPr lang="en-US" altLang="ko-KR" sz="3600" b="1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7097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67544" y="48070"/>
            <a:ext cx="8424936" cy="716634"/>
          </a:xfrm>
        </p:spPr>
        <p:txBody>
          <a:bodyPr>
            <a:noAutofit/>
          </a:bodyPr>
          <a:lstStyle/>
          <a:p>
            <a:r>
              <a:rPr lang="ko-KR" altLang="en-US" b="1" dirty="0" smtClean="0"/>
              <a:t>수강신청 방법</a:t>
            </a:r>
            <a:endParaRPr lang="ko-KR" altLang="en-US" b="1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23528" y="980728"/>
            <a:ext cx="8496944" cy="5544616"/>
          </a:xfrm>
        </p:spPr>
        <p:txBody>
          <a:bodyPr>
            <a:noAutofit/>
          </a:bodyPr>
          <a:lstStyle/>
          <a:p>
            <a:pPr fontAlgn="base"/>
            <a:endParaRPr lang="en-US" altLang="ko-KR" sz="4000" b="1" dirty="0" smtClean="0"/>
          </a:p>
          <a:p>
            <a:pPr fontAlgn="base"/>
            <a:r>
              <a:rPr lang="ko-KR" altLang="en-US" sz="4000" b="1" dirty="0" smtClean="0"/>
              <a:t>한 </a:t>
            </a:r>
            <a:r>
              <a:rPr lang="ko-KR" altLang="en-US" sz="4000" b="1" dirty="0"/>
              <a:t>학기를 마친 후 </a:t>
            </a:r>
            <a:r>
              <a:rPr lang="ko-KR" altLang="en-US" sz="4000" b="1" dirty="0" err="1"/>
              <a:t>재이수는</a:t>
            </a:r>
            <a:r>
              <a:rPr lang="ko-KR" altLang="en-US" sz="4000" b="1" dirty="0"/>
              <a:t> </a:t>
            </a:r>
            <a:r>
              <a:rPr lang="en-US" altLang="ko-KR" sz="4000" b="1" dirty="0" smtClean="0"/>
              <a:t>C0</a:t>
            </a:r>
            <a:r>
              <a:rPr lang="ko-KR" altLang="en-US" sz="4000" b="1" dirty="0" smtClean="0"/>
              <a:t>학점부터 </a:t>
            </a:r>
            <a:r>
              <a:rPr lang="ko-KR" altLang="en-US" sz="4000" b="1" dirty="0" err="1"/>
              <a:t>재이수가</a:t>
            </a:r>
            <a:r>
              <a:rPr lang="ko-KR" altLang="en-US" sz="4000" b="1" dirty="0"/>
              <a:t> 가능하며</a:t>
            </a:r>
            <a:r>
              <a:rPr lang="en-US" altLang="ko-KR" sz="4000" b="1" dirty="0"/>
              <a:t>, </a:t>
            </a:r>
            <a:r>
              <a:rPr lang="ko-KR" altLang="en-US" sz="4000" b="1" dirty="0" err="1" smtClean="0"/>
              <a:t>재이수하는</a:t>
            </a:r>
            <a:r>
              <a:rPr lang="ko-KR" altLang="en-US" sz="4000" b="1" dirty="0" smtClean="0"/>
              <a:t> </a:t>
            </a:r>
            <a:r>
              <a:rPr lang="ko-KR" altLang="en-US" sz="4000" b="1" dirty="0"/>
              <a:t>과목은 </a:t>
            </a:r>
            <a:r>
              <a:rPr lang="ko-KR" altLang="en-US" sz="4000" b="1" u="sng" dirty="0" err="1"/>
              <a:t>재이수</a:t>
            </a:r>
            <a:r>
              <a:rPr lang="ko-KR" altLang="en-US" sz="4000" b="1" dirty="0"/>
              <a:t> </a:t>
            </a:r>
            <a:r>
              <a:rPr lang="ko-KR" altLang="en-US" sz="4000" b="1" dirty="0" smtClean="0"/>
              <a:t>버튼을 </a:t>
            </a:r>
            <a:r>
              <a:rPr lang="ko-KR" altLang="en-US" sz="4000" b="1" dirty="0"/>
              <a:t>눌러 수강신청을 해야 합니다</a:t>
            </a:r>
            <a:r>
              <a:rPr lang="en-US" altLang="ko-KR" sz="4000" b="1" dirty="0"/>
              <a:t>. </a:t>
            </a:r>
            <a:endParaRPr lang="en-US" altLang="ko-KR" sz="4000" b="1" dirty="0" smtClean="0"/>
          </a:p>
          <a:p>
            <a:pPr fontAlgn="base"/>
            <a:endParaRPr lang="en-US" altLang="ko-KR" sz="4000" b="1" dirty="0"/>
          </a:p>
          <a:p>
            <a:pPr marL="0" indent="0" algn="ctr" fontAlgn="base">
              <a:buNone/>
            </a:pPr>
            <a:r>
              <a:rPr lang="ko-KR" altLang="en-US" b="1" dirty="0"/>
              <a:t>단</a:t>
            </a:r>
            <a:r>
              <a:rPr lang="en-US" altLang="ko-KR" b="1" dirty="0" smtClean="0"/>
              <a:t>, </a:t>
            </a:r>
            <a:r>
              <a:rPr lang="ko-KR" altLang="en-US" b="1" dirty="0" smtClean="0"/>
              <a:t>재수강 시 받을 수 있는 점수는 최대 </a:t>
            </a:r>
            <a:endParaRPr lang="en-US" altLang="ko-KR" b="1" dirty="0" smtClean="0"/>
          </a:p>
          <a:p>
            <a:pPr marL="0" indent="0" algn="ctr" fontAlgn="base">
              <a:buNone/>
            </a:pPr>
            <a:r>
              <a:rPr lang="en-US" altLang="ko-KR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</a:t>
            </a:r>
            <a:r>
              <a:rPr lang="en-US" altLang="ko-KR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+</a:t>
            </a:r>
            <a:r>
              <a:rPr lang="ko-KR" altLang="en-US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학점 </a:t>
            </a:r>
            <a:r>
              <a:rPr lang="ko-KR" altLang="en-US" b="1" dirty="0"/>
              <a:t>입니다</a:t>
            </a:r>
            <a:r>
              <a:rPr lang="en-US" altLang="ko-KR" b="1" dirty="0"/>
              <a:t>.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2027097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67544" y="48070"/>
            <a:ext cx="8424936" cy="716634"/>
          </a:xfrm>
        </p:spPr>
        <p:txBody>
          <a:bodyPr>
            <a:normAutofit fontScale="90000"/>
          </a:bodyPr>
          <a:lstStyle/>
          <a:p>
            <a:r>
              <a:rPr lang="ko-KR" altLang="en-US" b="1" dirty="0" smtClean="0"/>
              <a:t>사회봉사 이수 방법</a:t>
            </a:r>
            <a:endParaRPr lang="ko-KR" altLang="en-US" b="1" dirty="0"/>
          </a:p>
        </p:txBody>
      </p:sp>
      <p:sp>
        <p:nvSpPr>
          <p:cNvPr id="6" name="직사각형 5"/>
          <p:cNvSpPr/>
          <p:nvPr/>
        </p:nvSpPr>
        <p:spPr>
          <a:xfrm>
            <a:off x="1115616" y="836712"/>
            <a:ext cx="3024336" cy="288032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chemeClr val="tx1"/>
                </a:solidFill>
              </a:rPr>
              <a:t>2</a:t>
            </a:r>
            <a:r>
              <a:rPr lang="ko-KR" altLang="en-US" b="1" dirty="0" smtClean="0">
                <a:solidFill>
                  <a:schemeClr val="tx1"/>
                </a:solidFill>
              </a:rPr>
              <a:t>학년 </a:t>
            </a:r>
            <a:r>
              <a:rPr lang="en-US" altLang="ko-KR" b="1" dirty="0" smtClean="0">
                <a:solidFill>
                  <a:schemeClr val="tx1"/>
                </a:solidFill>
              </a:rPr>
              <a:t>1, 2</a:t>
            </a:r>
            <a:r>
              <a:rPr lang="ko-KR" altLang="en-US" b="1" dirty="0" smtClean="0">
                <a:solidFill>
                  <a:schemeClr val="tx1"/>
                </a:solidFill>
              </a:rPr>
              <a:t>학기 </a:t>
            </a:r>
            <a:endParaRPr lang="en-US" altLang="ko-KR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b="1" dirty="0" smtClean="0">
                <a:solidFill>
                  <a:schemeClr val="tx1"/>
                </a:solidFill>
              </a:rPr>
              <a:t>중 </a:t>
            </a:r>
            <a:endParaRPr lang="en-US" altLang="ko-KR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b="1" dirty="0" smtClean="0">
                <a:solidFill>
                  <a:schemeClr val="tx1"/>
                </a:solidFill>
              </a:rPr>
              <a:t>사회봉사</a:t>
            </a:r>
            <a:r>
              <a:rPr lang="en-US" altLang="ko-KR" b="1" dirty="0" smtClean="0">
                <a:solidFill>
                  <a:schemeClr val="tx1"/>
                </a:solidFill>
              </a:rPr>
              <a:t>1, 2</a:t>
            </a:r>
            <a:r>
              <a:rPr lang="ko-KR" altLang="en-US" b="1" dirty="0" smtClean="0">
                <a:solidFill>
                  <a:schemeClr val="tx1"/>
                </a:solidFill>
              </a:rPr>
              <a:t>과목을 </a:t>
            </a:r>
            <a:endParaRPr lang="en-US" altLang="ko-KR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b="1" dirty="0" smtClean="0">
                <a:solidFill>
                  <a:schemeClr val="tx1"/>
                </a:solidFill>
              </a:rPr>
              <a:t>수강 신청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4860032" y="836712"/>
            <a:ext cx="3024336" cy="288032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 smtClean="0">
                <a:solidFill>
                  <a:schemeClr val="tx1"/>
                </a:solidFill>
              </a:rPr>
              <a:t>사회복지자원봉사인증관리 </a:t>
            </a:r>
            <a:r>
              <a:rPr lang="en-US" altLang="ko-KR" b="1" dirty="0" smtClean="0">
                <a:solidFill>
                  <a:schemeClr val="tx1"/>
                </a:solidFill>
              </a:rPr>
              <a:t>(VMS)</a:t>
            </a:r>
          </a:p>
          <a:p>
            <a:pPr algn="ctr"/>
            <a:r>
              <a:rPr lang="ko-KR" altLang="en-US" b="1" dirty="0" smtClean="0">
                <a:solidFill>
                  <a:schemeClr val="tx1"/>
                </a:solidFill>
              </a:rPr>
              <a:t>또는</a:t>
            </a:r>
            <a:endParaRPr lang="en-US" altLang="ko-KR" b="1" dirty="0">
              <a:solidFill>
                <a:schemeClr val="tx1"/>
              </a:solidFill>
            </a:endParaRPr>
          </a:p>
          <a:p>
            <a:pPr algn="ctr"/>
            <a:r>
              <a:rPr lang="en-US" altLang="ko-KR" b="1" dirty="0" smtClean="0">
                <a:solidFill>
                  <a:schemeClr val="tx1"/>
                </a:solidFill>
              </a:rPr>
              <a:t>1365</a:t>
            </a:r>
            <a:r>
              <a:rPr lang="ko-KR" altLang="en-US" b="1" dirty="0" smtClean="0">
                <a:solidFill>
                  <a:schemeClr val="tx1"/>
                </a:solidFill>
              </a:rPr>
              <a:t>자원봉사 포털</a:t>
            </a:r>
            <a:endParaRPr lang="en-US" altLang="ko-KR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b="1" dirty="0" smtClean="0">
                <a:solidFill>
                  <a:schemeClr val="tx1"/>
                </a:solidFill>
              </a:rPr>
              <a:t>사이트를 이용해 </a:t>
            </a:r>
            <a:endParaRPr lang="en-US" altLang="ko-KR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b="1" dirty="0" smtClean="0">
                <a:solidFill>
                  <a:schemeClr val="tx1"/>
                </a:solidFill>
              </a:rPr>
              <a:t>봉사활동</a:t>
            </a:r>
            <a:endParaRPr lang="en-US" altLang="ko-KR" b="1" dirty="0" smtClean="0">
              <a:solidFill>
                <a:schemeClr val="tx1"/>
              </a:solidFill>
            </a:endParaRPr>
          </a:p>
          <a:p>
            <a:pPr algn="ctr"/>
            <a:r>
              <a:rPr lang="en-US" altLang="ko-KR" b="1" dirty="0" smtClean="0">
                <a:solidFill>
                  <a:schemeClr val="tx1"/>
                </a:solidFill>
              </a:rPr>
              <a:t>+</a:t>
            </a:r>
          </a:p>
          <a:p>
            <a:pPr algn="ctr"/>
            <a:r>
              <a:rPr lang="ko-KR" altLang="en-US" b="1" dirty="0" smtClean="0">
                <a:solidFill>
                  <a:schemeClr val="tx1"/>
                </a:solidFill>
              </a:rPr>
              <a:t>종합정보에 </a:t>
            </a:r>
            <a:endParaRPr lang="en-US" altLang="ko-KR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b="1" dirty="0" err="1" smtClean="0">
                <a:solidFill>
                  <a:schemeClr val="tx1"/>
                </a:solidFill>
              </a:rPr>
              <a:t>봉사올리기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4860032" y="3922204"/>
            <a:ext cx="3024336" cy="288032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 smtClean="0">
                <a:solidFill>
                  <a:schemeClr val="tx1"/>
                </a:solidFill>
              </a:rPr>
              <a:t>사회봉사활동 인증서 </a:t>
            </a:r>
            <a:endParaRPr lang="en-US" altLang="ko-KR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b="1" dirty="0" smtClean="0">
                <a:solidFill>
                  <a:schemeClr val="tx1"/>
                </a:solidFill>
              </a:rPr>
              <a:t>개인적으로 출력 후 </a:t>
            </a:r>
            <a:endParaRPr lang="en-US" altLang="ko-KR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b="1" dirty="0" smtClean="0">
                <a:solidFill>
                  <a:schemeClr val="tx1"/>
                </a:solidFill>
              </a:rPr>
              <a:t>반대표가 수합 후 제출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1140528" y="3933056"/>
            <a:ext cx="2999423" cy="285861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 err="1" smtClean="0">
                <a:solidFill>
                  <a:schemeClr val="tx1"/>
                </a:solidFill>
              </a:rPr>
              <a:t>과사에서</a:t>
            </a:r>
            <a:r>
              <a:rPr lang="ko-KR" altLang="en-US" b="1" dirty="0" smtClean="0">
                <a:solidFill>
                  <a:schemeClr val="tx1"/>
                </a:solidFill>
              </a:rPr>
              <a:t> </a:t>
            </a:r>
            <a:endParaRPr lang="en-US" altLang="ko-KR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b="1" dirty="0" smtClean="0">
                <a:solidFill>
                  <a:schemeClr val="tx1"/>
                </a:solidFill>
              </a:rPr>
              <a:t>확인 후 </a:t>
            </a:r>
            <a:endParaRPr lang="en-US" altLang="ko-KR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b="1" dirty="0" smtClean="0">
                <a:solidFill>
                  <a:schemeClr val="tx1"/>
                </a:solidFill>
              </a:rPr>
              <a:t>사회봉사 과목 이수처리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20" name="오른쪽 화살표 19"/>
          <p:cNvSpPr/>
          <p:nvPr/>
        </p:nvSpPr>
        <p:spPr>
          <a:xfrm>
            <a:off x="4139952" y="2060848"/>
            <a:ext cx="648072" cy="43204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오른쪽 화살표 20"/>
          <p:cNvSpPr/>
          <p:nvPr/>
        </p:nvSpPr>
        <p:spPr>
          <a:xfrm rot="10800000">
            <a:off x="4139952" y="5146341"/>
            <a:ext cx="648072" cy="43204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오른쪽 화살표 21"/>
          <p:cNvSpPr/>
          <p:nvPr/>
        </p:nvSpPr>
        <p:spPr>
          <a:xfrm rot="5400000">
            <a:off x="6048164" y="3645024"/>
            <a:ext cx="648072" cy="43204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직사각형 22"/>
          <p:cNvSpPr/>
          <p:nvPr/>
        </p:nvSpPr>
        <p:spPr>
          <a:xfrm>
            <a:off x="3059832" y="2924944"/>
            <a:ext cx="2736304" cy="1728192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한학기당</a:t>
            </a:r>
            <a:r>
              <a:rPr lang="ko-KR" altLang="en-US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en-US" altLang="ko-KR" sz="24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n-US" altLang="ko-KR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</a:t>
            </a:r>
            <a:r>
              <a:rPr lang="ko-KR" altLang="en-US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시간 이상 이수 </a:t>
            </a:r>
            <a:endParaRPr lang="en-US" altLang="ko-KR" sz="24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n-US" altLang="ko-KR" sz="16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ko-KR" altLang="en-US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총 </a:t>
            </a:r>
            <a:r>
              <a:rPr lang="en-US" altLang="ko-KR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</a:t>
            </a:r>
            <a:r>
              <a:rPr lang="ko-KR" altLang="en-US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시간 이수</a:t>
            </a:r>
            <a:endParaRPr lang="ko-KR" altLang="en-US" sz="24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27097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316</TotalTime>
  <Words>436</Words>
  <Application>Microsoft Office PowerPoint</Application>
  <PresentationFormat>화면 슬라이드 쇼(4:3)</PresentationFormat>
  <Paragraphs>93</Paragraphs>
  <Slides>13</Slides>
  <Notes>2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13</vt:i4>
      </vt:variant>
    </vt:vector>
  </HeadingPairs>
  <TitlesOfParts>
    <vt:vector size="14" baseType="lpstr">
      <vt:lpstr>Office 테마</vt:lpstr>
      <vt:lpstr>2018학번  수강신청 방법 안내</vt:lpstr>
      <vt:lpstr>PowerPoint 프레젠테이션</vt:lpstr>
      <vt:lpstr>수강신청 방법(로그인)</vt:lpstr>
      <vt:lpstr>수강신청 방법(동의)</vt:lpstr>
      <vt:lpstr>수강신청 방법(수강/성적)</vt:lpstr>
      <vt:lpstr>수강신청 방법(전공)</vt:lpstr>
      <vt:lpstr>PowerPoint 프레젠테이션</vt:lpstr>
      <vt:lpstr>수강신청 방법(공통교양)</vt:lpstr>
      <vt:lpstr>수강신청 방법(공통교양)</vt:lpstr>
      <vt:lpstr>※주의사항※</vt:lpstr>
      <vt:lpstr>수강신청 방법</vt:lpstr>
      <vt:lpstr>수강신청 방법</vt:lpstr>
      <vt:lpstr>사회봉사 이수 방법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2016학번  수강신청 시 유의사항</dc:title>
  <dc:creator>user</dc:creator>
  <cp:lastModifiedBy>Windows 사용자</cp:lastModifiedBy>
  <cp:revision>31</cp:revision>
  <cp:lastPrinted>2018-02-14T07:26:50Z</cp:lastPrinted>
  <dcterms:created xsi:type="dcterms:W3CDTF">2016-02-19T06:05:57Z</dcterms:created>
  <dcterms:modified xsi:type="dcterms:W3CDTF">2018-02-19T01:37:55Z</dcterms:modified>
</cp:coreProperties>
</file>