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6858000" cy="9361488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14" y="-186"/>
      </p:cViewPr>
      <p:guideLst>
        <p:guide orient="horz" pos="2949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FB5DC1-EFD6-4046-AF17-A90FA8A894D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35175" y="744538"/>
            <a:ext cx="27273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15DA74-5EBA-4170-9690-C7CF71C8ADE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394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35175" y="744538"/>
            <a:ext cx="27273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5DA74-5EBA-4170-9690-C7CF71C8ADE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35175" y="744538"/>
            <a:ext cx="27273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5DA74-5EBA-4170-9690-C7CF71C8ADED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35175" y="744538"/>
            <a:ext cx="27273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5DA74-5EBA-4170-9690-C7CF71C8ADED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35175" y="744538"/>
            <a:ext cx="27273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5DA74-5EBA-4170-9690-C7CF71C8ADED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35175" y="744538"/>
            <a:ext cx="27273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5DA74-5EBA-4170-9690-C7CF71C8ADED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35175" y="744538"/>
            <a:ext cx="27273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5DA74-5EBA-4170-9690-C7CF71C8ADED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908132"/>
            <a:ext cx="5829300" cy="200665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304842"/>
            <a:ext cx="4800600" cy="2392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015623"/>
            <a:ext cx="5829300" cy="185929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967799"/>
            <a:ext cx="5829300" cy="20478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84350"/>
            <a:ext cx="3028950" cy="617814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84350"/>
            <a:ext cx="3028950" cy="617814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95501"/>
            <a:ext cx="3030141" cy="87330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968805"/>
            <a:ext cx="3030141" cy="539369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2" y="2095501"/>
            <a:ext cx="3031331" cy="87330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2" y="2968805"/>
            <a:ext cx="3031331" cy="539369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3" y="372727"/>
            <a:ext cx="2256235" cy="158625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90" y="372727"/>
            <a:ext cx="3833813" cy="79897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3" y="1958980"/>
            <a:ext cx="2256235" cy="64035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553042"/>
            <a:ext cx="4114800" cy="77362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36466"/>
            <a:ext cx="4114800" cy="561689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326667"/>
            <a:ext cx="4114800" cy="10986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74896"/>
            <a:ext cx="1543050" cy="79876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74896"/>
            <a:ext cx="4514850" cy="79876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74894"/>
            <a:ext cx="6172200" cy="1560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84350"/>
            <a:ext cx="6172200" cy="6178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676713"/>
            <a:ext cx="1600200" cy="4984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4BB5F-B966-40C9-B4B4-BFEF85D3B7C5}" type="datetimeFigureOut">
              <a:rPr lang="ko-KR" altLang="en-US" smtClean="0"/>
              <a:pPr/>
              <a:t>2017-12-19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676713"/>
            <a:ext cx="2171700" cy="4984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676713"/>
            <a:ext cx="1600200" cy="4984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46B62-0D40-4C1A-87FC-522DAB2B367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C:\DOCUME~1\ADMINI~1\LOCALS~1\Temp\Hnc\BinData\EMB00000ccc4050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9000" contrast="-1000"/>
          </a:blip>
          <a:srcRect/>
          <a:stretch>
            <a:fillRect/>
          </a:stretch>
        </p:blipFill>
        <p:spPr bwMode="auto">
          <a:xfrm>
            <a:off x="1484784" y="5417952"/>
            <a:ext cx="3697982" cy="1677978"/>
          </a:xfrm>
          <a:prstGeom prst="rect">
            <a:avLst/>
          </a:prstGeom>
          <a:noFill/>
        </p:spPr>
      </p:pic>
      <p:sp>
        <p:nvSpPr>
          <p:cNvPr id="30" name="모서리가 둥근 직사각형 29"/>
          <p:cNvSpPr/>
          <p:nvPr/>
        </p:nvSpPr>
        <p:spPr>
          <a:xfrm>
            <a:off x="224644" y="4184420"/>
            <a:ext cx="6408712" cy="4939287"/>
          </a:xfrm>
          <a:prstGeom prst="roundRect">
            <a:avLst>
              <a:gd name="adj" fmla="val 3529"/>
            </a:avLst>
          </a:prstGeom>
          <a:solidFill>
            <a:schemeClr val="lt1">
              <a:alpha val="3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1.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산업체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경험과 관련분야 전문성이 높은 교수진으로 구성되었다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b="1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2.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수업시간표는 적정하게 편성되었다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3.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교수님들의 강의준비가 철저하였으며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담당과목을 탁월한 능력을 가지고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강의를 진행하였다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4.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전문학사과정과 비교했을 때 한 차원 높은 수준의 강의가 진행되었다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5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전공과 관련된 심화교육으로 현장실무에 많은 도움이 될 것으로 기대된다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050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endParaRPr lang="en-US" altLang="ko-KR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6.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교수님은 정해진 강의시간을 엄격하게 준수하였다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b="1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7.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학습의 효과를 높이기 위해 다양한 시청각 보조자료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파워포인트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비디오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,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슬라이드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등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를 활용하였다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 smtClean="0">
                <a:latin typeface="바탕체" pitchFamily="17" charset="-127"/>
                <a:ea typeface="바탕체" pitchFamily="17" charset="-127"/>
              </a:rPr>
              <a:t>전혀그렇지않다</a:t>
            </a:r>
            <a:endParaRPr lang="en-US" altLang="ko-KR" sz="1050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endParaRPr lang="en-US" altLang="ko-KR" sz="1050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8.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학생들의 수준을 고려하여 적절한 과제물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b="1" dirty="0" err="1" smtClean="0">
                <a:latin typeface="바탕체" pitchFamily="17" charset="-127"/>
                <a:ea typeface="바탕체" pitchFamily="17" charset="-127"/>
              </a:rPr>
              <a:t>레포트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을 제시하여 교과목 내용을 이해하는데 도움이 되었다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 smtClean="0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 smtClean="0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 smtClean="0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9.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본인이 생각하기에 수업내용이 적당하여 충분히 이해할 수 있었다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① </a:t>
            </a:r>
            <a:r>
              <a:rPr lang="ko-KR" altLang="en-US" sz="1050" dirty="0" err="1" smtClean="0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 smtClean="0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 smtClean="0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260648" y="478666"/>
            <a:ext cx="6408712" cy="393177"/>
          </a:xfrm>
          <a:prstGeom prst="round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Century Gothic" pitchFamily="34" charset="0"/>
                <a:ea typeface="굴림" pitchFamily="50" charset="-127"/>
              </a:rPr>
              <a:t>2017</a:t>
            </a:r>
            <a:r>
              <a:rPr lang="ko-KR" altLang="en-US" b="1" dirty="0" smtClean="0">
                <a:solidFill>
                  <a:schemeClr val="bg1"/>
                </a:solidFill>
                <a:latin typeface="Century Gothic" pitchFamily="34" charset="0"/>
                <a:ea typeface="굴림" pitchFamily="50" charset="-127"/>
              </a:rPr>
              <a:t>학년도 학사학위 전공심화 과정 재학생 만족도  설문조사</a:t>
            </a:r>
            <a:endParaRPr lang="ko-KR" altLang="en-US" b="1" dirty="0">
              <a:solidFill>
                <a:schemeClr val="bg1"/>
              </a:solidFill>
              <a:latin typeface="Century Gothic" pitchFamily="34" charset="0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60648" y="1068431"/>
            <a:ext cx="6408712" cy="14744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안녕하십니까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? </a:t>
            </a:r>
          </a:p>
          <a:p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본 설문 조사는 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2017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학년도 학사학위 전공심화과정에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대한 재학생 만족도 평가를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위하여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보다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특성화 및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내실 있는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교육운영을 위한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것입니다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전문대학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졸업생의 직무수행능력을 향상 시키고 지도자급 산업인력으로 양성하기 위한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학사학위전공심화과정이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될 수 있도록 최선의 노력을 다 할 것을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약속드립니다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본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설문조사와 관련된 내용은 타 용도로 사용하지 않을 것이며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여러분들의 성실한 답변을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부탁드립니다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. 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-184666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60648" y="2592512"/>
            <a:ext cx="6408712" cy="2211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굴림체" pitchFamily="49" charset="-127"/>
                <a:ea typeface="굴림체" pitchFamily="49" charset="-127"/>
              </a:rPr>
              <a:t>● 일 반 사 항</a:t>
            </a:r>
            <a:endParaRPr lang="ko-KR" altLang="en-US" sz="12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61144" y="3860800"/>
            <a:ext cx="6408712" cy="2211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굴림체" pitchFamily="49" charset="-127"/>
                <a:ea typeface="굴림체" pitchFamily="49" charset="-127"/>
              </a:rPr>
              <a:t>● 설   문</a:t>
            </a:r>
            <a:endParaRPr lang="ko-KR" altLang="en-US" sz="1200" b="1" dirty="0">
              <a:latin typeface="굴림체" pitchFamily="49" charset="-127"/>
              <a:ea typeface="굴림체" pitchFamily="49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196898"/>
              </p:ext>
            </p:extLst>
          </p:nvPr>
        </p:nvGraphicFramePr>
        <p:xfrm>
          <a:off x="260648" y="2880544"/>
          <a:ext cx="6408712" cy="8577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68152"/>
                <a:gridCol w="864096"/>
                <a:gridCol w="1440160"/>
                <a:gridCol w="1800200"/>
                <a:gridCol w="936104"/>
              </a:tblGrid>
              <a:tr h="317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학과 명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성  별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현재 재직여부</a:t>
                      </a:r>
                      <a:endParaRPr lang="en-US" altLang="ko-KR" sz="1100" dirty="0" smtClean="0"/>
                    </a:p>
                    <a:p>
                      <a:pPr algn="ctr" latinLnBrk="1"/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○</a:t>
                      </a:r>
                      <a:r>
                        <a:rPr lang="en-US" altLang="ko-KR" sz="1100" dirty="0" smtClean="0"/>
                        <a:t>, X)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연   </a:t>
                      </a:r>
                      <a:r>
                        <a:rPr lang="ko-KR" altLang="en-US" sz="1100" dirty="0" err="1" smtClean="0"/>
                        <a:t>령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i="0" dirty="0" smtClean="0"/>
                        <a:t>졸업</a:t>
                      </a:r>
                      <a:endParaRPr lang="en-US" altLang="ko-KR" sz="1100" i="0" dirty="0" smtClean="0"/>
                    </a:p>
                    <a:p>
                      <a:pPr algn="ctr" latinLnBrk="1"/>
                      <a:r>
                        <a:rPr lang="ko-KR" altLang="en-US" sz="1100" i="0" dirty="0" smtClean="0"/>
                        <a:t>예정연도</a:t>
                      </a:r>
                      <a:endParaRPr lang="ko-KR" altLang="en-US" sz="1100" i="0" dirty="0"/>
                    </a:p>
                  </a:txBody>
                  <a:tcPr marT="46807" marB="46807" anchor="ctr"/>
                </a:tc>
              </a:tr>
              <a:tr h="33174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남</a:t>
                      </a:r>
                      <a:r>
                        <a:rPr lang="en-US" altLang="ko-KR" sz="1100" dirty="0" smtClean="0"/>
                        <a:t>(    )</a:t>
                      </a:r>
                    </a:p>
                    <a:p>
                      <a:pPr algn="ctr" latinLnBrk="1"/>
                      <a:r>
                        <a:rPr lang="ko-KR" altLang="en-US" sz="1100" dirty="0" smtClean="0"/>
                        <a:t>여</a:t>
                      </a:r>
                      <a:r>
                        <a:rPr lang="en-US" altLang="ko-KR" sz="1100" dirty="0" smtClean="0"/>
                        <a:t>(    )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</a:t>
                      </a:r>
                      <a:r>
                        <a:rPr lang="ko-KR" altLang="en-US" sz="1100" dirty="0" smtClean="0"/>
                        <a:t>대</a:t>
                      </a:r>
                      <a:r>
                        <a:rPr lang="en-US" altLang="ko-KR" sz="1100" dirty="0" smtClean="0"/>
                        <a:t>(    )</a:t>
                      </a:r>
                      <a:r>
                        <a:rPr lang="en-US" altLang="ko-KR" sz="1100" baseline="0" dirty="0" smtClean="0"/>
                        <a:t>  </a:t>
                      </a:r>
                      <a:r>
                        <a:rPr lang="en-US" altLang="ko-KR" sz="1100" dirty="0" smtClean="0"/>
                        <a:t>30</a:t>
                      </a:r>
                      <a:r>
                        <a:rPr lang="ko-KR" altLang="en-US" sz="1100" dirty="0" smtClean="0"/>
                        <a:t>대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en-US" altLang="ko-KR" sz="1100" baseline="0" dirty="0" smtClean="0"/>
                        <a:t>    ) </a:t>
                      </a:r>
                    </a:p>
                    <a:p>
                      <a:pPr algn="ctr" latinLnBrk="1"/>
                      <a:r>
                        <a:rPr lang="en-US" altLang="ko-KR" sz="1100" b="0" baseline="0" dirty="0" smtClean="0"/>
                        <a:t>40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  50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marT="46807" marB="46807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979" y="8653801"/>
            <a:ext cx="1049139" cy="49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DOCUME~1\ADMINI~1\LOCALS~1\Temp\Hnc\BinData\EMB00000ccc4050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9000" contrast="-1000"/>
          </a:blip>
          <a:srcRect/>
          <a:stretch>
            <a:fillRect/>
          </a:stretch>
        </p:blipFill>
        <p:spPr bwMode="auto">
          <a:xfrm>
            <a:off x="1556792" y="3574935"/>
            <a:ext cx="3697982" cy="1677978"/>
          </a:xfrm>
          <a:prstGeom prst="rect">
            <a:avLst/>
          </a:prstGeom>
          <a:noFill/>
        </p:spPr>
      </p:pic>
      <p:sp>
        <p:nvSpPr>
          <p:cNvPr id="12" name="모서리가 둥근 직사각형 11"/>
          <p:cNvSpPr/>
          <p:nvPr/>
        </p:nvSpPr>
        <p:spPr>
          <a:xfrm>
            <a:off x="228441" y="417675"/>
            <a:ext cx="6408712" cy="8727565"/>
          </a:xfrm>
          <a:prstGeom prst="roundRect">
            <a:avLst>
              <a:gd name="adj" fmla="val 3529"/>
            </a:avLst>
          </a:prstGeom>
          <a:solidFill>
            <a:schemeClr val="lt1">
              <a:alpha val="3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10.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대학의 교육환경 및 시설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강의실 및 실험실습 기자재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이 우수하였다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.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  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11.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나는 개설된 모든 과목의 수업에 성실하게 참여하였다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  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12.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학급당 편성인원은 적정하였다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  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매우그렇다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② 그렇다      ③보통이다     ④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전혀그렇지않다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050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13.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학사학위에 입학하여 개인적인 만족도 및 이유를 간단히 적어 주십시오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  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매우만족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     ② 만족        ③ 보통        ④ 불만족   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매우불만족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이유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:                                                                                  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) </a:t>
            </a:r>
            <a:endParaRPr lang="en-US" altLang="ko-KR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/>
            </a:r>
            <a:br>
              <a:rPr lang="en-US" altLang="ko-KR" sz="1050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14.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학사학위 입학식에 참석하셨다면 행사진행에 대해 만족도 및 이유를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간단히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 적어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주십시오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  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참석하지 않으신 본 문항은 제외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)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  ①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매우만족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     ② 만족        ③ 보통        ④ 불만족        ⑤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매우불만족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이유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:                                                                                   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) </a:t>
            </a:r>
            <a:endParaRPr lang="en-US" altLang="ko-KR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/>
            </a:r>
            <a:br>
              <a:rPr lang="en-US" altLang="ko-KR" sz="1050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15.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학사학위에 입학하게 된 가장 큰 동기는 무엇입니까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?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하나만 고르시오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대학원 진학   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② 직장 이직     ③ 자기계발       ④ 기타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             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    ) </a:t>
            </a:r>
          </a:p>
          <a:p>
            <a:pPr>
              <a:lnSpc>
                <a:spcPct val="90000"/>
              </a:lnSpc>
            </a:pPr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16.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학사학위과정을 위해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대전보건대학교를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선택한 가장 큰 이유는 무엇입니까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?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하나만 고르시오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대학의 인지도      ② 보다 나은 직장을 찾기 위해    ③ 직장과 대학과의 통학거리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④ 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교육내용이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타 대학에 비해 우수해서    ⑤ 주변의 권유     ⑥ 모교에 대한 신뢰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b="1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17.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통학시간은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어느 정도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소요되십니까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?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30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분내         ②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30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분이상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       ③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1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시간이상          ④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1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시간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30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분이상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050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18.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대전보건대학교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학사학위를 모집한다는 정보는 어떻게 알게 되었습니까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?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하나만 고르시오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언론사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(TV/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신문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)      ②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지도교수 전화      ③ 대학의 홍보물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현수막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모집요강 등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) </a:t>
            </a:r>
          </a:p>
          <a:p>
            <a:pPr>
              <a:lnSpc>
                <a:spcPct val="90000"/>
              </a:lnSpc>
            </a:pP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   ④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대학홈페이지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인터넷광고 포함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)               ⑤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기타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                          )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19.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대전보건대학교에서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우수한 대학원과 연계하여 무시험편입학 협약을 체결한다면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대학원에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진학할 의향은 있으십니까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?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있다            ② 없다             ③ 기타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                      ) 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20. </a:t>
            </a:r>
            <a:r>
              <a:rPr lang="ko-KR" altLang="en-US" sz="1050" b="1" dirty="0" err="1" smtClean="0">
                <a:latin typeface="바탕체" pitchFamily="17" charset="-127"/>
                <a:ea typeface="바탕체" pitchFamily="17" charset="-127"/>
              </a:rPr>
              <a:t>대전보건대학교하면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가장 먼저 떠오르는 것은 무엇입니까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?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하나만 고르시오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국가고객만족도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3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년 연속 대전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1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위        ②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2009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년취업률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대전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․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충청권 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1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위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③ 장학금 </a:t>
            </a:r>
            <a:r>
              <a:rPr lang="ko-KR" altLang="en-US" sz="1050" dirty="0" err="1">
                <a:latin typeface="바탕체" pitchFamily="17" charset="-127"/>
                <a:ea typeface="바탕체" pitchFamily="17" charset="-127"/>
              </a:rPr>
              <a:t>수혜율이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높은 대학               ④ 우수한 교육환경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시설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기자재 등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) </a:t>
            </a:r>
          </a:p>
          <a:p>
            <a:pPr>
              <a:lnSpc>
                <a:spcPct val="90000"/>
              </a:lnSpc>
            </a:pP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   ⑤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중부권 명문 보건계열 대학               ⑥ 기타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                              )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b="1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21.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학사학위 진학 후 가장 큰 부담이 되는 부분은 무엇입니까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?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  <a:r>
              <a:rPr lang="ko-KR" altLang="en-US" sz="1050" b="1" dirty="0" smtClean="0">
                <a:latin typeface="바탕체" pitchFamily="17" charset="-127"/>
                <a:ea typeface="바탕체" pitchFamily="17" charset="-127"/>
              </a:rPr>
              <a:t>하나만 고르시오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 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경제적 부담      ② 등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/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하교시간     ③ 수업 참여     ④ 직장근무 환경     ⑤ 기타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22. </a:t>
            </a:r>
            <a:r>
              <a:rPr lang="ko-KR" altLang="en-US" sz="1050" b="1" spc="-150" dirty="0">
                <a:latin typeface="바탕체" pitchFamily="17" charset="-127"/>
                <a:ea typeface="바탕체" pitchFamily="17" charset="-127"/>
              </a:rPr>
              <a:t>귀하께서 주위의 지인들에게 </a:t>
            </a:r>
            <a:r>
              <a:rPr lang="ko-KR" altLang="en-US" sz="1050" b="1" spc="-150" dirty="0" smtClean="0">
                <a:latin typeface="바탕체" pitchFamily="17" charset="-127"/>
                <a:ea typeface="바탕체" pitchFamily="17" charset="-127"/>
              </a:rPr>
              <a:t>대전보건대학교 학사학위 전공심화과정을 </a:t>
            </a:r>
            <a:r>
              <a:rPr lang="ko-KR" altLang="en-US" sz="1050" b="1" spc="-150" dirty="0">
                <a:latin typeface="바탕체" pitchFamily="17" charset="-127"/>
                <a:ea typeface="바탕체" pitchFamily="17" charset="-127"/>
              </a:rPr>
              <a:t>추천할 의사가 있으십니까</a:t>
            </a:r>
            <a:r>
              <a:rPr lang="en-US" altLang="ko-KR" sz="1050" b="1" spc="-150" dirty="0">
                <a:latin typeface="바탕체" pitchFamily="17" charset="-127"/>
                <a:ea typeface="바탕체" pitchFamily="17" charset="-127"/>
              </a:rPr>
              <a:t>?</a:t>
            </a:r>
            <a:r>
              <a:rPr lang="ko-KR" altLang="en-US" sz="1050" spc="-1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   ① 있다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23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번으로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)            ②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없다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(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24</a:t>
            </a: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번으로</a:t>
            </a:r>
            <a:r>
              <a:rPr lang="en-US" altLang="ko-KR" sz="1050" dirty="0">
                <a:latin typeface="바탕체" pitchFamily="17" charset="-127"/>
                <a:ea typeface="바탕체" pitchFamily="17" charset="-127"/>
              </a:rPr>
              <a:t>)           ③ 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모르겠다 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23.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있다면 그 이유를 간단히 기록해 주십시오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   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(                                                      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              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                 )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/>
            </a:r>
            <a:br>
              <a:rPr lang="ko-KR" altLang="en-US" sz="1050" b="1" dirty="0">
                <a:latin typeface="바탕체" pitchFamily="17" charset="-127"/>
                <a:ea typeface="바탕체" pitchFamily="17" charset="-127"/>
              </a:rPr>
            </a:b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24.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없다면 그 이유를 간단히 기록해 주십시오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   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(                                                     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              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                  )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25. </a:t>
            </a: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기타 하고 싶은 말이 있으시면 간단히 기록해 주십시오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.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ko-KR" altLang="en-US" sz="1050" b="1" dirty="0">
                <a:latin typeface="바탕체" pitchFamily="17" charset="-127"/>
                <a:ea typeface="바탕체" pitchFamily="17" charset="-127"/>
              </a:rPr>
              <a:t>   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(                                                      </a:t>
            </a:r>
            <a:r>
              <a:rPr lang="en-US" altLang="ko-KR" sz="1050" b="1" dirty="0" smtClean="0">
                <a:latin typeface="바탕체" pitchFamily="17" charset="-127"/>
                <a:ea typeface="바탕체" pitchFamily="17" charset="-127"/>
              </a:rPr>
              <a:t>               </a:t>
            </a:r>
            <a:r>
              <a:rPr lang="en-US" altLang="ko-KR" sz="1050" b="1" dirty="0">
                <a:latin typeface="바탕체" pitchFamily="17" charset="-127"/>
                <a:ea typeface="바탕체" pitchFamily="17" charset="-127"/>
              </a:rPr>
              <a:t>                )</a:t>
            </a:r>
            <a:r>
              <a:rPr lang="ko-KR" altLang="en-US" sz="1050" dirty="0">
                <a:latin typeface="바탕체" pitchFamily="17" charset="-127"/>
                <a:ea typeface="바탕체" pitchFamily="17" charset="-127"/>
              </a:rPr>
              <a:t> </a:t>
            </a:r>
            <a:endParaRPr lang="en-US" altLang="ko-KR" sz="1050" dirty="0" smtClean="0">
              <a:latin typeface="바탕체" pitchFamily="17" charset="-127"/>
              <a:ea typeface="바탕체" pitchFamily="17" charset="-127"/>
            </a:endParaRPr>
          </a:p>
          <a:p>
            <a:pPr>
              <a:lnSpc>
                <a:spcPct val="90000"/>
              </a:lnSpc>
            </a:pPr>
            <a:endParaRPr lang="en-US" altLang="ko-KR" sz="1050" dirty="0">
              <a:latin typeface="바탕체" pitchFamily="17" charset="-127"/>
              <a:ea typeface="바탕체" pitchFamily="17" charset="-127"/>
            </a:endParaRPr>
          </a:p>
          <a:p>
            <a:pPr algn="ctr">
              <a:lnSpc>
                <a:spcPct val="90000"/>
              </a:lnSpc>
            </a:pPr>
            <a:r>
              <a:rPr lang="ko-KR" altLang="en-US" sz="1050" dirty="0" smtClean="0">
                <a:latin typeface="바탕체" pitchFamily="17" charset="-127"/>
                <a:ea typeface="바탕체" pitchFamily="17" charset="-127"/>
              </a:rPr>
              <a:t>설문에 참여해 주셔서 감사합니다</a:t>
            </a: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.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-184666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C:\DOCUME~1\ADMINI~1\LOCALS~1\Temp\Hnc\BinData\EMB00000ccc4050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9000" contrast="-1000"/>
          </a:blip>
          <a:srcRect/>
          <a:stretch>
            <a:fillRect/>
          </a:stretch>
        </p:blipFill>
        <p:spPr bwMode="auto">
          <a:xfrm>
            <a:off x="1484784" y="5417952"/>
            <a:ext cx="3697982" cy="1677978"/>
          </a:xfrm>
          <a:prstGeom prst="rect">
            <a:avLst/>
          </a:prstGeom>
          <a:noFill/>
        </p:spPr>
      </p:pic>
      <p:sp>
        <p:nvSpPr>
          <p:cNvPr id="30" name="모서리가 둥근 직사각형 29"/>
          <p:cNvSpPr/>
          <p:nvPr/>
        </p:nvSpPr>
        <p:spPr>
          <a:xfrm>
            <a:off x="224644" y="4184420"/>
            <a:ext cx="6408712" cy="4939287"/>
          </a:xfrm>
          <a:prstGeom prst="roundRect">
            <a:avLst>
              <a:gd name="adj" fmla="val 3529"/>
            </a:avLst>
          </a:prstGeom>
          <a:solidFill>
            <a:schemeClr val="lt1">
              <a:alpha val="3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endParaRPr lang="en-US" altLang="ko-KR" sz="1200" b="1" dirty="0" smtClean="0">
              <a:latin typeface="+mn-ea"/>
            </a:endParaRPr>
          </a:p>
          <a:p>
            <a:pPr>
              <a:lnSpc>
                <a:spcPct val="90000"/>
              </a:lnSpc>
            </a:pPr>
            <a:r>
              <a:rPr lang="en-US" altLang="ko-KR" sz="1200" b="1" dirty="0" smtClean="0">
                <a:latin typeface="+mn-ea"/>
              </a:rPr>
              <a:t>A. </a:t>
            </a:r>
            <a:r>
              <a:rPr lang="ko-KR" altLang="en-US" sz="1200" b="1" dirty="0">
                <a:latin typeface="+mn-ea"/>
              </a:rPr>
              <a:t>재직자 인지도</a:t>
            </a:r>
          </a:p>
          <a:p>
            <a:pPr>
              <a:lnSpc>
                <a:spcPct val="90000"/>
              </a:lnSpc>
            </a:pPr>
            <a:endParaRPr lang="en-US" altLang="ko-KR" sz="1050" b="1" dirty="0" smtClean="0">
              <a:latin typeface="+mn-ea"/>
            </a:endParaRPr>
          </a:p>
          <a:p>
            <a:pPr>
              <a:lnSpc>
                <a:spcPct val="90000"/>
              </a:lnSpc>
            </a:pPr>
            <a:r>
              <a:rPr lang="en-US" altLang="ko-KR" sz="1100" b="1" dirty="0" smtClean="0">
                <a:latin typeface="+mn-ea"/>
              </a:rPr>
              <a:t>1. </a:t>
            </a:r>
            <a:r>
              <a:rPr lang="ko-KR" altLang="en-US" sz="1100" b="1" dirty="0" smtClean="0">
                <a:latin typeface="+mn-ea"/>
              </a:rPr>
              <a:t>대전보건대학교 출신 재직자에 대한 전반적인 인식은 어떠합니까</a:t>
            </a:r>
            <a:r>
              <a:rPr lang="en-US" altLang="ko-KR" sz="1100" b="1" dirty="0" smtClean="0">
                <a:latin typeface="+mn-ea"/>
              </a:rPr>
              <a:t>?</a:t>
            </a:r>
            <a:endParaRPr lang="ko-KR" altLang="en-US" sz="1100" b="1" dirty="0" smtClean="0">
              <a:latin typeface="+mn-ea"/>
            </a:endParaRPr>
          </a:p>
          <a:p>
            <a:pPr>
              <a:lnSpc>
                <a:spcPct val="90000"/>
              </a:lnSpc>
            </a:pPr>
            <a:endParaRPr lang="ko-KR" altLang="en-US" sz="1050" dirty="0">
              <a:latin typeface="+mn-ea"/>
            </a:endParaRPr>
          </a:p>
          <a:p>
            <a:pPr marL="228600" indent="-228600" fontAlgn="base">
              <a:buAutoNum type="arabicParenBoth"/>
            </a:pPr>
            <a:r>
              <a:rPr lang="ko-KR" altLang="en-US" sz="1050" dirty="0" smtClean="0">
                <a:latin typeface="+mn-ea"/>
              </a:rPr>
              <a:t>매우 </a:t>
            </a:r>
            <a:r>
              <a:rPr lang="ko-KR" altLang="en-US" sz="1050" dirty="0">
                <a:latin typeface="+mn-ea"/>
              </a:rPr>
              <a:t>긍정적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긍정적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 </a:t>
            </a:r>
            <a:r>
              <a:rPr lang="ko-KR" altLang="en-US" sz="1050" dirty="0">
                <a:latin typeface="+mn-ea"/>
              </a:rPr>
              <a:t>부정적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매우 부정적 </a:t>
            </a:r>
            <a:endParaRPr lang="en-US" altLang="ko-KR" sz="1050" dirty="0" smtClean="0">
              <a:latin typeface="+mn-ea"/>
            </a:endParaRPr>
          </a:p>
          <a:p>
            <a:pPr fontAlgn="base"/>
            <a:endParaRPr lang="ko-KR" altLang="en-US" sz="1050" dirty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2. </a:t>
            </a:r>
            <a:r>
              <a:rPr lang="ko-KR" altLang="en-US" sz="1100" b="1" dirty="0">
                <a:latin typeface="+mn-ea"/>
              </a:rPr>
              <a:t>대전보건대학교 출신 재직자의 업무처리 능력에 대하여 만족하십니까</a:t>
            </a:r>
            <a:r>
              <a:rPr lang="en-US" altLang="ko-KR" sz="1100" b="1" dirty="0">
                <a:latin typeface="+mn-ea"/>
              </a:rPr>
              <a:t>?</a:t>
            </a:r>
            <a:endParaRPr lang="ko-KR" altLang="en-US" sz="1100" b="1" dirty="0">
              <a:latin typeface="+mn-ea"/>
            </a:endParaRP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 </a:t>
            </a:r>
            <a:r>
              <a:rPr lang="ko-KR" altLang="en-US" sz="1050" dirty="0">
                <a:latin typeface="+mn-ea"/>
              </a:rPr>
              <a:t>매우 긍정적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긍정적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 </a:t>
            </a:r>
            <a:r>
              <a:rPr lang="ko-KR" altLang="en-US" sz="1050" dirty="0">
                <a:latin typeface="+mn-ea"/>
              </a:rPr>
              <a:t>부정적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매우 부정적 </a:t>
            </a:r>
          </a:p>
          <a:p>
            <a:pPr fontAlgn="base"/>
            <a:endParaRPr lang="en-US" altLang="ko-KR" sz="105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3. </a:t>
            </a:r>
            <a:r>
              <a:rPr lang="ko-KR" altLang="en-US" sz="1100" b="1" dirty="0">
                <a:latin typeface="+mn-ea"/>
              </a:rPr>
              <a:t>대전보건대학교 </a:t>
            </a:r>
            <a:r>
              <a:rPr lang="en-US" altLang="ko-KR" sz="1100" b="1" dirty="0">
                <a:latin typeface="+mn-ea"/>
              </a:rPr>
              <a:t>00</a:t>
            </a:r>
            <a:r>
              <a:rPr lang="ko-KR" altLang="en-US" sz="1100" b="1" dirty="0">
                <a:latin typeface="+mn-ea"/>
              </a:rPr>
              <a:t>학과가 산업체에 적합한 인력을 육성하고 있다고 생각하십니까</a:t>
            </a:r>
            <a:r>
              <a:rPr lang="en-US" altLang="ko-KR" sz="1100" b="1" dirty="0">
                <a:latin typeface="+mn-ea"/>
              </a:rPr>
              <a:t>? </a:t>
            </a:r>
            <a:endParaRPr lang="ko-KR" altLang="en-US" sz="1100" b="1" dirty="0">
              <a:latin typeface="+mn-ea"/>
            </a:endParaRP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 </a:t>
            </a:r>
          </a:p>
          <a:p>
            <a:pPr fontAlgn="base"/>
            <a:endParaRPr lang="en-US" altLang="ko-KR" sz="105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4. </a:t>
            </a:r>
            <a:r>
              <a:rPr lang="ko-KR" altLang="en-US" sz="1100" b="1" dirty="0">
                <a:latin typeface="+mn-ea"/>
              </a:rPr>
              <a:t>대학의 전공 교육이 귀사의 업무에 기여한다고 생각 합니까</a:t>
            </a:r>
            <a:r>
              <a:rPr lang="en-US" altLang="ko-KR" sz="1100" b="1" dirty="0">
                <a:latin typeface="+mn-ea"/>
              </a:rPr>
              <a:t>? </a:t>
            </a:r>
            <a:endParaRPr lang="ko-KR" altLang="en-US" sz="1100" b="1" dirty="0">
              <a:latin typeface="+mn-ea"/>
            </a:endParaRP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 </a:t>
            </a:r>
          </a:p>
          <a:p>
            <a:pPr>
              <a:lnSpc>
                <a:spcPct val="90000"/>
              </a:lnSpc>
            </a:pPr>
            <a:endParaRPr lang="en-US" altLang="ko-KR" sz="1050" dirty="0" smtClean="0">
              <a:latin typeface="+mn-ea"/>
            </a:endParaRPr>
          </a:p>
          <a:p>
            <a:pPr>
              <a:lnSpc>
                <a:spcPct val="90000"/>
              </a:lnSpc>
            </a:pPr>
            <a:endParaRPr lang="en-US" altLang="ko-KR" sz="1200" b="1" dirty="0" smtClean="0">
              <a:latin typeface="+mn-ea"/>
            </a:endParaRPr>
          </a:p>
          <a:p>
            <a:pPr>
              <a:lnSpc>
                <a:spcPct val="90000"/>
              </a:lnSpc>
            </a:pPr>
            <a:r>
              <a:rPr lang="en-US" altLang="ko-KR" sz="1200" b="1" dirty="0" smtClean="0">
                <a:latin typeface="+mn-ea"/>
              </a:rPr>
              <a:t>B. </a:t>
            </a:r>
            <a:r>
              <a:rPr lang="ko-KR" altLang="en-US" sz="1200" b="1" dirty="0">
                <a:latin typeface="+mn-ea"/>
              </a:rPr>
              <a:t>교육과정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5. </a:t>
            </a:r>
            <a:r>
              <a:rPr lang="ko-KR" altLang="en-US" sz="1100" b="1" dirty="0">
                <a:latin typeface="+mn-ea"/>
              </a:rPr>
              <a:t>산업체 요구 중심 교육과정 반영이 필요하다고 생각하십니까</a:t>
            </a:r>
            <a:r>
              <a:rPr lang="en-US" altLang="ko-KR" sz="1100" b="1" dirty="0">
                <a:latin typeface="+mn-ea"/>
              </a:rPr>
              <a:t>?</a:t>
            </a:r>
            <a:endParaRPr lang="ko-KR" altLang="en-US" sz="1100" b="1" dirty="0">
              <a:latin typeface="+mn-ea"/>
            </a:endParaRP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 </a:t>
            </a:r>
          </a:p>
          <a:p>
            <a:pPr fontAlgn="base"/>
            <a:r>
              <a:rPr lang="ko-KR" altLang="en-US" sz="1050" dirty="0">
                <a:latin typeface="+mn-ea"/>
              </a:rPr>
              <a:t/>
            </a:r>
            <a:br>
              <a:rPr lang="ko-KR" altLang="en-US" sz="1050" dirty="0">
                <a:latin typeface="+mn-ea"/>
              </a:rPr>
            </a:br>
            <a:r>
              <a:rPr lang="en-US" altLang="ko-KR" sz="1100" b="1" dirty="0" smtClean="0">
                <a:latin typeface="+mn-ea"/>
              </a:rPr>
              <a:t>6. </a:t>
            </a:r>
            <a:r>
              <a:rPr lang="ko-KR" altLang="en-US" sz="1100" b="1" dirty="0">
                <a:latin typeface="+mn-ea"/>
              </a:rPr>
              <a:t>이론보다 실습 교육과정의 비율이 높아야 한다고 생각하십니까</a:t>
            </a:r>
            <a:r>
              <a:rPr lang="en-US" altLang="ko-KR" sz="1100" b="1" dirty="0">
                <a:latin typeface="+mn-ea"/>
              </a:rPr>
              <a:t>?</a:t>
            </a:r>
            <a:endParaRPr lang="ko-KR" altLang="en-US" sz="1100" b="1" dirty="0">
              <a:latin typeface="+mn-ea"/>
            </a:endParaRP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</a:t>
            </a:r>
          </a:p>
          <a:p>
            <a:pPr>
              <a:lnSpc>
                <a:spcPct val="90000"/>
              </a:lnSpc>
            </a:pPr>
            <a:endParaRPr lang="en-US" altLang="ko-KR" sz="1050" dirty="0">
              <a:latin typeface="+mn-ea"/>
            </a:endParaRPr>
          </a:p>
          <a:p>
            <a:pPr fontAlgn="base"/>
            <a:r>
              <a:rPr lang="ko-KR" altLang="en-US" sz="1050" b="1" dirty="0">
                <a:latin typeface="+mn-ea"/>
              </a:rPr>
              <a:t/>
            </a:r>
            <a:br>
              <a:rPr lang="ko-KR" altLang="en-US" sz="1050" b="1" dirty="0">
                <a:latin typeface="+mn-ea"/>
              </a:rPr>
            </a:br>
            <a:endParaRPr lang="ko-KR" altLang="en-US" sz="1050" dirty="0">
              <a:latin typeface="+mn-ea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60648" y="478666"/>
            <a:ext cx="6408712" cy="393177"/>
          </a:xfrm>
          <a:prstGeom prst="round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Century Gothic" pitchFamily="34" charset="0"/>
                <a:ea typeface="굴림" pitchFamily="50" charset="-127"/>
              </a:rPr>
              <a:t>2017</a:t>
            </a:r>
            <a:r>
              <a:rPr lang="ko-KR" altLang="en-US" b="1" dirty="0" smtClean="0">
                <a:solidFill>
                  <a:schemeClr val="bg1"/>
                </a:solidFill>
                <a:latin typeface="Century Gothic" pitchFamily="34" charset="0"/>
                <a:ea typeface="굴림" pitchFamily="50" charset="-127"/>
              </a:rPr>
              <a:t>학년도 학사학위 전공심화 과정 산업체 만족도  설문조사</a:t>
            </a:r>
            <a:endParaRPr lang="ko-KR" altLang="en-US" b="1" dirty="0">
              <a:solidFill>
                <a:schemeClr val="bg1"/>
              </a:solidFill>
              <a:latin typeface="Century Gothic" pitchFamily="34" charset="0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60648" y="1068431"/>
            <a:ext cx="6408712" cy="14744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 latinLnBrk="0"/>
            <a:r>
              <a:rPr lang="ko-KR" altLang="en-US" sz="1050" dirty="0"/>
              <a:t>안녕하십니까</a:t>
            </a:r>
            <a:r>
              <a:rPr lang="en-US" altLang="ko-KR" sz="1050" dirty="0"/>
              <a:t>? </a:t>
            </a:r>
            <a:endParaRPr lang="ko-KR" altLang="en-US" sz="1050" dirty="0"/>
          </a:p>
          <a:p>
            <a:pPr fontAlgn="base" latinLnBrk="0"/>
            <a:r>
              <a:rPr lang="ko-KR" altLang="en-US" sz="1050" dirty="0"/>
              <a:t>본 설문 조사는 </a:t>
            </a:r>
            <a:r>
              <a:rPr lang="en-US" altLang="ko-KR" sz="1050" dirty="0" smtClean="0"/>
              <a:t>2017</a:t>
            </a:r>
            <a:r>
              <a:rPr lang="ko-KR" altLang="en-US" sz="1050" dirty="0" smtClean="0"/>
              <a:t>학년도 </a:t>
            </a:r>
            <a:r>
              <a:rPr lang="ko-KR" altLang="en-US" sz="1050" dirty="0" smtClean="0"/>
              <a:t>학사학위 전공심화과정에 </a:t>
            </a:r>
            <a:r>
              <a:rPr lang="ko-KR" altLang="en-US" sz="1050" dirty="0"/>
              <a:t>대한 산업체 만족도 설문조사는 특성화되고 내실 있는 교육운영을 위한 것입니다</a:t>
            </a:r>
            <a:r>
              <a:rPr lang="en-US" altLang="ko-KR" sz="1050" dirty="0"/>
              <a:t>. </a:t>
            </a:r>
            <a:r>
              <a:rPr lang="ko-KR" altLang="en-US" sz="1050" dirty="0" smtClean="0"/>
              <a:t>전문대학 </a:t>
            </a:r>
            <a:r>
              <a:rPr lang="ko-KR" altLang="en-US" sz="1050" dirty="0"/>
              <a:t>졸업생의 직무수행능력을 향상 시키고 지도자급 산업인력으로 양성하기 위한 </a:t>
            </a:r>
            <a:r>
              <a:rPr lang="ko-KR" altLang="en-US" sz="1050" dirty="0" smtClean="0"/>
              <a:t>학사학위 전공심화과정이 </a:t>
            </a:r>
            <a:r>
              <a:rPr lang="ko-KR" altLang="en-US" sz="1050" dirty="0"/>
              <a:t>될 수 있도록 최선의 노력을 다 할 것을 </a:t>
            </a:r>
            <a:r>
              <a:rPr lang="ko-KR" altLang="en-US" sz="1050" dirty="0" err="1"/>
              <a:t>약속드립니다</a:t>
            </a:r>
            <a:r>
              <a:rPr lang="en-US" altLang="ko-KR" sz="1050" dirty="0"/>
              <a:t>. </a:t>
            </a:r>
            <a:r>
              <a:rPr lang="ko-KR" altLang="en-US" sz="1050" dirty="0" smtClean="0"/>
              <a:t>본 </a:t>
            </a:r>
            <a:r>
              <a:rPr lang="ko-KR" altLang="en-US" sz="1050" dirty="0"/>
              <a:t>설문조사와 관련된 내용은 타 용도로 사용하지 않을 것이며</a:t>
            </a:r>
            <a:r>
              <a:rPr lang="en-US" altLang="ko-KR" sz="1050" dirty="0"/>
              <a:t>, </a:t>
            </a:r>
            <a:r>
              <a:rPr lang="ko-KR" altLang="en-US" sz="1050" dirty="0"/>
              <a:t>성실한 답변을 </a:t>
            </a:r>
            <a:r>
              <a:rPr lang="ko-KR" altLang="en-US" sz="1050" dirty="0" err="1"/>
              <a:t>부탁드립니다</a:t>
            </a:r>
            <a:endParaRPr lang="ko-KR" altLang="en-US" sz="1050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-184666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60648" y="2592512"/>
            <a:ext cx="6408712" cy="2211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굴림체" pitchFamily="49" charset="-127"/>
                <a:ea typeface="굴림체" pitchFamily="49" charset="-127"/>
              </a:rPr>
              <a:t>● 일 반 사 항</a:t>
            </a:r>
            <a:endParaRPr lang="ko-KR" altLang="en-US" sz="12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61144" y="3860800"/>
            <a:ext cx="6408712" cy="2211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굴림체" pitchFamily="49" charset="-127"/>
                <a:ea typeface="굴림체" pitchFamily="49" charset="-127"/>
              </a:rPr>
              <a:t>● 설   문</a:t>
            </a:r>
            <a:endParaRPr lang="ko-KR" altLang="en-US" sz="1200" b="1" dirty="0">
              <a:latin typeface="굴림체" pitchFamily="49" charset="-127"/>
              <a:ea typeface="굴림체" pitchFamily="49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637142"/>
              </p:ext>
            </p:extLst>
          </p:nvPr>
        </p:nvGraphicFramePr>
        <p:xfrm>
          <a:off x="260648" y="2880544"/>
          <a:ext cx="6372708" cy="9140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29450"/>
                <a:gridCol w="2719022"/>
                <a:gridCol w="2124236"/>
              </a:tblGrid>
              <a:tr h="317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성  별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연   </a:t>
                      </a:r>
                      <a:r>
                        <a:rPr lang="ko-KR" altLang="en-US" sz="1100" dirty="0" err="1" smtClean="0"/>
                        <a:t>령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i="0" dirty="0" smtClean="0"/>
                        <a:t>직위</a:t>
                      </a:r>
                      <a:endParaRPr lang="ko-KR" altLang="en-US" sz="1100" i="0" dirty="0"/>
                    </a:p>
                  </a:txBody>
                  <a:tcPr marT="46807" marB="46807" anchor="ctr"/>
                </a:tc>
              </a:tr>
              <a:tr h="3317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남</a:t>
                      </a:r>
                      <a:r>
                        <a:rPr lang="en-US" altLang="ko-KR" sz="1100" dirty="0" smtClean="0"/>
                        <a:t>(    )</a:t>
                      </a:r>
                    </a:p>
                    <a:p>
                      <a:pPr algn="ctr" latinLnBrk="1"/>
                      <a:r>
                        <a:rPr lang="ko-KR" altLang="en-US" sz="1100" dirty="0" smtClean="0"/>
                        <a:t>여</a:t>
                      </a:r>
                      <a:r>
                        <a:rPr lang="en-US" altLang="ko-KR" sz="1100" dirty="0" smtClean="0"/>
                        <a:t>(    )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20</a:t>
                      </a:r>
                      <a:r>
                        <a:rPr lang="ko-KR" altLang="en-US" sz="1100" dirty="0" smtClean="0"/>
                        <a:t>대</a:t>
                      </a:r>
                      <a:r>
                        <a:rPr lang="en-US" altLang="ko-KR" sz="1100" dirty="0" smtClean="0"/>
                        <a:t>(    )</a:t>
                      </a:r>
                      <a:r>
                        <a:rPr lang="en-US" altLang="ko-KR" sz="1100" baseline="0" dirty="0" smtClean="0"/>
                        <a:t>  </a:t>
                      </a:r>
                      <a:r>
                        <a:rPr lang="en-US" altLang="ko-KR" sz="1100" dirty="0" smtClean="0"/>
                        <a:t>30</a:t>
                      </a:r>
                      <a:r>
                        <a:rPr lang="ko-KR" altLang="en-US" sz="1100" dirty="0" smtClean="0"/>
                        <a:t>대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en-US" altLang="ko-KR" sz="1100" baseline="0" dirty="0" smtClean="0"/>
                        <a:t>    ) </a:t>
                      </a:r>
                      <a:r>
                        <a:rPr lang="en-US" altLang="ko-KR" sz="1100" b="0" baseline="0" dirty="0" smtClean="0"/>
                        <a:t>40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/>
                        <a:t> 50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              60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</a:t>
                      </a:r>
                    </a:p>
                    <a:p>
                      <a:pPr algn="ctr" latinLnBrk="1"/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직원</a:t>
                      </a:r>
                      <a:r>
                        <a:rPr lang="en-US" altLang="ko-KR" sz="1100" dirty="0" smtClean="0"/>
                        <a:t>(   ) </a:t>
                      </a:r>
                      <a:r>
                        <a:rPr lang="ko-KR" altLang="en-US" sz="1100" dirty="0" smtClean="0"/>
                        <a:t>임원</a:t>
                      </a:r>
                      <a:r>
                        <a:rPr lang="en-US" altLang="ko-KR" sz="1100" dirty="0" smtClean="0"/>
                        <a:t>(   )  </a:t>
                      </a:r>
                      <a:r>
                        <a:rPr lang="ko-KR" altLang="en-US" sz="1100" dirty="0" smtClean="0"/>
                        <a:t>대표</a:t>
                      </a:r>
                      <a:r>
                        <a:rPr lang="en-US" altLang="ko-KR" sz="1100" dirty="0" smtClean="0"/>
                        <a:t>(     )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441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C:\DOCUME~1\ADMINI~1\LOCALS~1\Temp\Hnc\BinData\EMB00000ccc4050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9000" contrast="-1000"/>
          </a:blip>
          <a:srcRect/>
          <a:stretch>
            <a:fillRect/>
          </a:stretch>
        </p:blipFill>
        <p:spPr bwMode="auto">
          <a:xfrm>
            <a:off x="1556792" y="3574935"/>
            <a:ext cx="3697982" cy="1677978"/>
          </a:xfrm>
          <a:prstGeom prst="rect">
            <a:avLst/>
          </a:prstGeom>
          <a:noFill/>
        </p:spPr>
      </p:pic>
      <p:sp>
        <p:nvSpPr>
          <p:cNvPr id="12" name="모서리가 둥근 직사각형 11"/>
          <p:cNvSpPr/>
          <p:nvPr/>
        </p:nvSpPr>
        <p:spPr>
          <a:xfrm>
            <a:off x="228441" y="417675"/>
            <a:ext cx="6408712" cy="8727565"/>
          </a:xfrm>
          <a:prstGeom prst="roundRect">
            <a:avLst>
              <a:gd name="adj" fmla="val 3529"/>
            </a:avLst>
          </a:prstGeom>
          <a:solidFill>
            <a:schemeClr val="lt1">
              <a:alpha val="3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endParaRPr lang="en-US" altLang="ko-KR" sz="1200" b="1" dirty="0" smtClean="0">
              <a:latin typeface="+mn-ea"/>
            </a:endParaRPr>
          </a:p>
          <a:p>
            <a:pPr fontAlgn="base"/>
            <a:endParaRPr lang="en-US" altLang="ko-KR" sz="1200" b="1" dirty="0">
              <a:latin typeface="+mn-ea"/>
            </a:endParaRPr>
          </a:p>
          <a:p>
            <a:pPr fontAlgn="base"/>
            <a:endParaRPr lang="en-US" altLang="ko-KR" sz="1200" b="1" dirty="0" smtClean="0">
              <a:latin typeface="+mn-ea"/>
            </a:endParaRPr>
          </a:p>
          <a:p>
            <a:pPr fontAlgn="base"/>
            <a:endParaRPr lang="en-US" altLang="ko-KR" sz="1200" b="1" dirty="0">
              <a:latin typeface="+mn-ea"/>
            </a:endParaRPr>
          </a:p>
          <a:p>
            <a:pPr fontAlgn="base"/>
            <a:endParaRPr lang="en-US" altLang="ko-KR" sz="120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7</a:t>
            </a:r>
            <a:r>
              <a:rPr lang="en-US" altLang="ko-KR" sz="1100" b="1" dirty="0">
                <a:latin typeface="+mn-ea"/>
              </a:rPr>
              <a:t>. </a:t>
            </a:r>
            <a:r>
              <a:rPr lang="ko-KR" altLang="en-US" sz="1100" b="1" dirty="0">
                <a:latin typeface="+mn-ea"/>
              </a:rPr>
              <a:t>산학협력 교류 및 공동 개발할 수 있는 교육과정이 필요하다고 생각하십니까</a:t>
            </a:r>
            <a:r>
              <a:rPr lang="en-US" altLang="ko-KR" sz="1100" b="1" dirty="0">
                <a:latin typeface="+mn-ea"/>
              </a:rPr>
              <a:t>? </a:t>
            </a:r>
            <a:r>
              <a:rPr lang="en-US" altLang="ko-KR" sz="1050" dirty="0">
                <a:latin typeface="+mn-ea"/>
              </a:rPr>
              <a:t>(</a:t>
            </a:r>
            <a:r>
              <a:rPr lang="ko-KR" altLang="en-US" sz="1050" dirty="0">
                <a:latin typeface="+mn-ea"/>
              </a:rPr>
              <a:t>예</a:t>
            </a:r>
            <a:r>
              <a:rPr lang="en-US" altLang="ko-KR" sz="1050" dirty="0">
                <a:latin typeface="+mn-ea"/>
              </a:rPr>
              <a:t>:</a:t>
            </a:r>
            <a:r>
              <a:rPr lang="ko-KR" altLang="en-US" sz="1050" dirty="0" err="1">
                <a:latin typeface="+mn-ea"/>
              </a:rPr>
              <a:t>캡스톤디자인</a:t>
            </a:r>
            <a:r>
              <a:rPr lang="en-US" altLang="ko-KR" sz="1050" dirty="0">
                <a:latin typeface="+mn-ea"/>
              </a:rPr>
              <a:t>)</a:t>
            </a:r>
            <a:endParaRPr lang="ko-KR" altLang="en-US" sz="1100" dirty="0">
              <a:latin typeface="+mn-ea"/>
            </a:endParaRPr>
          </a:p>
          <a:p>
            <a:pPr fontAlgn="base"/>
            <a:endParaRPr lang="en-US" altLang="ko-KR" sz="1100" dirty="0">
              <a:latin typeface="+mn-ea"/>
            </a:endParaRPr>
          </a:p>
          <a:p>
            <a:pPr fontAlgn="base"/>
            <a:r>
              <a:rPr lang="en-US" altLang="ko-KR" sz="1100" dirty="0">
                <a:latin typeface="+mn-ea"/>
              </a:rPr>
              <a:t>(1)</a:t>
            </a:r>
            <a:r>
              <a:rPr lang="ko-KR" altLang="en-US" sz="1100" dirty="0">
                <a:latin typeface="+mn-ea"/>
              </a:rPr>
              <a:t>매우 그렇다 </a:t>
            </a:r>
            <a:r>
              <a:rPr lang="en-US" altLang="ko-KR" sz="1100" dirty="0">
                <a:latin typeface="+mn-ea"/>
              </a:rPr>
              <a:t>(2) </a:t>
            </a:r>
            <a:r>
              <a:rPr lang="ko-KR" altLang="en-US" sz="1100" dirty="0">
                <a:latin typeface="+mn-ea"/>
              </a:rPr>
              <a:t>대체로 그렇다 </a:t>
            </a:r>
            <a:r>
              <a:rPr lang="en-US" altLang="ko-KR" sz="1100" dirty="0">
                <a:latin typeface="+mn-ea"/>
              </a:rPr>
              <a:t>(3) </a:t>
            </a:r>
            <a:r>
              <a:rPr lang="ko-KR" altLang="en-US" sz="1100" dirty="0">
                <a:latin typeface="+mn-ea"/>
              </a:rPr>
              <a:t>보통이다 </a:t>
            </a:r>
            <a:r>
              <a:rPr lang="en-US" altLang="ko-KR" sz="1100" dirty="0">
                <a:latin typeface="+mn-ea"/>
              </a:rPr>
              <a:t>(4)</a:t>
            </a:r>
            <a:r>
              <a:rPr lang="ko-KR" altLang="en-US" sz="1100" dirty="0">
                <a:latin typeface="+mn-ea"/>
              </a:rPr>
              <a:t>별로 그렇지 않다 </a:t>
            </a:r>
            <a:r>
              <a:rPr lang="en-US" altLang="ko-KR" sz="1100" dirty="0">
                <a:latin typeface="+mn-ea"/>
              </a:rPr>
              <a:t>(5) </a:t>
            </a:r>
            <a:r>
              <a:rPr lang="ko-KR" altLang="en-US" sz="1100" dirty="0">
                <a:latin typeface="+mn-ea"/>
              </a:rPr>
              <a:t>전혀 그렇지 않다</a:t>
            </a:r>
          </a:p>
          <a:p>
            <a:pPr fontAlgn="base"/>
            <a:endParaRPr lang="en-US" altLang="ko-KR" sz="110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8</a:t>
            </a:r>
            <a:r>
              <a:rPr lang="en-US" altLang="ko-KR" sz="1100" b="1" dirty="0">
                <a:latin typeface="+mn-ea"/>
              </a:rPr>
              <a:t>. </a:t>
            </a:r>
            <a:r>
              <a:rPr lang="ko-KR" altLang="en-US" sz="1100" b="1" dirty="0">
                <a:latin typeface="+mn-ea"/>
              </a:rPr>
              <a:t>직업 기초 능력 교육과정이 필요하다고 생각하십니까</a:t>
            </a:r>
            <a:r>
              <a:rPr lang="en-US" altLang="ko-KR" sz="1100" b="1" dirty="0">
                <a:latin typeface="+mn-ea"/>
              </a:rPr>
              <a:t>?</a:t>
            </a:r>
            <a:endParaRPr lang="ko-KR" altLang="en-US" sz="1100" b="1" dirty="0">
              <a:latin typeface="+mn-ea"/>
            </a:endParaRP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</a:t>
            </a:r>
          </a:p>
          <a:p>
            <a:pPr>
              <a:lnSpc>
                <a:spcPct val="90000"/>
              </a:lnSpc>
            </a:pPr>
            <a:endParaRPr lang="en-US" altLang="ko-KR" sz="1050" dirty="0">
              <a:latin typeface="+mn-ea"/>
            </a:endParaRPr>
          </a:p>
          <a:p>
            <a:pPr>
              <a:lnSpc>
                <a:spcPct val="90000"/>
              </a:lnSpc>
            </a:pPr>
            <a:endParaRPr lang="en-US" altLang="ko-KR" sz="1050" dirty="0">
              <a:latin typeface="+mn-ea"/>
            </a:endParaRPr>
          </a:p>
          <a:p>
            <a:pPr fontAlgn="base"/>
            <a:r>
              <a:rPr lang="en-US" altLang="ko-KR" sz="1100" b="1" dirty="0">
                <a:latin typeface="+mn-ea"/>
              </a:rPr>
              <a:t>9. </a:t>
            </a:r>
            <a:r>
              <a:rPr lang="ko-KR" altLang="en-US" sz="1100" b="1" dirty="0">
                <a:latin typeface="+mn-ea"/>
              </a:rPr>
              <a:t>귀사의 직무 수행을 위하여 대학교육의 어떤 부분이 </a:t>
            </a:r>
            <a:r>
              <a:rPr lang="ko-KR" altLang="en-US" sz="1100" b="1" dirty="0" smtClean="0">
                <a:latin typeface="+mn-ea"/>
              </a:rPr>
              <a:t>강화되어야 한다고 </a:t>
            </a:r>
            <a:r>
              <a:rPr lang="ko-KR" altLang="en-US" sz="1100" b="1" dirty="0">
                <a:latin typeface="+mn-ea"/>
              </a:rPr>
              <a:t>생각하십니까</a:t>
            </a:r>
            <a:r>
              <a:rPr lang="en-US" altLang="ko-KR" sz="1100" b="1" dirty="0">
                <a:latin typeface="+mn-ea"/>
              </a:rPr>
              <a:t>?</a:t>
            </a:r>
            <a:endParaRPr lang="ko-KR" altLang="en-US" sz="1100" b="1" dirty="0">
              <a:latin typeface="+mn-ea"/>
            </a:endParaRP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인성교육 </a:t>
            </a:r>
            <a:r>
              <a:rPr lang="en-US" altLang="ko-KR" sz="1050" dirty="0">
                <a:latin typeface="+mn-ea"/>
              </a:rPr>
              <a:t>(2)</a:t>
            </a:r>
            <a:r>
              <a:rPr lang="ko-KR" altLang="en-US" sz="1050" dirty="0">
                <a:latin typeface="+mn-ea"/>
              </a:rPr>
              <a:t>전공 실험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실습교육 </a:t>
            </a:r>
            <a:r>
              <a:rPr lang="en-US" altLang="ko-KR" sz="1050" dirty="0">
                <a:latin typeface="+mn-ea"/>
              </a:rPr>
              <a:t>(3)</a:t>
            </a:r>
            <a:r>
              <a:rPr lang="ko-KR" altLang="en-US" sz="1050" dirty="0">
                <a:latin typeface="+mn-ea"/>
              </a:rPr>
              <a:t>외국어 교육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정보</a:t>
            </a:r>
            <a:r>
              <a:rPr lang="en-US" altLang="ko-KR" sz="1050" dirty="0">
                <a:latin typeface="+mn-ea"/>
              </a:rPr>
              <a:t>․</a:t>
            </a:r>
            <a:r>
              <a:rPr lang="ko-KR" altLang="en-US" sz="1050" dirty="0">
                <a:latin typeface="+mn-ea"/>
              </a:rPr>
              <a:t>컴퓨터 활용 교육 </a:t>
            </a:r>
            <a:r>
              <a:rPr lang="en-US" altLang="ko-KR" sz="1050" dirty="0">
                <a:latin typeface="+mn-ea"/>
              </a:rPr>
              <a:t>(5)</a:t>
            </a:r>
            <a:r>
              <a:rPr lang="ko-KR" altLang="en-US" sz="1050" dirty="0">
                <a:latin typeface="+mn-ea"/>
              </a:rPr>
              <a:t>기초교양 교육 </a:t>
            </a:r>
          </a:p>
          <a:p>
            <a:pPr fontAlgn="base"/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endParaRPr lang="en-US" altLang="ko-KR" sz="1200" b="1" dirty="0" smtClean="0"/>
          </a:p>
          <a:p>
            <a:pPr fontAlgn="base"/>
            <a:r>
              <a:rPr lang="en-US" altLang="ko-KR" sz="1200" b="1" dirty="0" smtClean="0"/>
              <a:t>C. </a:t>
            </a:r>
            <a:r>
              <a:rPr lang="ko-KR" altLang="en-US" sz="1200" b="1" dirty="0"/>
              <a:t>취업 </a:t>
            </a:r>
            <a:r>
              <a:rPr lang="en-US" altLang="ko-KR" sz="1200" b="1" dirty="0"/>
              <a:t>․ </a:t>
            </a:r>
            <a:r>
              <a:rPr lang="ko-KR" altLang="en-US" sz="1200" b="1" dirty="0"/>
              <a:t>자격증</a:t>
            </a:r>
          </a:p>
          <a:p>
            <a:pPr fontAlgn="base"/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 smtClean="0">
                <a:latin typeface="바탕체" pitchFamily="17" charset="-127"/>
                <a:ea typeface="바탕체" pitchFamily="17" charset="-127"/>
              </a:rPr>
              <a:t>10</a:t>
            </a:r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100" b="1" dirty="0"/>
              <a:t>귀사의 취업 및 직무수행을 위하여 자격증이 필요하다고 생각하십니까</a:t>
            </a:r>
            <a:r>
              <a:rPr lang="en-US" altLang="ko-KR" sz="1100" b="1" dirty="0"/>
              <a:t>?</a:t>
            </a:r>
            <a:endParaRPr lang="ko-KR" altLang="en-US" sz="1100" b="1" dirty="0"/>
          </a:p>
          <a:p>
            <a:pPr fontAlgn="base"/>
            <a:endParaRPr lang="en-US" altLang="ko-KR" sz="1050" dirty="0" smtClean="0"/>
          </a:p>
          <a:p>
            <a:pPr fontAlgn="base"/>
            <a:r>
              <a:rPr lang="en-US" altLang="ko-KR" sz="1050" dirty="0" smtClean="0"/>
              <a:t>(</a:t>
            </a:r>
            <a:r>
              <a:rPr lang="en-US" altLang="ko-KR" sz="1050" dirty="0"/>
              <a:t>1)</a:t>
            </a:r>
            <a:r>
              <a:rPr lang="ko-KR" altLang="en-US" sz="1050" dirty="0"/>
              <a:t>매우 그렇다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그렇다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보통이다 </a:t>
            </a:r>
            <a:r>
              <a:rPr lang="en-US" altLang="ko-KR" sz="1050" dirty="0"/>
              <a:t>(4)</a:t>
            </a:r>
            <a:r>
              <a:rPr lang="ko-KR" altLang="en-US" sz="1050" dirty="0"/>
              <a:t>별로 그렇지 않다 </a:t>
            </a:r>
            <a:r>
              <a:rPr lang="en-US" altLang="ko-KR" sz="1050" dirty="0"/>
              <a:t>(5) </a:t>
            </a:r>
            <a:r>
              <a:rPr lang="ko-KR" altLang="en-US" sz="1050" dirty="0"/>
              <a:t>전혀 그렇지 않다</a:t>
            </a:r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11. </a:t>
            </a:r>
            <a:r>
              <a:rPr lang="ko-KR" altLang="en-US" sz="1100" b="1" dirty="0"/>
              <a:t>귀사에서 직무수행을 위하여 필요한 자격증을 우선순위별로 서술하여주십시오</a:t>
            </a:r>
            <a:r>
              <a:rPr lang="en-US" altLang="ko-KR" sz="1100" b="1" dirty="0"/>
              <a:t>.</a:t>
            </a:r>
            <a:endParaRPr lang="ko-KR" altLang="en-US" sz="1100" b="1" dirty="0"/>
          </a:p>
          <a:p>
            <a:pPr fontAlgn="base"/>
            <a:endParaRPr lang="en-US" altLang="ko-KR" sz="1050" dirty="0" smtClean="0"/>
          </a:p>
          <a:p>
            <a:pPr fontAlgn="base"/>
            <a:r>
              <a:rPr lang="en-US" altLang="ko-KR" sz="1050" dirty="0" smtClean="0"/>
              <a:t>(</a:t>
            </a:r>
            <a:r>
              <a:rPr lang="en-US" altLang="ko-KR" sz="1050" dirty="0"/>
              <a:t>1) </a:t>
            </a:r>
            <a:r>
              <a:rPr lang="en-US" altLang="ko-KR" sz="1050" dirty="0" smtClean="0"/>
              <a:t>                   (</a:t>
            </a:r>
            <a:r>
              <a:rPr lang="en-US" altLang="ko-KR" sz="1050" dirty="0"/>
              <a:t>2</a:t>
            </a:r>
            <a:r>
              <a:rPr lang="en-US" altLang="ko-KR" sz="1050" dirty="0" smtClean="0"/>
              <a:t>)                          </a:t>
            </a:r>
            <a:r>
              <a:rPr lang="en-US" altLang="ko-KR" sz="1050" dirty="0"/>
              <a:t>(3</a:t>
            </a:r>
            <a:r>
              <a:rPr lang="en-US" altLang="ko-KR" sz="1050" dirty="0" smtClean="0"/>
              <a:t>)                         </a:t>
            </a:r>
            <a:r>
              <a:rPr lang="en-US" altLang="ko-KR" sz="1050" dirty="0"/>
              <a:t>(4)</a:t>
            </a:r>
            <a:endParaRPr lang="ko-KR" altLang="en-US" sz="1050" dirty="0"/>
          </a:p>
          <a:p>
            <a:pPr>
              <a:lnSpc>
                <a:spcPct val="90000"/>
              </a:lnSpc>
            </a:pP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  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12. </a:t>
            </a:r>
            <a:r>
              <a:rPr lang="ko-KR" altLang="en-US" sz="1100" b="1" dirty="0"/>
              <a:t>취업 전 실무능력을 위하여 현장실습 및 </a:t>
            </a:r>
            <a:r>
              <a:rPr lang="ko-KR" altLang="en-US" sz="1100" b="1" dirty="0" err="1"/>
              <a:t>인턴십</a:t>
            </a:r>
            <a:r>
              <a:rPr lang="ko-KR" altLang="en-US" sz="1100" b="1" dirty="0"/>
              <a:t> 과정이 필요하다고 생각하십니까</a:t>
            </a:r>
            <a:r>
              <a:rPr lang="en-US" altLang="ko-KR" sz="1100" b="1" dirty="0"/>
              <a:t>? </a:t>
            </a:r>
            <a:endParaRPr lang="ko-KR" altLang="en-US" sz="1100" b="1" dirty="0"/>
          </a:p>
          <a:p>
            <a:pPr fontAlgn="base"/>
            <a:endParaRPr lang="en-US" altLang="ko-KR" sz="1050" dirty="0" smtClean="0"/>
          </a:p>
          <a:p>
            <a:pPr fontAlgn="base"/>
            <a:r>
              <a:rPr lang="en-US" altLang="ko-KR" sz="1050" dirty="0" smtClean="0"/>
              <a:t>(</a:t>
            </a:r>
            <a:r>
              <a:rPr lang="en-US" altLang="ko-KR" sz="1050" dirty="0"/>
              <a:t>1)</a:t>
            </a:r>
            <a:r>
              <a:rPr lang="ko-KR" altLang="en-US" sz="1050" dirty="0"/>
              <a:t>매우 그렇다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그렇다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 </a:t>
            </a:r>
            <a:r>
              <a:rPr lang="en-US" altLang="ko-KR" sz="1050" dirty="0"/>
              <a:t>(4)</a:t>
            </a:r>
            <a:r>
              <a:rPr lang="ko-KR" altLang="en-US" sz="1050" dirty="0"/>
              <a:t>별로 그렇지 않다 </a:t>
            </a:r>
            <a:r>
              <a:rPr lang="en-US" altLang="ko-KR" sz="1050" dirty="0"/>
              <a:t>(5) </a:t>
            </a:r>
            <a:r>
              <a:rPr lang="ko-KR" altLang="en-US" sz="1050" dirty="0"/>
              <a:t>전혀 그렇지 않다</a:t>
            </a:r>
          </a:p>
          <a:p>
            <a:pPr fontAlgn="base"/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endParaRPr lang="en-US" altLang="ko-KR" sz="1100" b="1" dirty="0" smtClean="0"/>
          </a:p>
          <a:p>
            <a:pPr fontAlgn="base"/>
            <a:r>
              <a:rPr lang="en-US" altLang="ko-KR" sz="1100" b="1" dirty="0" smtClean="0"/>
              <a:t>D</a:t>
            </a:r>
            <a:r>
              <a:rPr lang="en-US" altLang="ko-KR" sz="1100" b="1" dirty="0"/>
              <a:t>. </a:t>
            </a:r>
            <a:r>
              <a:rPr lang="ko-KR" altLang="en-US" sz="1100" b="1" dirty="0"/>
              <a:t>조직의 활성화 </a:t>
            </a:r>
            <a:r>
              <a:rPr lang="en-US" altLang="ko-KR" sz="1100" b="1" dirty="0"/>
              <a:t>․ </a:t>
            </a:r>
            <a:r>
              <a:rPr lang="ko-KR" altLang="en-US" sz="1100" b="1" dirty="0"/>
              <a:t>업무태도</a:t>
            </a:r>
          </a:p>
          <a:p>
            <a:pPr fontAlgn="base"/>
            <a:endParaRPr lang="en-US" altLang="ko-KR" sz="110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 smtClean="0">
                <a:latin typeface="바탕체" pitchFamily="17" charset="-127"/>
                <a:ea typeface="바탕체" pitchFamily="17" charset="-127"/>
              </a:rPr>
              <a:t>13</a:t>
            </a:r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100" b="1" dirty="0"/>
              <a:t>귀사에서 대전보건대학교 출신 재직자의 조직적응력에 대하여 어느 정도 만족하십니까</a:t>
            </a:r>
            <a:r>
              <a:rPr lang="en-US" altLang="ko-KR" sz="1100" b="1" dirty="0"/>
              <a:t>? </a:t>
            </a:r>
            <a:endParaRPr lang="ko-KR" altLang="en-US" sz="1050" b="1" dirty="0"/>
          </a:p>
          <a:p>
            <a:pPr fontAlgn="base"/>
            <a:endParaRPr lang="en-US" altLang="ko-KR" sz="1050" dirty="0" smtClean="0"/>
          </a:p>
          <a:p>
            <a:pPr fontAlgn="base"/>
            <a:r>
              <a:rPr lang="en-US" altLang="ko-KR" sz="1050" dirty="0" smtClean="0"/>
              <a:t>(</a:t>
            </a:r>
            <a:r>
              <a:rPr lang="en-US" altLang="ko-KR" sz="1050" dirty="0"/>
              <a:t>1) </a:t>
            </a:r>
            <a:r>
              <a:rPr lang="ko-KR" altLang="en-US" sz="1050" dirty="0"/>
              <a:t>매우 긍정적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긍정적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보통이다 </a:t>
            </a:r>
            <a:r>
              <a:rPr lang="en-US" altLang="ko-KR" sz="1050" dirty="0"/>
              <a:t>(4) </a:t>
            </a:r>
            <a:r>
              <a:rPr lang="ko-KR" altLang="en-US" sz="1050" dirty="0"/>
              <a:t>부정적 </a:t>
            </a:r>
            <a:r>
              <a:rPr lang="en-US" altLang="ko-KR" sz="1050" dirty="0"/>
              <a:t>(5) </a:t>
            </a:r>
            <a:r>
              <a:rPr lang="ko-KR" altLang="en-US" sz="1050" dirty="0"/>
              <a:t>매우 부정적 </a:t>
            </a:r>
          </a:p>
          <a:p>
            <a:pPr>
              <a:lnSpc>
                <a:spcPct val="90000"/>
              </a:lnSpc>
            </a:pPr>
            <a:endParaRPr lang="en-US" altLang="ko-KR" sz="1200" b="1" dirty="0" smtClean="0"/>
          </a:p>
          <a:p>
            <a:pPr>
              <a:lnSpc>
                <a:spcPct val="90000"/>
              </a:lnSpc>
            </a:pPr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 smtClean="0">
                <a:latin typeface="바탕체" pitchFamily="17" charset="-127"/>
                <a:ea typeface="바탕체" pitchFamily="17" charset="-127"/>
              </a:rPr>
              <a:t>14</a:t>
            </a:r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100" b="1" dirty="0"/>
              <a:t>귀사에서 대전보건대학교 출신 재직자의 </a:t>
            </a:r>
            <a:r>
              <a:rPr lang="ko-KR" altLang="en-US" sz="1100" b="1" dirty="0" err="1"/>
              <a:t>협동력</a:t>
            </a:r>
            <a:r>
              <a:rPr lang="ko-KR" altLang="en-US" sz="1100" b="1" dirty="0"/>
              <a:t> 및 팀워크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리더십에 대하여 어느 정도 만족하십니까</a:t>
            </a:r>
            <a:r>
              <a:rPr lang="en-US" altLang="ko-KR" sz="1100" b="1" dirty="0"/>
              <a:t>? </a:t>
            </a:r>
            <a:endParaRPr lang="en-US" altLang="ko-KR" sz="1100" b="1" dirty="0" smtClean="0"/>
          </a:p>
          <a:p>
            <a:pPr fontAlgn="base"/>
            <a:endParaRPr lang="ko-KR" altLang="en-US" sz="1100" b="1" dirty="0"/>
          </a:p>
          <a:p>
            <a:pPr marL="228600" indent="-228600" fontAlgn="base">
              <a:buAutoNum type="arabicParenBoth"/>
            </a:pPr>
            <a:r>
              <a:rPr lang="ko-KR" altLang="en-US" sz="1050" dirty="0" smtClean="0"/>
              <a:t>매우 </a:t>
            </a:r>
            <a:r>
              <a:rPr lang="ko-KR" altLang="en-US" sz="1050" dirty="0"/>
              <a:t>긍정적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긍정적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보통이다 </a:t>
            </a:r>
            <a:r>
              <a:rPr lang="en-US" altLang="ko-KR" sz="1050" dirty="0"/>
              <a:t>(4) </a:t>
            </a:r>
            <a:r>
              <a:rPr lang="ko-KR" altLang="en-US" sz="1050" dirty="0"/>
              <a:t>부정적 </a:t>
            </a:r>
            <a:r>
              <a:rPr lang="en-US" altLang="ko-KR" sz="1050" dirty="0"/>
              <a:t>(5) </a:t>
            </a:r>
            <a:r>
              <a:rPr lang="ko-KR" altLang="en-US" sz="1050" dirty="0"/>
              <a:t>매우 부정적 </a:t>
            </a:r>
            <a:endParaRPr lang="en-US" altLang="ko-KR" sz="1050" dirty="0" smtClean="0"/>
          </a:p>
          <a:p>
            <a:pPr marL="228600" indent="-228600" fontAlgn="base">
              <a:buAutoNum type="arabicParenBoth"/>
            </a:pPr>
            <a:endParaRPr lang="en-US" altLang="ko-KR" sz="1050" dirty="0"/>
          </a:p>
          <a:p>
            <a:pPr marL="228600" indent="-228600" fontAlgn="base">
              <a:buAutoNum type="arabicParenBoth"/>
            </a:pPr>
            <a:endParaRPr lang="en-US" altLang="ko-KR" sz="1050" dirty="0" smtClean="0"/>
          </a:p>
          <a:p>
            <a:pPr fontAlgn="base"/>
            <a:endParaRPr lang="en-US" altLang="ko-KR" sz="1050" dirty="0" smtClean="0"/>
          </a:p>
          <a:p>
            <a:pPr marL="228600" indent="-228600" fontAlgn="base">
              <a:buAutoNum type="arabicParenBoth"/>
            </a:pPr>
            <a:endParaRPr lang="en-US" altLang="ko-KR" sz="1050" dirty="0" smtClean="0"/>
          </a:p>
          <a:p>
            <a:pPr marL="228600" indent="-228600" fontAlgn="base">
              <a:buAutoNum type="arabicParenBoth"/>
            </a:pPr>
            <a:endParaRPr lang="en-US" altLang="ko-KR" sz="1050" dirty="0"/>
          </a:p>
          <a:p>
            <a:pPr fontAlgn="base"/>
            <a:r>
              <a:rPr lang="ko-KR" altLang="en-US" sz="1050" dirty="0" smtClean="0"/>
              <a:t>                                   ▣ </a:t>
            </a:r>
            <a:r>
              <a:rPr lang="ko-KR" altLang="en-US" sz="1050" dirty="0"/>
              <a:t>설문에 성실히 응해주셔서 대단히 감사합니다</a:t>
            </a:r>
            <a:r>
              <a:rPr lang="en-US" altLang="ko-KR" sz="1050" dirty="0"/>
              <a:t>. </a:t>
            </a:r>
            <a:r>
              <a:rPr lang="ko-KR" altLang="en-US" sz="1050" dirty="0" smtClean="0"/>
              <a:t>▣</a:t>
            </a:r>
            <a:endParaRPr lang="en-US" altLang="ko-KR" sz="1050" dirty="0" smtClean="0"/>
          </a:p>
          <a:p>
            <a:pPr fontAlgn="base"/>
            <a:endParaRPr lang="en-US" altLang="ko-KR" sz="1050" dirty="0"/>
          </a:p>
          <a:p>
            <a:pPr fontAlgn="base"/>
            <a:endParaRPr lang="en-US" altLang="ko-KR" sz="1050" dirty="0"/>
          </a:p>
          <a:p>
            <a:pPr fontAlgn="base"/>
            <a:endParaRPr lang="en-US" altLang="ko-KR" sz="1050" dirty="0" smtClean="0"/>
          </a:p>
          <a:p>
            <a:pPr fontAlgn="base"/>
            <a:endParaRPr lang="en-US" altLang="ko-KR" sz="1050" dirty="0"/>
          </a:p>
          <a:p>
            <a:pPr fontAlgn="base"/>
            <a:endParaRPr lang="en-US" altLang="ko-KR" sz="1050" dirty="0" smtClean="0"/>
          </a:p>
          <a:p>
            <a:pPr fontAlgn="base"/>
            <a:endParaRPr lang="en-US" altLang="ko-KR" sz="1050" dirty="0"/>
          </a:p>
          <a:p>
            <a:pPr fontAlgn="base"/>
            <a:endParaRPr lang="en-US" altLang="ko-KR" sz="1050" dirty="0" smtClean="0"/>
          </a:p>
          <a:p>
            <a:pPr fontAlgn="base"/>
            <a:endParaRPr lang="ko-KR" altLang="en-US" sz="1050" dirty="0"/>
          </a:p>
          <a:p>
            <a:pPr algn="ctr"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-184666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Picture 2" descr="C:\Users\user\Desktop\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007" y="8647445"/>
            <a:ext cx="1049139" cy="49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689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C:\DOCUME~1\ADMINI~1\LOCALS~1\Temp\Hnc\BinData\EMB00000ccc4050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9000" contrast="-1000"/>
          </a:blip>
          <a:srcRect/>
          <a:stretch>
            <a:fillRect/>
          </a:stretch>
        </p:blipFill>
        <p:spPr bwMode="auto">
          <a:xfrm>
            <a:off x="1484784" y="5417952"/>
            <a:ext cx="3697982" cy="1677978"/>
          </a:xfrm>
          <a:prstGeom prst="rect">
            <a:avLst/>
          </a:prstGeom>
          <a:noFill/>
        </p:spPr>
      </p:pic>
      <p:sp>
        <p:nvSpPr>
          <p:cNvPr id="30" name="모서리가 둥근 직사각형 29"/>
          <p:cNvSpPr/>
          <p:nvPr/>
        </p:nvSpPr>
        <p:spPr>
          <a:xfrm>
            <a:off x="224644" y="4184420"/>
            <a:ext cx="6408712" cy="4939287"/>
          </a:xfrm>
          <a:prstGeom prst="roundRect">
            <a:avLst>
              <a:gd name="adj" fmla="val 3529"/>
            </a:avLst>
          </a:prstGeom>
          <a:solidFill>
            <a:schemeClr val="lt1">
              <a:alpha val="3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endParaRPr lang="en-US" altLang="ko-KR" sz="1200" b="1" dirty="0" smtClean="0">
              <a:latin typeface="+mn-ea"/>
            </a:endParaRPr>
          </a:p>
          <a:p>
            <a:pPr>
              <a:lnSpc>
                <a:spcPct val="90000"/>
              </a:lnSpc>
            </a:pPr>
            <a:r>
              <a:rPr lang="en-US" altLang="ko-KR" sz="1200" b="1" dirty="0" smtClean="0">
                <a:latin typeface="+mn-ea"/>
              </a:rPr>
              <a:t>A. </a:t>
            </a:r>
            <a:r>
              <a:rPr lang="ko-KR" altLang="en-US" sz="1200" b="1" dirty="0" smtClean="0">
                <a:latin typeface="+mn-ea"/>
              </a:rPr>
              <a:t>교육내용</a:t>
            </a:r>
            <a:endParaRPr lang="ko-KR" altLang="en-US" sz="1200" b="1" dirty="0">
              <a:latin typeface="+mn-ea"/>
            </a:endParaRPr>
          </a:p>
          <a:p>
            <a:pPr>
              <a:lnSpc>
                <a:spcPct val="90000"/>
              </a:lnSpc>
            </a:pPr>
            <a:endParaRPr lang="en-US" altLang="ko-KR" sz="1050" b="1" dirty="0" smtClean="0">
              <a:latin typeface="+mn-ea"/>
            </a:endParaRPr>
          </a:p>
          <a:p>
            <a:pPr marL="228600" indent="-228600">
              <a:lnSpc>
                <a:spcPct val="90000"/>
              </a:lnSpc>
              <a:buAutoNum type="arabicPeriod"/>
            </a:pPr>
            <a:r>
              <a:rPr lang="ko-KR" altLang="en-US" sz="1100" b="1" dirty="0" smtClean="0">
                <a:latin typeface="+mn-ea"/>
              </a:rPr>
              <a:t>교재수준과 </a:t>
            </a:r>
            <a:r>
              <a:rPr lang="ko-KR" altLang="en-US" sz="1100" b="1" dirty="0">
                <a:latin typeface="+mn-ea"/>
              </a:rPr>
              <a:t>내용이 적절하여 학습에 도움이 되도록 활용 가능 하였습니까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marL="228600" indent="-228600">
              <a:lnSpc>
                <a:spcPct val="90000"/>
              </a:lnSpc>
              <a:buAutoNum type="arabicPeriod"/>
            </a:pPr>
            <a:endParaRPr lang="ko-KR" altLang="en-US" sz="1050" dirty="0">
              <a:latin typeface="+mn-ea"/>
            </a:endParaRPr>
          </a:p>
          <a:p>
            <a:pPr marL="228600" indent="-228600" fontAlgn="base">
              <a:buAutoNum type="arabicParenBoth"/>
            </a:pPr>
            <a:r>
              <a:rPr lang="ko-KR" altLang="en-US" sz="1050" dirty="0" smtClean="0">
                <a:latin typeface="+mn-ea"/>
              </a:rPr>
              <a:t>매우 </a:t>
            </a:r>
            <a:r>
              <a:rPr lang="ko-KR" altLang="en-US" sz="1050" dirty="0">
                <a:latin typeface="+mn-ea"/>
              </a:rPr>
              <a:t>긍정적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긍정적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 </a:t>
            </a:r>
            <a:r>
              <a:rPr lang="ko-KR" altLang="en-US" sz="1050" dirty="0">
                <a:latin typeface="+mn-ea"/>
              </a:rPr>
              <a:t>부정적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매우 부정적 </a:t>
            </a:r>
            <a:endParaRPr lang="en-US" altLang="ko-KR" sz="1050" dirty="0" smtClean="0">
              <a:latin typeface="+mn-ea"/>
            </a:endParaRPr>
          </a:p>
          <a:p>
            <a:pPr fontAlgn="base"/>
            <a:endParaRPr lang="ko-KR" altLang="en-US" sz="1050" dirty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2. </a:t>
            </a:r>
            <a:r>
              <a:rPr lang="ko-KR" altLang="en-US" sz="1100" b="1" dirty="0">
                <a:latin typeface="+mn-ea"/>
              </a:rPr>
              <a:t>교수님의 강의가 열성적이고 설명이 충분하여 수업내용 이해에 무리가 없었습니까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 </a:t>
            </a:r>
            <a:r>
              <a:rPr lang="ko-KR" altLang="en-US" sz="1050" dirty="0">
                <a:latin typeface="+mn-ea"/>
              </a:rPr>
              <a:t>매우 긍정적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긍정적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 </a:t>
            </a:r>
            <a:r>
              <a:rPr lang="ko-KR" altLang="en-US" sz="1050" dirty="0">
                <a:latin typeface="+mn-ea"/>
              </a:rPr>
              <a:t>부정적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매우 부정적 </a:t>
            </a:r>
          </a:p>
          <a:p>
            <a:pPr fontAlgn="base"/>
            <a:endParaRPr lang="en-US" altLang="ko-KR" sz="105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3. </a:t>
            </a:r>
            <a:r>
              <a:rPr lang="ko-KR" altLang="en-US" sz="1100" b="1" dirty="0">
                <a:latin typeface="+mn-ea"/>
              </a:rPr>
              <a:t>우리대학에서 실시하는 교육과정의 프로그램이 다양하다고 생각하십니까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 </a:t>
            </a:r>
          </a:p>
          <a:p>
            <a:pPr fontAlgn="base"/>
            <a:endParaRPr lang="en-US" altLang="ko-KR" sz="105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4. </a:t>
            </a:r>
            <a:r>
              <a:rPr lang="ko-KR" altLang="en-US" sz="1100" b="1" dirty="0">
                <a:latin typeface="+mn-ea"/>
              </a:rPr>
              <a:t>전반적으로 수업내용에 만족하십니까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 </a:t>
            </a:r>
          </a:p>
          <a:p>
            <a:pPr>
              <a:lnSpc>
                <a:spcPct val="90000"/>
              </a:lnSpc>
            </a:pPr>
            <a:endParaRPr lang="en-US" altLang="ko-KR" sz="1050" dirty="0" smtClean="0">
              <a:latin typeface="+mn-ea"/>
            </a:endParaRPr>
          </a:p>
          <a:p>
            <a:pPr>
              <a:lnSpc>
                <a:spcPct val="90000"/>
              </a:lnSpc>
            </a:pPr>
            <a:endParaRPr lang="en-US" altLang="ko-KR" sz="1200" b="1" dirty="0" smtClean="0">
              <a:latin typeface="+mn-ea"/>
            </a:endParaRPr>
          </a:p>
          <a:p>
            <a:pPr>
              <a:lnSpc>
                <a:spcPct val="90000"/>
              </a:lnSpc>
            </a:pPr>
            <a:r>
              <a:rPr lang="en-US" altLang="ko-KR" sz="1200" b="1" dirty="0" smtClean="0">
                <a:latin typeface="+mn-ea"/>
              </a:rPr>
              <a:t>B. </a:t>
            </a:r>
            <a:r>
              <a:rPr lang="ko-KR" altLang="en-US" sz="1200" b="1" dirty="0" smtClean="0">
                <a:latin typeface="+mn-ea"/>
              </a:rPr>
              <a:t>직무연관</a:t>
            </a:r>
            <a:endParaRPr lang="ko-KR" altLang="en-US" sz="1200" b="1" dirty="0">
              <a:latin typeface="+mn-ea"/>
            </a:endParaRPr>
          </a:p>
          <a:p>
            <a:pPr>
              <a:lnSpc>
                <a:spcPct val="90000"/>
              </a:lnSpc>
            </a:pPr>
            <a:endParaRPr lang="ko-KR" altLang="en-US" sz="1050" dirty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5. </a:t>
            </a:r>
            <a:r>
              <a:rPr lang="ko-KR" altLang="en-US" sz="1100" b="1" dirty="0">
                <a:latin typeface="+mn-ea"/>
              </a:rPr>
              <a:t>전공과목이 실무능력 향상에 많은 도움이 되었습니까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 </a:t>
            </a:r>
          </a:p>
          <a:p>
            <a:pPr fontAlgn="base"/>
            <a:r>
              <a:rPr lang="ko-KR" altLang="en-US" sz="1050" dirty="0">
                <a:latin typeface="+mn-ea"/>
              </a:rPr>
              <a:t/>
            </a:r>
            <a:br>
              <a:rPr lang="ko-KR" altLang="en-US" sz="1050" dirty="0">
                <a:latin typeface="+mn-ea"/>
              </a:rPr>
            </a:br>
            <a:r>
              <a:rPr lang="en-US" altLang="ko-KR" sz="1100" b="1" dirty="0" smtClean="0">
                <a:latin typeface="+mn-ea"/>
              </a:rPr>
              <a:t>6. </a:t>
            </a:r>
            <a:r>
              <a:rPr lang="ko-KR" altLang="en-US" sz="1100" b="1" dirty="0">
                <a:latin typeface="+mn-ea"/>
              </a:rPr>
              <a:t>전공과목의 교육내용이 현장을 잘 반영하고 있습니까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</a:t>
            </a:r>
          </a:p>
          <a:p>
            <a:pPr>
              <a:lnSpc>
                <a:spcPct val="90000"/>
              </a:lnSpc>
            </a:pPr>
            <a:endParaRPr lang="en-US" altLang="ko-KR" sz="1050" dirty="0">
              <a:latin typeface="+mn-ea"/>
            </a:endParaRPr>
          </a:p>
          <a:p>
            <a:pPr fontAlgn="base"/>
            <a:r>
              <a:rPr lang="ko-KR" altLang="en-US" sz="1050" b="1" dirty="0">
                <a:latin typeface="+mn-ea"/>
              </a:rPr>
              <a:t/>
            </a:r>
            <a:br>
              <a:rPr lang="ko-KR" altLang="en-US" sz="1050" b="1" dirty="0">
                <a:latin typeface="+mn-ea"/>
              </a:rPr>
            </a:br>
            <a:endParaRPr lang="ko-KR" altLang="en-US" sz="1050" dirty="0">
              <a:latin typeface="+mn-ea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60648" y="478666"/>
            <a:ext cx="6408712" cy="393177"/>
          </a:xfrm>
          <a:prstGeom prst="round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Century Gothic" pitchFamily="34" charset="0"/>
                <a:ea typeface="굴림" pitchFamily="50" charset="-127"/>
              </a:rPr>
              <a:t>2017</a:t>
            </a:r>
            <a:r>
              <a:rPr lang="ko-KR" altLang="en-US" b="1" dirty="0" smtClean="0">
                <a:solidFill>
                  <a:schemeClr val="bg1"/>
                </a:solidFill>
                <a:latin typeface="Century Gothic" pitchFamily="34" charset="0"/>
                <a:ea typeface="굴림" pitchFamily="50" charset="-127"/>
              </a:rPr>
              <a:t>학년도 학사학위 전공심화 과정 운영 만족도  설문조사</a:t>
            </a:r>
            <a:endParaRPr lang="ko-KR" altLang="en-US" b="1" dirty="0">
              <a:solidFill>
                <a:schemeClr val="bg1"/>
              </a:solidFill>
              <a:latin typeface="Century Gothic" pitchFamily="34" charset="0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60648" y="1068431"/>
            <a:ext cx="6408712" cy="14744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 latinLnBrk="0"/>
            <a:r>
              <a:rPr lang="ko-KR" altLang="en-US" sz="1050" dirty="0"/>
              <a:t>안녕하십니까</a:t>
            </a:r>
            <a:r>
              <a:rPr lang="en-US" altLang="ko-KR" sz="1050" dirty="0"/>
              <a:t>? </a:t>
            </a:r>
            <a:endParaRPr lang="ko-KR" altLang="en-US" sz="1050" dirty="0"/>
          </a:p>
          <a:p>
            <a:pPr fontAlgn="base" latinLnBrk="0"/>
            <a:r>
              <a:rPr lang="ko-KR" altLang="en-US" sz="1050" dirty="0"/>
              <a:t>본 설문 조사는 </a:t>
            </a:r>
            <a:r>
              <a:rPr lang="en-US" altLang="ko-KR" sz="1050" dirty="0" smtClean="0"/>
              <a:t>2017</a:t>
            </a:r>
            <a:r>
              <a:rPr lang="ko-KR" altLang="en-US" sz="1050" dirty="0" smtClean="0"/>
              <a:t>학년도 </a:t>
            </a:r>
            <a:r>
              <a:rPr lang="ko-KR" altLang="en-US" sz="1050" dirty="0" smtClean="0"/>
              <a:t>학사학위 전공심화과정의 교육과정 운영에 </a:t>
            </a:r>
            <a:r>
              <a:rPr lang="ko-KR" altLang="en-US" sz="1050" dirty="0"/>
              <a:t>대한 </a:t>
            </a:r>
            <a:r>
              <a:rPr lang="ko-KR" altLang="en-US" sz="1050" dirty="0" smtClean="0"/>
              <a:t>만족도 설문조사로 </a:t>
            </a:r>
            <a:r>
              <a:rPr lang="ko-KR" altLang="en-US" sz="1050" dirty="0"/>
              <a:t>특성화되고 내실 있는 </a:t>
            </a:r>
            <a:r>
              <a:rPr lang="ko-KR" altLang="en-US" sz="1050" dirty="0" smtClean="0"/>
              <a:t>교육과정의 운영을 </a:t>
            </a:r>
            <a:r>
              <a:rPr lang="ko-KR" altLang="en-US" sz="1050" dirty="0"/>
              <a:t>위한 것입니다</a:t>
            </a:r>
            <a:r>
              <a:rPr lang="en-US" altLang="ko-KR" sz="1050" dirty="0"/>
              <a:t>. </a:t>
            </a:r>
            <a:endParaRPr lang="ko-KR" altLang="en-US" sz="1050" dirty="0"/>
          </a:p>
          <a:p>
            <a:pPr fontAlgn="base" latinLnBrk="0"/>
            <a:r>
              <a:rPr lang="ko-KR" altLang="en-US" sz="1050" dirty="0"/>
              <a:t>전문대학 졸업생의 직무수행능력을 향상 시키고 지도자급 산업인력으로 양성하기 위한 </a:t>
            </a:r>
            <a:r>
              <a:rPr lang="ko-KR" altLang="en-US" sz="1050" dirty="0" smtClean="0"/>
              <a:t>학사학위 전공심화과정이 </a:t>
            </a:r>
            <a:r>
              <a:rPr lang="ko-KR" altLang="en-US" sz="1050" dirty="0"/>
              <a:t>될 수 있도록 최선의 노력을 다 할 것을 </a:t>
            </a:r>
            <a:r>
              <a:rPr lang="ko-KR" altLang="en-US" sz="1050" dirty="0" err="1"/>
              <a:t>약속드립니다</a:t>
            </a:r>
            <a:r>
              <a:rPr lang="en-US" altLang="ko-KR" sz="1050" dirty="0"/>
              <a:t>. </a:t>
            </a:r>
            <a:endParaRPr lang="ko-KR" altLang="en-US" sz="1050" dirty="0"/>
          </a:p>
          <a:p>
            <a:pPr fontAlgn="base" latinLnBrk="0"/>
            <a:r>
              <a:rPr lang="ko-KR" altLang="en-US" sz="1050" dirty="0"/>
              <a:t>본 설문조사와 관련된 내용은 타 용도로 사용하지 않을 것이며</a:t>
            </a:r>
            <a:r>
              <a:rPr lang="en-US" altLang="ko-KR" sz="1050" dirty="0"/>
              <a:t>, </a:t>
            </a:r>
            <a:r>
              <a:rPr lang="ko-KR" altLang="en-US" sz="1050" dirty="0"/>
              <a:t>성실한 답변을 </a:t>
            </a:r>
            <a:r>
              <a:rPr lang="ko-KR" altLang="en-US" sz="1050" dirty="0" err="1"/>
              <a:t>부탁드립니다</a:t>
            </a:r>
            <a:endParaRPr lang="ko-KR" altLang="en-US" sz="1050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-184666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60648" y="2592512"/>
            <a:ext cx="6408712" cy="2211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굴림체" pitchFamily="49" charset="-127"/>
                <a:ea typeface="굴림체" pitchFamily="49" charset="-127"/>
              </a:rPr>
              <a:t>● 일 반 사 항</a:t>
            </a:r>
            <a:endParaRPr lang="ko-KR" altLang="en-US" sz="1200" b="1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61144" y="3860800"/>
            <a:ext cx="6408712" cy="2211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굴림체" pitchFamily="49" charset="-127"/>
                <a:ea typeface="굴림체" pitchFamily="49" charset="-127"/>
              </a:rPr>
              <a:t>● 설   문</a:t>
            </a:r>
            <a:endParaRPr lang="ko-KR" altLang="en-US" sz="1200" b="1" dirty="0">
              <a:latin typeface="굴림체" pitchFamily="49" charset="-127"/>
              <a:ea typeface="굴림체" pitchFamily="49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538214"/>
              </p:ext>
            </p:extLst>
          </p:nvPr>
        </p:nvGraphicFramePr>
        <p:xfrm>
          <a:off x="260648" y="2880544"/>
          <a:ext cx="6372708" cy="9140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29450"/>
                <a:gridCol w="2719022"/>
                <a:gridCol w="2124236"/>
              </a:tblGrid>
              <a:tr h="3174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성  별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연   </a:t>
                      </a:r>
                      <a:r>
                        <a:rPr lang="ko-KR" altLang="en-US" sz="1100" dirty="0" err="1" smtClean="0"/>
                        <a:t>령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i="0" dirty="0" smtClean="0"/>
                        <a:t>직위</a:t>
                      </a:r>
                      <a:endParaRPr lang="ko-KR" altLang="en-US" sz="1100" i="0" dirty="0"/>
                    </a:p>
                  </a:txBody>
                  <a:tcPr marT="46807" marB="46807" anchor="ctr"/>
                </a:tc>
              </a:tr>
              <a:tr h="3317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남</a:t>
                      </a:r>
                      <a:r>
                        <a:rPr lang="en-US" altLang="ko-KR" sz="1100" dirty="0" smtClean="0"/>
                        <a:t>(    )</a:t>
                      </a:r>
                    </a:p>
                    <a:p>
                      <a:pPr algn="ctr" latinLnBrk="1"/>
                      <a:r>
                        <a:rPr lang="ko-KR" altLang="en-US" sz="1100" dirty="0" smtClean="0"/>
                        <a:t>여</a:t>
                      </a:r>
                      <a:r>
                        <a:rPr lang="en-US" altLang="ko-KR" sz="1100" dirty="0" smtClean="0"/>
                        <a:t>(    )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/>
                        <a:t>20</a:t>
                      </a:r>
                      <a:r>
                        <a:rPr lang="ko-KR" altLang="en-US" sz="1100" dirty="0" smtClean="0"/>
                        <a:t>대</a:t>
                      </a:r>
                      <a:r>
                        <a:rPr lang="en-US" altLang="ko-KR" sz="1100" dirty="0" smtClean="0"/>
                        <a:t>(    )</a:t>
                      </a:r>
                      <a:r>
                        <a:rPr lang="en-US" altLang="ko-KR" sz="1100" baseline="0" dirty="0" smtClean="0"/>
                        <a:t>  </a:t>
                      </a:r>
                      <a:r>
                        <a:rPr lang="en-US" altLang="ko-KR" sz="1100" dirty="0" smtClean="0"/>
                        <a:t>30</a:t>
                      </a:r>
                      <a:r>
                        <a:rPr lang="ko-KR" altLang="en-US" sz="1100" dirty="0" smtClean="0"/>
                        <a:t>대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en-US" altLang="ko-KR" sz="1100" baseline="0" dirty="0" smtClean="0"/>
                        <a:t>    ) </a:t>
                      </a:r>
                      <a:r>
                        <a:rPr lang="en-US" altLang="ko-KR" sz="1100" b="0" baseline="0" dirty="0" smtClean="0"/>
                        <a:t>40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/>
                        <a:t> 50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              60</a:t>
                      </a:r>
                      <a:r>
                        <a:rPr lang="ko-KR" altLang="en-US" sz="1100" baseline="0" dirty="0" smtClean="0"/>
                        <a:t>대</a:t>
                      </a:r>
                      <a:r>
                        <a:rPr lang="en-US" altLang="ko-KR" sz="1100" baseline="0" dirty="0" smtClean="0"/>
                        <a:t>(    )</a:t>
                      </a:r>
                    </a:p>
                    <a:p>
                      <a:pPr algn="ctr" latinLnBrk="1"/>
                      <a:endParaRPr lang="ko-KR" altLang="en-US" sz="1100" dirty="0"/>
                    </a:p>
                  </a:txBody>
                  <a:tcPr marT="46807" marB="468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직원</a:t>
                      </a:r>
                      <a:r>
                        <a:rPr lang="en-US" altLang="ko-KR" sz="1100" dirty="0" smtClean="0"/>
                        <a:t>(   ) </a:t>
                      </a:r>
                      <a:r>
                        <a:rPr lang="ko-KR" altLang="en-US" sz="1100" dirty="0" smtClean="0"/>
                        <a:t>임원</a:t>
                      </a:r>
                      <a:r>
                        <a:rPr lang="en-US" altLang="ko-KR" sz="1100" dirty="0" smtClean="0"/>
                        <a:t>(   )  </a:t>
                      </a:r>
                      <a:r>
                        <a:rPr lang="ko-KR" altLang="en-US" sz="1100" dirty="0" smtClean="0"/>
                        <a:t>대표</a:t>
                      </a:r>
                      <a:r>
                        <a:rPr lang="en-US" altLang="ko-KR" sz="1100" dirty="0" smtClean="0"/>
                        <a:t>(     )</a:t>
                      </a:r>
                      <a:endParaRPr lang="ko-KR" altLang="en-US" sz="1100" dirty="0"/>
                    </a:p>
                  </a:txBody>
                  <a:tcPr marT="46807" marB="46807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2507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C:\DOCUME~1\ADMINI~1\LOCALS~1\Temp\Hnc\BinData\EMB00000ccc4050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29000" contrast="-1000"/>
          </a:blip>
          <a:srcRect/>
          <a:stretch>
            <a:fillRect/>
          </a:stretch>
        </p:blipFill>
        <p:spPr bwMode="auto">
          <a:xfrm>
            <a:off x="1556792" y="3574935"/>
            <a:ext cx="3697982" cy="1677978"/>
          </a:xfrm>
          <a:prstGeom prst="rect">
            <a:avLst/>
          </a:prstGeom>
          <a:noFill/>
        </p:spPr>
      </p:pic>
      <p:sp>
        <p:nvSpPr>
          <p:cNvPr id="12" name="모서리가 둥근 직사각형 11"/>
          <p:cNvSpPr/>
          <p:nvPr/>
        </p:nvSpPr>
        <p:spPr>
          <a:xfrm>
            <a:off x="228441" y="417675"/>
            <a:ext cx="6408712" cy="8727565"/>
          </a:xfrm>
          <a:prstGeom prst="roundRect">
            <a:avLst>
              <a:gd name="adj" fmla="val 3529"/>
            </a:avLst>
          </a:prstGeom>
          <a:solidFill>
            <a:schemeClr val="lt1">
              <a:alpha val="37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endParaRPr lang="en-US" altLang="ko-KR" sz="1200" b="1" dirty="0" smtClean="0">
              <a:latin typeface="+mn-ea"/>
            </a:endParaRPr>
          </a:p>
          <a:p>
            <a:pPr fontAlgn="base"/>
            <a:endParaRPr lang="en-US" altLang="ko-KR" sz="1200" b="1" dirty="0">
              <a:latin typeface="+mn-ea"/>
            </a:endParaRPr>
          </a:p>
          <a:p>
            <a:pPr fontAlgn="base"/>
            <a:endParaRPr lang="en-US" altLang="ko-KR" sz="1200" b="1" dirty="0" smtClean="0">
              <a:latin typeface="+mn-ea"/>
            </a:endParaRPr>
          </a:p>
          <a:p>
            <a:pPr fontAlgn="base"/>
            <a:endParaRPr lang="en-US" altLang="ko-KR" sz="1200" b="1" dirty="0">
              <a:latin typeface="+mn-ea"/>
            </a:endParaRPr>
          </a:p>
          <a:p>
            <a:pPr fontAlgn="base"/>
            <a:endParaRPr lang="en-US" altLang="ko-KR" sz="120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7</a:t>
            </a:r>
            <a:r>
              <a:rPr lang="en-US" altLang="ko-KR" sz="1100" b="1" dirty="0">
                <a:latin typeface="+mn-ea"/>
              </a:rPr>
              <a:t>. </a:t>
            </a:r>
            <a:r>
              <a:rPr lang="ko-KR" altLang="en-US" sz="1100" b="1" dirty="0">
                <a:latin typeface="+mn-ea"/>
              </a:rPr>
              <a:t>전공과목의 수업을 통해 관련 직무 분야에 대한 지식이 높아졌습니까</a:t>
            </a:r>
            <a:r>
              <a:rPr lang="en-US" altLang="ko-KR" sz="1100" b="1" dirty="0" smtClean="0">
                <a:latin typeface="+mn-ea"/>
              </a:rPr>
              <a:t>?</a:t>
            </a:r>
            <a:endParaRPr lang="ko-KR" altLang="en-US" sz="1100" dirty="0">
              <a:latin typeface="+mn-ea"/>
            </a:endParaRPr>
          </a:p>
          <a:p>
            <a:pPr fontAlgn="base"/>
            <a:endParaRPr lang="en-US" altLang="ko-KR" sz="1100" dirty="0">
              <a:latin typeface="+mn-ea"/>
            </a:endParaRPr>
          </a:p>
          <a:p>
            <a:pPr fontAlgn="base"/>
            <a:r>
              <a:rPr lang="en-US" altLang="ko-KR" sz="1100" dirty="0">
                <a:latin typeface="+mn-ea"/>
              </a:rPr>
              <a:t>(1)</a:t>
            </a:r>
            <a:r>
              <a:rPr lang="ko-KR" altLang="en-US" sz="1100" dirty="0">
                <a:latin typeface="+mn-ea"/>
              </a:rPr>
              <a:t>매우 그렇다 </a:t>
            </a:r>
            <a:r>
              <a:rPr lang="en-US" altLang="ko-KR" sz="1100" dirty="0">
                <a:latin typeface="+mn-ea"/>
              </a:rPr>
              <a:t>(2) </a:t>
            </a:r>
            <a:r>
              <a:rPr lang="ko-KR" altLang="en-US" sz="1100" dirty="0">
                <a:latin typeface="+mn-ea"/>
              </a:rPr>
              <a:t>대체로 그렇다 </a:t>
            </a:r>
            <a:r>
              <a:rPr lang="en-US" altLang="ko-KR" sz="1100" dirty="0">
                <a:latin typeface="+mn-ea"/>
              </a:rPr>
              <a:t>(3) </a:t>
            </a:r>
            <a:r>
              <a:rPr lang="ko-KR" altLang="en-US" sz="1100" dirty="0">
                <a:latin typeface="+mn-ea"/>
              </a:rPr>
              <a:t>보통이다 </a:t>
            </a:r>
            <a:r>
              <a:rPr lang="en-US" altLang="ko-KR" sz="1100" dirty="0">
                <a:latin typeface="+mn-ea"/>
              </a:rPr>
              <a:t>(4)</a:t>
            </a:r>
            <a:r>
              <a:rPr lang="ko-KR" altLang="en-US" sz="1100" dirty="0">
                <a:latin typeface="+mn-ea"/>
              </a:rPr>
              <a:t>별로 그렇지 않다 </a:t>
            </a:r>
            <a:r>
              <a:rPr lang="en-US" altLang="ko-KR" sz="1100" dirty="0">
                <a:latin typeface="+mn-ea"/>
              </a:rPr>
              <a:t>(5) </a:t>
            </a:r>
            <a:r>
              <a:rPr lang="ko-KR" altLang="en-US" sz="1100" dirty="0">
                <a:latin typeface="+mn-ea"/>
              </a:rPr>
              <a:t>전혀 그렇지 않다</a:t>
            </a:r>
          </a:p>
          <a:p>
            <a:pPr fontAlgn="base"/>
            <a:endParaRPr lang="en-US" altLang="ko-KR" sz="1100" b="1" dirty="0" smtClean="0">
              <a:latin typeface="+mn-ea"/>
            </a:endParaRPr>
          </a:p>
          <a:p>
            <a:pPr fontAlgn="base"/>
            <a:r>
              <a:rPr lang="en-US" altLang="ko-KR" sz="1100" b="1" dirty="0" smtClean="0">
                <a:latin typeface="+mn-ea"/>
              </a:rPr>
              <a:t>8</a:t>
            </a:r>
            <a:r>
              <a:rPr lang="en-US" altLang="ko-KR" sz="1100" b="1" dirty="0">
                <a:latin typeface="+mn-ea"/>
              </a:rPr>
              <a:t>. </a:t>
            </a:r>
            <a:r>
              <a:rPr lang="ko-KR" altLang="en-US" sz="1100" b="1" dirty="0">
                <a:latin typeface="+mn-ea"/>
              </a:rPr>
              <a:t>교육과정상 학사학위전공심화과정에 맞는 최신이론과 실무지식이 충분히 반영되었다고 생각하십니까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매우 그렇다 </a:t>
            </a:r>
            <a:r>
              <a:rPr lang="en-US" altLang="ko-KR" sz="1050" dirty="0">
                <a:latin typeface="+mn-ea"/>
              </a:rPr>
              <a:t>(2) </a:t>
            </a:r>
            <a:r>
              <a:rPr lang="ko-KR" altLang="en-US" sz="1050" dirty="0">
                <a:latin typeface="+mn-ea"/>
              </a:rPr>
              <a:t>대체로 그렇다 </a:t>
            </a:r>
            <a:r>
              <a:rPr lang="en-US" altLang="ko-KR" sz="1050" dirty="0">
                <a:latin typeface="+mn-ea"/>
              </a:rPr>
              <a:t>(3) </a:t>
            </a:r>
            <a:r>
              <a:rPr lang="ko-KR" altLang="en-US" sz="1050" dirty="0">
                <a:latin typeface="+mn-ea"/>
              </a:rPr>
              <a:t>보통이다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별로 그렇지 않다 </a:t>
            </a:r>
            <a:r>
              <a:rPr lang="en-US" altLang="ko-KR" sz="1050" dirty="0">
                <a:latin typeface="+mn-ea"/>
              </a:rPr>
              <a:t>(5) </a:t>
            </a:r>
            <a:r>
              <a:rPr lang="ko-KR" altLang="en-US" sz="1050" dirty="0">
                <a:latin typeface="+mn-ea"/>
              </a:rPr>
              <a:t>전혀 그렇지 않다</a:t>
            </a:r>
          </a:p>
          <a:p>
            <a:pPr>
              <a:lnSpc>
                <a:spcPct val="90000"/>
              </a:lnSpc>
            </a:pPr>
            <a:endParaRPr lang="en-US" altLang="ko-KR" sz="1050" dirty="0">
              <a:latin typeface="+mn-ea"/>
            </a:endParaRPr>
          </a:p>
          <a:p>
            <a:pPr>
              <a:lnSpc>
                <a:spcPct val="90000"/>
              </a:lnSpc>
            </a:pPr>
            <a:r>
              <a:rPr lang="en-US" altLang="ko-KR" sz="1200" b="1" dirty="0"/>
              <a:t>C. </a:t>
            </a:r>
            <a:r>
              <a:rPr lang="ko-KR" altLang="en-US" sz="1200" b="1" dirty="0" smtClean="0"/>
              <a:t>교육환경</a:t>
            </a:r>
            <a:endParaRPr lang="ko-KR" altLang="en-US" sz="1200" b="1" dirty="0"/>
          </a:p>
          <a:p>
            <a:pPr>
              <a:lnSpc>
                <a:spcPct val="90000"/>
              </a:lnSpc>
            </a:pPr>
            <a:endParaRPr lang="en-US" altLang="ko-KR" sz="1050" dirty="0">
              <a:latin typeface="+mn-ea"/>
            </a:endParaRPr>
          </a:p>
          <a:p>
            <a:pPr fontAlgn="base"/>
            <a:r>
              <a:rPr lang="en-US" altLang="ko-KR" sz="1100" b="1" dirty="0">
                <a:latin typeface="+mn-ea"/>
              </a:rPr>
              <a:t>9. </a:t>
            </a:r>
            <a:r>
              <a:rPr lang="ko-KR" altLang="en-US" sz="1100" b="1" dirty="0">
                <a:latin typeface="+mn-ea"/>
              </a:rPr>
              <a:t>우리대학의 교육환경은 전문직업인 양성에 적절하다고 생각하십니까</a:t>
            </a:r>
            <a:r>
              <a:rPr lang="en-US" altLang="ko-KR" sz="1100" b="1" dirty="0" smtClean="0">
                <a:latin typeface="+mn-ea"/>
              </a:rPr>
              <a:t>?</a:t>
            </a:r>
          </a:p>
          <a:p>
            <a:pPr fontAlgn="base"/>
            <a:endParaRPr lang="en-US" altLang="ko-KR" sz="1050" dirty="0" smtClean="0">
              <a:latin typeface="+mn-ea"/>
            </a:endParaRPr>
          </a:p>
          <a:p>
            <a:pPr fontAlgn="base"/>
            <a:r>
              <a:rPr lang="en-US" altLang="ko-KR" sz="1050" dirty="0" smtClean="0">
                <a:latin typeface="+mn-ea"/>
              </a:rPr>
              <a:t>(</a:t>
            </a:r>
            <a:r>
              <a:rPr lang="en-US" altLang="ko-KR" sz="1050" dirty="0">
                <a:latin typeface="+mn-ea"/>
              </a:rPr>
              <a:t>1)</a:t>
            </a:r>
            <a:r>
              <a:rPr lang="ko-KR" altLang="en-US" sz="1050" dirty="0">
                <a:latin typeface="+mn-ea"/>
              </a:rPr>
              <a:t>인성교육 </a:t>
            </a:r>
            <a:r>
              <a:rPr lang="en-US" altLang="ko-KR" sz="1050" dirty="0">
                <a:latin typeface="+mn-ea"/>
              </a:rPr>
              <a:t>(2)</a:t>
            </a:r>
            <a:r>
              <a:rPr lang="ko-KR" altLang="en-US" sz="1050" dirty="0">
                <a:latin typeface="+mn-ea"/>
              </a:rPr>
              <a:t>전공 실험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실습교육 </a:t>
            </a:r>
            <a:r>
              <a:rPr lang="en-US" altLang="ko-KR" sz="1050" dirty="0">
                <a:latin typeface="+mn-ea"/>
              </a:rPr>
              <a:t>(3)</a:t>
            </a:r>
            <a:r>
              <a:rPr lang="ko-KR" altLang="en-US" sz="1050" dirty="0">
                <a:latin typeface="+mn-ea"/>
              </a:rPr>
              <a:t>외국어 교육 </a:t>
            </a:r>
            <a:r>
              <a:rPr lang="en-US" altLang="ko-KR" sz="1050" dirty="0">
                <a:latin typeface="+mn-ea"/>
              </a:rPr>
              <a:t>(4)</a:t>
            </a:r>
            <a:r>
              <a:rPr lang="ko-KR" altLang="en-US" sz="1050" dirty="0">
                <a:latin typeface="+mn-ea"/>
              </a:rPr>
              <a:t>정보</a:t>
            </a:r>
            <a:r>
              <a:rPr lang="en-US" altLang="ko-KR" sz="1050" dirty="0">
                <a:latin typeface="+mn-ea"/>
              </a:rPr>
              <a:t>․</a:t>
            </a:r>
            <a:r>
              <a:rPr lang="ko-KR" altLang="en-US" sz="1050" dirty="0">
                <a:latin typeface="+mn-ea"/>
              </a:rPr>
              <a:t>컴퓨터 활용 교육 </a:t>
            </a:r>
            <a:r>
              <a:rPr lang="en-US" altLang="ko-KR" sz="1050" dirty="0">
                <a:latin typeface="+mn-ea"/>
              </a:rPr>
              <a:t>(5)</a:t>
            </a:r>
            <a:r>
              <a:rPr lang="ko-KR" altLang="en-US" sz="1050" dirty="0">
                <a:latin typeface="+mn-ea"/>
              </a:rPr>
              <a:t>기초교양 교육 </a:t>
            </a:r>
          </a:p>
          <a:p>
            <a:pPr fontAlgn="base"/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 smtClean="0">
                <a:latin typeface="바탕체" pitchFamily="17" charset="-127"/>
                <a:ea typeface="바탕체" pitchFamily="17" charset="-127"/>
              </a:rPr>
              <a:t>10</a:t>
            </a:r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100" b="1" dirty="0"/>
              <a:t>우리대학의 교육용 시설</a:t>
            </a:r>
            <a:r>
              <a:rPr lang="en-US" altLang="ko-KR" sz="1100" b="1" dirty="0"/>
              <a:t>(</a:t>
            </a:r>
            <a:r>
              <a:rPr lang="ko-KR" altLang="en-US" sz="1100" b="1" dirty="0"/>
              <a:t>강의실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실험실습실 등</a:t>
            </a:r>
            <a:r>
              <a:rPr lang="en-US" altLang="ko-KR" sz="1100" b="1" dirty="0"/>
              <a:t>)</a:t>
            </a:r>
            <a:r>
              <a:rPr lang="ko-KR" altLang="en-US" sz="1100" b="1" dirty="0"/>
              <a:t>은 충분하며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쾌적하다고 생각하십니까</a:t>
            </a:r>
            <a:r>
              <a:rPr lang="en-US" altLang="ko-KR" sz="1100" b="1" dirty="0" smtClean="0"/>
              <a:t>?</a:t>
            </a:r>
          </a:p>
          <a:p>
            <a:pPr fontAlgn="base"/>
            <a:endParaRPr lang="en-US" altLang="ko-KR" sz="1100" b="1" dirty="0"/>
          </a:p>
          <a:p>
            <a:pPr fontAlgn="base"/>
            <a:r>
              <a:rPr lang="en-US" altLang="ko-KR" sz="1100" b="1" dirty="0" smtClean="0"/>
              <a:t> </a:t>
            </a:r>
            <a:r>
              <a:rPr lang="en-US" altLang="ko-KR" sz="1050" dirty="0" smtClean="0"/>
              <a:t>(</a:t>
            </a:r>
            <a:r>
              <a:rPr lang="en-US" altLang="ko-KR" sz="1050" dirty="0"/>
              <a:t>1)</a:t>
            </a:r>
            <a:r>
              <a:rPr lang="ko-KR" altLang="en-US" sz="1050" dirty="0"/>
              <a:t>매우 그렇다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그렇다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보통이다 </a:t>
            </a:r>
            <a:r>
              <a:rPr lang="en-US" altLang="ko-KR" sz="1050" dirty="0"/>
              <a:t>(4)</a:t>
            </a:r>
            <a:r>
              <a:rPr lang="ko-KR" altLang="en-US" sz="1050" dirty="0"/>
              <a:t>별로 그렇지 않다 </a:t>
            </a:r>
            <a:r>
              <a:rPr lang="en-US" altLang="ko-KR" sz="1050" dirty="0"/>
              <a:t>(5) </a:t>
            </a:r>
            <a:r>
              <a:rPr lang="ko-KR" altLang="en-US" sz="1050" dirty="0"/>
              <a:t>전혀 그렇지 </a:t>
            </a:r>
            <a:r>
              <a:rPr lang="ko-KR" altLang="en-US" sz="1050" dirty="0" smtClean="0"/>
              <a:t>않다</a:t>
            </a:r>
            <a:endParaRPr lang="en-US" altLang="ko-KR" sz="1050" dirty="0" smtClean="0"/>
          </a:p>
          <a:p>
            <a:pPr fontAlgn="base"/>
            <a:endParaRPr lang="ko-KR" altLang="en-US" sz="1050" dirty="0"/>
          </a:p>
          <a:p>
            <a:pPr>
              <a:lnSpc>
                <a:spcPct val="90000"/>
              </a:lnSpc>
            </a:pPr>
            <a:endParaRPr lang="en-US" altLang="ko-KR" sz="1050" b="1" dirty="0" smtClean="0"/>
          </a:p>
          <a:p>
            <a:pPr>
              <a:lnSpc>
                <a:spcPct val="90000"/>
              </a:lnSpc>
            </a:pPr>
            <a:r>
              <a:rPr lang="en-US" altLang="ko-KR" sz="1200" b="1" dirty="0" smtClean="0"/>
              <a:t>D. </a:t>
            </a:r>
            <a:r>
              <a:rPr lang="ko-KR" altLang="en-US" sz="1200" b="1" dirty="0" smtClean="0"/>
              <a:t>학생지원</a:t>
            </a:r>
            <a:endParaRPr lang="ko-KR" altLang="en-US" sz="1200" b="1" dirty="0"/>
          </a:p>
          <a:p>
            <a:pPr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11. </a:t>
            </a:r>
            <a:r>
              <a:rPr lang="ko-KR" altLang="en-US" sz="1100" b="1" dirty="0"/>
              <a:t>우리대학의 행정부서 및 학과</a:t>
            </a:r>
            <a:r>
              <a:rPr lang="en-US" altLang="ko-KR" sz="1100" b="1" dirty="0"/>
              <a:t>(</a:t>
            </a:r>
            <a:r>
              <a:rPr lang="ko-KR" altLang="en-US" sz="1100" b="1" dirty="0"/>
              <a:t>부</a:t>
            </a:r>
            <a:r>
              <a:rPr lang="en-US" altLang="ko-KR" sz="1100" b="1" dirty="0"/>
              <a:t>)</a:t>
            </a:r>
            <a:r>
              <a:rPr lang="ko-KR" altLang="en-US" sz="1100" b="1" dirty="0"/>
              <a:t>의 행정서비스는 만족스러웠습니까</a:t>
            </a:r>
            <a:r>
              <a:rPr lang="en-US" altLang="ko-KR" sz="1100" b="1" dirty="0" smtClean="0"/>
              <a:t>?</a:t>
            </a:r>
          </a:p>
          <a:p>
            <a:pPr fontAlgn="base"/>
            <a:endParaRPr lang="en-US" altLang="ko-KR" sz="1100" b="1" dirty="0"/>
          </a:p>
          <a:p>
            <a:pPr fontAlgn="base"/>
            <a:r>
              <a:rPr lang="en-US" altLang="ko-KR" sz="1050" dirty="0" smtClean="0"/>
              <a:t>(</a:t>
            </a:r>
            <a:r>
              <a:rPr lang="en-US" altLang="ko-KR" sz="1050" dirty="0"/>
              <a:t>1) </a:t>
            </a:r>
            <a:r>
              <a:rPr lang="en-US" altLang="ko-KR" sz="1050" dirty="0" smtClean="0"/>
              <a:t>                   (</a:t>
            </a:r>
            <a:r>
              <a:rPr lang="en-US" altLang="ko-KR" sz="1050" dirty="0"/>
              <a:t>2</a:t>
            </a:r>
            <a:r>
              <a:rPr lang="en-US" altLang="ko-KR" sz="1050" dirty="0" smtClean="0"/>
              <a:t>)                          </a:t>
            </a:r>
            <a:r>
              <a:rPr lang="en-US" altLang="ko-KR" sz="1050" dirty="0"/>
              <a:t>(3</a:t>
            </a:r>
            <a:r>
              <a:rPr lang="en-US" altLang="ko-KR" sz="1050" dirty="0" smtClean="0"/>
              <a:t>)                         </a:t>
            </a:r>
            <a:r>
              <a:rPr lang="en-US" altLang="ko-KR" sz="1050" dirty="0"/>
              <a:t>(4)</a:t>
            </a:r>
            <a:endParaRPr lang="ko-KR" altLang="en-US" sz="1050" dirty="0"/>
          </a:p>
          <a:p>
            <a:pPr>
              <a:lnSpc>
                <a:spcPct val="90000"/>
              </a:lnSpc>
            </a:pPr>
            <a:r>
              <a:rPr lang="en-US" altLang="ko-KR" sz="1050" dirty="0" smtClean="0">
                <a:latin typeface="바탕체" pitchFamily="17" charset="-127"/>
                <a:ea typeface="바탕체" pitchFamily="17" charset="-127"/>
              </a:rPr>
              <a:t>  </a:t>
            </a: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12. </a:t>
            </a:r>
            <a:r>
              <a:rPr lang="ko-KR" altLang="en-US" sz="1100" b="1" dirty="0"/>
              <a:t>교수님들이 학생들의 지도와 상담에 열의가 있었습니까</a:t>
            </a:r>
            <a:r>
              <a:rPr lang="en-US" altLang="ko-KR" sz="1100" b="1" dirty="0" smtClean="0"/>
              <a:t>?</a:t>
            </a:r>
          </a:p>
          <a:p>
            <a:pPr fontAlgn="base"/>
            <a:endParaRPr lang="en-US" altLang="ko-KR" sz="1050" dirty="0" smtClean="0"/>
          </a:p>
          <a:p>
            <a:pPr fontAlgn="base"/>
            <a:r>
              <a:rPr lang="en-US" altLang="ko-KR" sz="1050" dirty="0" smtClean="0"/>
              <a:t>(</a:t>
            </a:r>
            <a:r>
              <a:rPr lang="en-US" altLang="ko-KR" sz="1050" dirty="0"/>
              <a:t>1)</a:t>
            </a:r>
            <a:r>
              <a:rPr lang="ko-KR" altLang="en-US" sz="1050" dirty="0"/>
              <a:t>매우 그렇다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그렇다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 </a:t>
            </a:r>
            <a:r>
              <a:rPr lang="en-US" altLang="ko-KR" sz="1050" dirty="0"/>
              <a:t>(4)</a:t>
            </a:r>
            <a:r>
              <a:rPr lang="ko-KR" altLang="en-US" sz="1050" dirty="0"/>
              <a:t>별로 그렇지 않다 </a:t>
            </a:r>
            <a:r>
              <a:rPr lang="en-US" altLang="ko-KR" sz="1050" dirty="0"/>
              <a:t>(5) </a:t>
            </a:r>
            <a:r>
              <a:rPr lang="ko-KR" altLang="en-US" sz="1050" dirty="0"/>
              <a:t>전혀 그렇지 않다</a:t>
            </a:r>
          </a:p>
          <a:p>
            <a:pPr fontAlgn="base"/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endParaRPr lang="en-US" altLang="ko-KR" sz="1100" b="1" dirty="0" smtClean="0"/>
          </a:p>
          <a:p>
            <a:pPr fontAlgn="base"/>
            <a:r>
              <a:rPr lang="en-US" altLang="ko-KR" sz="1200" b="1" dirty="0" smtClean="0">
                <a:latin typeface="+mn-ea"/>
              </a:rPr>
              <a:t>E. </a:t>
            </a:r>
            <a:r>
              <a:rPr lang="ko-KR" altLang="en-US" sz="1200" b="1" dirty="0" smtClean="0">
                <a:latin typeface="+mn-ea"/>
              </a:rPr>
              <a:t>기타</a:t>
            </a:r>
            <a:endParaRPr lang="en-US" altLang="ko-KR" sz="1200" b="1" dirty="0" smtClean="0">
              <a:latin typeface="+mn-ea"/>
            </a:endParaRPr>
          </a:p>
          <a:p>
            <a:pPr fontAlgn="base"/>
            <a:endParaRPr lang="en-US" altLang="ko-KR" sz="1100" b="1" dirty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 smtClean="0">
                <a:latin typeface="바탕체" pitchFamily="17" charset="-127"/>
                <a:ea typeface="바탕체" pitchFamily="17" charset="-127"/>
              </a:rPr>
              <a:t>13</a:t>
            </a:r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100" b="1" dirty="0"/>
              <a:t>본인은 수업에 적극적으로 참여하였다</a:t>
            </a:r>
            <a:r>
              <a:rPr lang="en-US" altLang="ko-KR" sz="1100" b="1" dirty="0"/>
              <a:t>.? </a:t>
            </a:r>
            <a:endParaRPr lang="ko-KR" altLang="en-US" sz="1050" b="1" dirty="0"/>
          </a:p>
          <a:p>
            <a:pPr fontAlgn="base"/>
            <a:endParaRPr lang="en-US" altLang="ko-KR" sz="1050" dirty="0" smtClean="0"/>
          </a:p>
          <a:p>
            <a:pPr fontAlgn="base"/>
            <a:r>
              <a:rPr lang="en-US" altLang="ko-KR" sz="1050" dirty="0" smtClean="0"/>
              <a:t>(</a:t>
            </a:r>
            <a:r>
              <a:rPr lang="en-US" altLang="ko-KR" sz="1050" dirty="0"/>
              <a:t>1) </a:t>
            </a:r>
            <a:r>
              <a:rPr lang="ko-KR" altLang="en-US" sz="1050" dirty="0"/>
              <a:t>매우 긍정적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긍정적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보통이다 </a:t>
            </a:r>
            <a:r>
              <a:rPr lang="en-US" altLang="ko-KR" sz="1050" dirty="0"/>
              <a:t>(4) </a:t>
            </a:r>
            <a:r>
              <a:rPr lang="ko-KR" altLang="en-US" sz="1050" dirty="0"/>
              <a:t>부정적 </a:t>
            </a:r>
            <a:r>
              <a:rPr lang="en-US" altLang="ko-KR" sz="1050" dirty="0"/>
              <a:t>(5) </a:t>
            </a:r>
            <a:r>
              <a:rPr lang="ko-KR" altLang="en-US" sz="1050" dirty="0"/>
              <a:t>매우 부정적 </a:t>
            </a:r>
          </a:p>
          <a:p>
            <a:pPr>
              <a:lnSpc>
                <a:spcPct val="90000"/>
              </a:lnSpc>
            </a:pPr>
            <a:endParaRPr lang="en-US" altLang="ko-KR" sz="1200" b="1" dirty="0" smtClean="0"/>
          </a:p>
          <a:p>
            <a:pPr>
              <a:lnSpc>
                <a:spcPct val="90000"/>
              </a:lnSpc>
            </a:pPr>
            <a:endParaRPr lang="en-US" altLang="ko-KR" sz="1050" b="1" dirty="0" smtClean="0">
              <a:latin typeface="바탕체" pitchFamily="17" charset="-127"/>
              <a:ea typeface="바탕체" pitchFamily="17" charset="-127"/>
            </a:endParaRPr>
          </a:p>
          <a:p>
            <a:pPr fontAlgn="base"/>
            <a:r>
              <a:rPr lang="en-US" altLang="ko-KR" sz="1100" b="1" dirty="0" smtClean="0">
                <a:latin typeface="바탕체" pitchFamily="17" charset="-127"/>
                <a:ea typeface="바탕체" pitchFamily="17" charset="-127"/>
              </a:rPr>
              <a:t>14</a:t>
            </a:r>
            <a:r>
              <a:rPr lang="en-US" altLang="ko-KR" sz="1100" b="1" dirty="0">
                <a:latin typeface="바탕체" pitchFamily="17" charset="-127"/>
                <a:ea typeface="바탕체" pitchFamily="17" charset="-127"/>
              </a:rPr>
              <a:t>. </a:t>
            </a:r>
            <a:r>
              <a:rPr lang="ko-KR" altLang="en-US" sz="1100" b="1" dirty="0"/>
              <a:t>본인은 주위에 학사학위 전공심화과정의 진학을 권유하겠다</a:t>
            </a:r>
            <a:r>
              <a:rPr lang="en-US" altLang="ko-KR" sz="1100" b="1" dirty="0" smtClean="0"/>
              <a:t>.</a:t>
            </a:r>
          </a:p>
          <a:p>
            <a:pPr fontAlgn="base"/>
            <a:endParaRPr lang="ko-KR" altLang="en-US" sz="1100" b="1" dirty="0"/>
          </a:p>
          <a:p>
            <a:pPr marL="228600" indent="-228600" fontAlgn="base">
              <a:buAutoNum type="arabicParenBoth"/>
            </a:pPr>
            <a:r>
              <a:rPr lang="ko-KR" altLang="en-US" sz="1050" dirty="0" smtClean="0"/>
              <a:t>매우 </a:t>
            </a:r>
            <a:r>
              <a:rPr lang="ko-KR" altLang="en-US" sz="1050" dirty="0"/>
              <a:t>긍정적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긍정적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보통이다 </a:t>
            </a:r>
            <a:r>
              <a:rPr lang="en-US" altLang="ko-KR" sz="1050" dirty="0"/>
              <a:t>(4) </a:t>
            </a:r>
            <a:r>
              <a:rPr lang="ko-KR" altLang="en-US" sz="1050" dirty="0"/>
              <a:t>부정적 </a:t>
            </a:r>
            <a:r>
              <a:rPr lang="en-US" altLang="ko-KR" sz="1050" dirty="0"/>
              <a:t>(5) </a:t>
            </a:r>
            <a:r>
              <a:rPr lang="ko-KR" altLang="en-US" sz="1050" dirty="0"/>
              <a:t>매우 부정적 </a:t>
            </a:r>
            <a:endParaRPr lang="en-US" altLang="ko-KR" sz="1050" dirty="0" smtClean="0"/>
          </a:p>
          <a:p>
            <a:pPr fontAlgn="base"/>
            <a:endParaRPr lang="en-US" altLang="ko-KR" sz="1050" dirty="0" smtClean="0"/>
          </a:p>
          <a:p>
            <a:pPr fontAlgn="base"/>
            <a:endParaRPr lang="en-US" altLang="ko-KR" sz="1100" b="1" dirty="0" smtClean="0"/>
          </a:p>
          <a:p>
            <a:pPr fontAlgn="base"/>
            <a:r>
              <a:rPr lang="en-US" altLang="ko-KR" sz="1100" b="1" dirty="0" smtClean="0"/>
              <a:t>15. </a:t>
            </a:r>
            <a:r>
              <a:rPr lang="ko-KR" altLang="en-US" sz="1100" b="1" dirty="0"/>
              <a:t>본인은 주변환경과 여건을 고려할 때 우리 대학</a:t>
            </a:r>
            <a:r>
              <a:rPr lang="en-US" altLang="ko-KR" sz="1100" b="1" dirty="0"/>
              <a:t>(</a:t>
            </a:r>
            <a:r>
              <a:rPr lang="ko-KR" altLang="en-US" sz="1100" b="1" dirty="0"/>
              <a:t>학과</a:t>
            </a:r>
            <a:r>
              <a:rPr lang="en-US" altLang="ko-KR" sz="1100" b="1" dirty="0"/>
              <a:t>)</a:t>
            </a:r>
            <a:r>
              <a:rPr lang="ko-KR" altLang="en-US" sz="1100" b="1" dirty="0"/>
              <a:t>을 선택한 것에 대하여 만족하고 있다</a:t>
            </a:r>
            <a:r>
              <a:rPr lang="en-US" altLang="ko-KR" sz="1100" b="1" dirty="0" smtClean="0"/>
              <a:t>.</a:t>
            </a:r>
          </a:p>
          <a:p>
            <a:pPr fontAlgn="base"/>
            <a:endParaRPr lang="en-US" altLang="ko-KR" sz="1100" b="1" dirty="0" smtClean="0"/>
          </a:p>
          <a:p>
            <a:pPr fontAlgn="base"/>
            <a:r>
              <a:rPr lang="en-US" altLang="ko-KR" sz="1050" dirty="0"/>
              <a:t>(1) </a:t>
            </a:r>
            <a:r>
              <a:rPr lang="ko-KR" altLang="en-US" sz="1050" dirty="0"/>
              <a:t>매우 긍정적 </a:t>
            </a:r>
            <a:r>
              <a:rPr lang="en-US" altLang="ko-KR" sz="1050" dirty="0"/>
              <a:t>(2) </a:t>
            </a:r>
            <a:r>
              <a:rPr lang="ko-KR" altLang="en-US" sz="1050" dirty="0"/>
              <a:t>대체로 긍정적 </a:t>
            </a:r>
            <a:r>
              <a:rPr lang="en-US" altLang="ko-KR" sz="1050" dirty="0"/>
              <a:t>(3) </a:t>
            </a:r>
            <a:r>
              <a:rPr lang="ko-KR" altLang="en-US" sz="1050" dirty="0"/>
              <a:t>보통이다 </a:t>
            </a:r>
            <a:r>
              <a:rPr lang="en-US" altLang="ko-KR" sz="1050" dirty="0"/>
              <a:t>(4) </a:t>
            </a:r>
            <a:r>
              <a:rPr lang="ko-KR" altLang="en-US" sz="1050" dirty="0"/>
              <a:t>부정적 </a:t>
            </a:r>
            <a:r>
              <a:rPr lang="en-US" altLang="ko-KR" sz="1050" dirty="0"/>
              <a:t>(5) </a:t>
            </a:r>
            <a:r>
              <a:rPr lang="ko-KR" altLang="en-US" sz="1050" dirty="0"/>
              <a:t>매우 부정적 </a:t>
            </a:r>
          </a:p>
          <a:p>
            <a:pPr fontAlgn="base"/>
            <a:endParaRPr lang="en-US" altLang="ko-KR" sz="1050" dirty="0" smtClean="0"/>
          </a:p>
          <a:p>
            <a:pPr marL="228600" indent="-228600" fontAlgn="base">
              <a:buAutoNum type="arabicParenBoth"/>
            </a:pPr>
            <a:endParaRPr lang="en-US" altLang="ko-KR" sz="1050" dirty="0"/>
          </a:p>
          <a:p>
            <a:pPr marL="228600" indent="-228600" fontAlgn="base">
              <a:buAutoNum type="arabicParenBoth"/>
            </a:pPr>
            <a:endParaRPr lang="en-US" altLang="ko-KR" sz="1050" dirty="0" smtClean="0"/>
          </a:p>
          <a:p>
            <a:pPr fontAlgn="base"/>
            <a:r>
              <a:rPr lang="ko-KR" altLang="en-US" sz="1050" dirty="0" smtClean="0"/>
              <a:t>                                   ▣ </a:t>
            </a:r>
            <a:r>
              <a:rPr lang="ko-KR" altLang="en-US" sz="1050" dirty="0"/>
              <a:t>설문에 성실히 응해주셔서 대단히 감사합니다</a:t>
            </a:r>
            <a:r>
              <a:rPr lang="en-US" altLang="ko-KR" sz="1050" dirty="0"/>
              <a:t>. </a:t>
            </a:r>
            <a:r>
              <a:rPr lang="ko-KR" altLang="en-US" sz="1050" dirty="0" smtClean="0"/>
              <a:t>▣</a:t>
            </a:r>
            <a:endParaRPr lang="en-US" altLang="ko-KR" sz="1050" dirty="0" smtClean="0"/>
          </a:p>
          <a:p>
            <a:pPr fontAlgn="base"/>
            <a:endParaRPr lang="en-US" altLang="ko-KR" sz="1050" dirty="0"/>
          </a:p>
          <a:p>
            <a:pPr fontAlgn="base"/>
            <a:endParaRPr lang="en-US" altLang="ko-KR" sz="1050" dirty="0" smtClean="0"/>
          </a:p>
          <a:p>
            <a:pPr fontAlgn="base"/>
            <a:endParaRPr lang="en-US" altLang="ko-KR" sz="1050" dirty="0"/>
          </a:p>
          <a:p>
            <a:pPr fontAlgn="base"/>
            <a:endParaRPr lang="en-US" altLang="ko-KR" sz="1050" dirty="0" smtClean="0"/>
          </a:p>
          <a:p>
            <a:pPr fontAlgn="base"/>
            <a:endParaRPr lang="ko-KR" altLang="en-US" sz="1050" dirty="0"/>
          </a:p>
          <a:p>
            <a:pPr algn="ctr">
              <a:lnSpc>
                <a:spcPct val="90000"/>
              </a:lnSpc>
            </a:pPr>
            <a:endParaRPr lang="ko-KR" altLang="en-US" sz="1050" dirty="0">
              <a:latin typeface="바탕체" pitchFamily="17" charset="-127"/>
              <a:ea typeface="바탕체" pitchFamily="17" charset="-127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-184666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Picture 2" descr="C:\Users\user\Desktop\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224" y="8642171"/>
            <a:ext cx="1049139" cy="49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229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1373</Words>
  <Application>Microsoft Office PowerPoint</Application>
  <PresentationFormat>사용자 지정</PresentationFormat>
  <Paragraphs>299</Paragraphs>
  <Slides>6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Windows 사용자</cp:lastModifiedBy>
  <cp:revision>49</cp:revision>
  <cp:lastPrinted>2017-12-19T07:01:07Z</cp:lastPrinted>
  <dcterms:created xsi:type="dcterms:W3CDTF">2010-11-22T08:21:07Z</dcterms:created>
  <dcterms:modified xsi:type="dcterms:W3CDTF">2017-12-19T07:13:04Z</dcterms:modified>
</cp:coreProperties>
</file>