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94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12A619F-2284-458A-8832-219D67708A16}" type="datetimeFigureOut">
              <a:rPr lang="ko-KR" altLang="en-US" smtClean="0"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6252E97-1B80-4B47-BA57-8033B017EAF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39552" y="2420888"/>
            <a:ext cx="8280920" cy="2377404"/>
          </a:xfrm>
        </p:spPr>
        <p:txBody>
          <a:bodyPr>
            <a:noAutofit/>
          </a:bodyPr>
          <a:lstStyle/>
          <a:p>
            <a:pPr fontAlgn="base" latinLnBrk="0"/>
            <a:r>
              <a:rPr lang="en-US" altLang="ko-KR" sz="3600" dirty="0" smtClean="0">
                <a:latin typeface="휴먼모음T" pitchFamily="18" charset="-127"/>
                <a:ea typeface="휴먼모음T" pitchFamily="18" charset="-127"/>
              </a:rPr>
              <a:t>Part.3</a:t>
            </a:r>
            <a:br>
              <a:rPr lang="en-US" altLang="ko-KR" sz="36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3600" dirty="0" smtClean="0"/>
              <a:t> 중추신경계에 작용하는 약물</a:t>
            </a:r>
            <a:br>
              <a:rPr lang="ko-KR" altLang="en-US" sz="3600" dirty="0" smtClean="0"/>
            </a:br>
            <a:r>
              <a:rPr lang="en-US" altLang="ko-KR" sz="3600" dirty="0" smtClean="0"/>
              <a:t>(Drugs Affecting the Central      </a:t>
            </a:r>
            <a:br>
              <a:rPr lang="en-US" altLang="ko-KR" sz="3600" dirty="0" smtClean="0"/>
            </a:br>
            <a:r>
              <a:rPr lang="en-US" altLang="ko-KR" sz="3600" dirty="0" smtClean="0"/>
              <a:t>  Nervous System)</a:t>
            </a:r>
            <a:endParaRPr lang="en-US" altLang="ko-KR" sz="3600" dirty="0"/>
          </a:p>
        </p:txBody>
      </p:sp>
      <p:sp>
        <p:nvSpPr>
          <p:cNvPr id="2" name="내용 개체 틀 1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휴먼모음T" pitchFamily="18" charset="-127"/>
                <a:ea typeface="휴먼모음T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2479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80920" cy="2448272"/>
          </a:xfrm>
        </p:spPr>
        <p:txBody>
          <a:bodyPr>
            <a:normAutofit/>
          </a:bodyPr>
          <a:lstStyle/>
          <a:p>
            <a:pPr fontAlgn="base"/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Chapter.7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smtClean="0"/>
              <a:t> 중추신경계</a:t>
            </a:r>
            <a:r>
              <a:rPr lang="en-US" altLang="ko-KR" sz="2800" dirty="0" smtClean="0"/>
              <a:t>(Central Nervous System)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224795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k-ju\Desktop\핵심약리학\핵심약리학jpg\대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ak-ju\Desktop\핵심약리학\핵심약리학jpg\소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121056" cy="57388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ak-ju\Desktop\핵심약리학\핵심약리학jpg\사이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820472" cy="62948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ak-ju\Desktop\핵심약리학\핵심약리학jpg\중간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0648"/>
            <a:ext cx="7560840" cy="632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200" dirty="0" smtClean="0"/>
              <a:t>대뇌</a:t>
            </a:r>
            <a:r>
              <a:rPr lang="en-US" altLang="ko-KR" sz="2200" dirty="0" smtClean="0"/>
              <a:t>(Cerebrum)</a:t>
            </a:r>
          </a:p>
          <a:p>
            <a:pPr fontAlgn="base">
              <a:buNone/>
            </a:pPr>
            <a:r>
              <a:rPr lang="ko-KR" altLang="en-US" sz="2200" dirty="0" smtClean="0"/>
              <a:t>① 대뇌피질</a:t>
            </a:r>
            <a:r>
              <a:rPr lang="en-US" altLang="ko-KR" sz="2200" dirty="0" smtClean="0"/>
              <a:t>(cerebral cortex)</a:t>
            </a:r>
          </a:p>
          <a:p>
            <a:pPr fontAlgn="base">
              <a:buNone/>
            </a:pPr>
            <a:r>
              <a:rPr lang="ko-KR" altLang="en-US" sz="2200" dirty="0" smtClean="0"/>
              <a:t>② </a:t>
            </a:r>
            <a:r>
              <a:rPr lang="ko-KR" altLang="en-US" sz="2200" dirty="0" err="1" smtClean="0"/>
              <a:t>기저핵</a:t>
            </a:r>
            <a:r>
              <a:rPr lang="en-US" altLang="ko-KR" sz="2200" dirty="0" smtClean="0"/>
              <a:t>(basal ganglia)</a:t>
            </a:r>
          </a:p>
          <a:p>
            <a:pPr fontAlgn="base">
              <a:buNone/>
            </a:pPr>
            <a:r>
              <a:rPr lang="ko-KR" altLang="en-US" sz="2200" dirty="0" smtClean="0"/>
              <a:t>③ </a:t>
            </a:r>
            <a:r>
              <a:rPr lang="ko-KR" altLang="en-US" sz="2200" dirty="0" err="1" smtClean="0"/>
              <a:t>변연계</a:t>
            </a:r>
            <a:r>
              <a:rPr lang="en-US" altLang="ko-KR" sz="2200" dirty="0" smtClean="0"/>
              <a:t>(limbic system)</a:t>
            </a:r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r>
              <a:rPr lang="ko-KR" altLang="en-US" sz="2200" dirty="0" err="1" smtClean="0"/>
              <a:t>사이뇌</a:t>
            </a:r>
            <a:r>
              <a:rPr lang="en-US" altLang="ko-KR" sz="2200" dirty="0" smtClean="0"/>
              <a:t>(diencephalon)</a:t>
            </a:r>
          </a:p>
          <a:p>
            <a:pPr fontAlgn="base">
              <a:buNone/>
            </a:pPr>
            <a:r>
              <a:rPr lang="ko-KR" altLang="en-US" sz="2200" dirty="0" smtClean="0"/>
              <a:t>① 시상</a:t>
            </a:r>
            <a:r>
              <a:rPr lang="en-US" altLang="ko-KR" sz="2200" dirty="0" smtClean="0"/>
              <a:t>(thalamus)</a:t>
            </a:r>
          </a:p>
          <a:p>
            <a:pPr fontAlgn="base">
              <a:buNone/>
            </a:pPr>
            <a:r>
              <a:rPr lang="ko-KR" altLang="en-US" sz="2200" dirty="0" smtClean="0"/>
              <a:t>② 시상하부</a:t>
            </a:r>
            <a:r>
              <a:rPr lang="en-US" altLang="ko-KR" sz="2200" dirty="0" smtClean="0"/>
              <a:t>(hypothalamus)</a:t>
            </a:r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r>
              <a:rPr lang="ko-KR" altLang="en-US" sz="2200" dirty="0" err="1" smtClean="0"/>
              <a:t>뇌줄기</a:t>
            </a:r>
            <a:r>
              <a:rPr lang="en-US" altLang="ko-KR" sz="2200" dirty="0" smtClean="0"/>
              <a:t>(brain stem)</a:t>
            </a:r>
          </a:p>
          <a:p>
            <a:pPr fontAlgn="base">
              <a:buNone/>
            </a:pPr>
            <a:r>
              <a:rPr lang="ko-KR" altLang="en-US" sz="2200" dirty="0" smtClean="0"/>
              <a:t>① </a:t>
            </a:r>
            <a:r>
              <a:rPr lang="ko-KR" altLang="en-US" sz="2200" dirty="0" err="1" smtClean="0"/>
              <a:t>중간뇌</a:t>
            </a:r>
            <a:r>
              <a:rPr lang="en-US" altLang="ko-KR" sz="2200" dirty="0" smtClean="0"/>
              <a:t>(midbrain)</a:t>
            </a:r>
          </a:p>
          <a:p>
            <a:pPr fontAlgn="base">
              <a:buNone/>
            </a:pPr>
            <a:r>
              <a:rPr lang="ko-KR" altLang="en-US" sz="2200" dirty="0" smtClean="0"/>
              <a:t>② </a:t>
            </a:r>
            <a:r>
              <a:rPr lang="ko-KR" altLang="en-US" sz="2200" dirty="0" err="1" smtClean="0"/>
              <a:t>다리뇌</a:t>
            </a:r>
            <a:r>
              <a:rPr lang="en-US" altLang="ko-KR" sz="2200" dirty="0" smtClean="0"/>
              <a:t>(</a:t>
            </a:r>
            <a:r>
              <a:rPr lang="en-US" altLang="ko-KR" sz="2200" dirty="0" err="1" smtClean="0"/>
              <a:t>pons</a:t>
            </a:r>
            <a:r>
              <a:rPr lang="en-US" altLang="ko-KR" sz="2200" dirty="0" smtClean="0"/>
              <a:t>)</a:t>
            </a:r>
          </a:p>
          <a:p>
            <a:pPr fontAlgn="base">
              <a:buNone/>
            </a:pPr>
            <a:r>
              <a:rPr lang="ko-KR" altLang="en-US" sz="2200" dirty="0" smtClean="0"/>
              <a:t>③ </a:t>
            </a:r>
            <a:r>
              <a:rPr lang="ko-KR" altLang="en-US" sz="2200" dirty="0" err="1" smtClean="0"/>
              <a:t>숨뇌</a:t>
            </a:r>
            <a:r>
              <a:rPr lang="en-US" altLang="ko-KR" sz="2200" dirty="0" smtClean="0"/>
              <a:t>(medulla </a:t>
            </a:r>
            <a:r>
              <a:rPr lang="en-US" altLang="ko-KR" sz="2200" dirty="0" err="1" smtClean="0"/>
              <a:t>oblongate</a:t>
            </a:r>
            <a:r>
              <a:rPr lang="en-US" altLang="ko-KR" sz="2200" dirty="0" smtClean="0"/>
              <a:t>)</a:t>
            </a:r>
          </a:p>
          <a:p>
            <a:pPr fontAlgn="base"/>
            <a:r>
              <a:rPr lang="ko-KR" altLang="en-US" sz="2200" dirty="0" smtClean="0"/>
              <a:t>소뇌</a:t>
            </a:r>
            <a:r>
              <a:rPr lang="en-US" altLang="ko-KR" sz="2200" dirty="0" smtClean="0"/>
              <a:t>(Cerebellum)</a:t>
            </a:r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뇌</a:t>
            </a:r>
            <a:r>
              <a:rPr lang="en-US" altLang="ko-KR" sz="2400" dirty="0" smtClean="0"/>
              <a:t>(Brain)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720080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척수</a:t>
            </a:r>
            <a:r>
              <a:rPr lang="en-US" altLang="ko-KR" sz="2400" dirty="0" smtClean="0"/>
              <a:t>(Spinal cord)</a:t>
            </a:r>
            <a:endParaRPr lang="en-US" altLang="ko-KR" sz="2400" dirty="0"/>
          </a:p>
        </p:txBody>
      </p:sp>
      <p:pic>
        <p:nvPicPr>
          <p:cNvPr id="5122" name="Picture 2" descr="C:\Users\Hak-ju\Desktop\핵심약리학\핵심약리학jpg\척수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60648"/>
            <a:ext cx="5652120" cy="62881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Autofit/>
          </a:bodyPr>
          <a:lstStyle/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중추신경계에서의 신경전달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400" dirty="0" smtClean="0"/>
              <a:t>(Neurotransmission in the central nervous system)</a:t>
            </a:r>
            <a:endParaRPr lang="en-US" altLang="ko-KR" sz="2400" dirty="0"/>
          </a:p>
        </p:txBody>
      </p:sp>
      <p:pic>
        <p:nvPicPr>
          <p:cNvPr id="6146" name="Picture 2" descr="C:\Users\Hak-ju\Desktop\핵심약리학\핵심약리학jpg\중추신경계 전달물질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92888" cy="51125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Autofit/>
          </a:bodyPr>
          <a:lstStyle/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251520" y="332656"/>
            <a:ext cx="3312368" cy="939784"/>
          </a:xfrm>
        </p:spPr>
        <p:txBody>
          <a:bodyPr>
            <a:noAutofit/>
          </a:bodyPr>
          <a:lstStyle/>
          <a:p>
            <a:pPr algn="l" fontAlgn="base"/>
            <a:r>
              <a:rPr lang="ko-KR" altLang="en-US" sz="1800" dirty="0" smtClean="0"/>
              <a:t>중추신경계에서의 신경전달</a:t>
            </a: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>(Neurotransmission in the central nervous system)</a:t>
            </a:r>
            <a:endParaRPr lang="en-US" altLang="ko-KR" sz="1800" dirty="0"/>
          </a:p>
        </p:txBody>
      </p:sp>
      <p:pic>
        <p:nvPicPr>
          <p:cNvPr id="7170" name="Picture 2" descr="C:\Users\Hak-ju\Desktop\핵심약리학\핵심약리학jpg\표7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9975" y="0"/>
            <a:ext cx="5534025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80920" cy="2448272"/>
          </a:xfrm>
        </p:spPr>
        <p:txBody>
          <a:bodyPr>
            <a:normAutofit/>
          </a:bodyPr>
          <a:lstStyle/>
          <a:p>
            <a:pPr fontAlgn="base"/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Chapter.8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항불안제</a:t>
            </a:r>
            <a:r>
              <a:rPr lang="ko-KR" altLang="en-US" sz="2800" dirty="0" smtClean="0"/>
              <a:t> 및 수면제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(</a:t>
            </a:r>
            <a:r>
              <a:rPr lang="en-US" altLang="ko-KR" sz="2800" dirty="0" err="1" smtClean="0"/>
              <a:t>Antianxiety</a:t>
            </a:r>
            <a:r>
              <a:rPr lang="en-US" altLang="ko-KR" sz="2800" dirty="0" smtClean="0"/>
              <a:t> and Hypnotic Drugs)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224795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Autofit/>
          </a:bodyPr>
          <a:lstStyle/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720080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벤조디아제핀류</a:t>
            </a:r>
            <a:r>
              <a:rPr lang="en-US" altLang="ko-KR" sz="2400" dirty="0" smtClean="0"/>
              <a:t>(Benzodiazepines)</a:t>
            </a:r>
            <a:endParaRPr lang="ko-KR" altLang="en-US" sz="2400" dirty="0"/>
          </a:p>
        </p:txBody>
      </p:sp>
      <p:pic>
        <p:nvPicPr>
          <p:cNvPr id="8194" name="Picture 2" descr="C:\Users\Hak-ju\Desktop\핵심약리학\핵심약리학jpg\표8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19"/>
            <a:ext cx="8280920" cy="55206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400600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Flurazepam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Temazepam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Triazolam</a:t>
            </a:r>
            <a:r>
              <a:rPr lang="en-US" altLang="ko-KR" sz="2400" dirty="0" smtClean="0"/>
              <a:t> 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④ Diazepam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⑤ </a:t>
            </a:r>
            <a:r>
              <a:rPr lang="en-US" altLang="ko-KR" sz="2400" dirty="0" err="1" smtClean="0"/>
              <a:t>Lorazepam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⑥ </a:t>
            </a:r>
            <a:r>
              <a:rPr lang="en-US" altLang="ko-KR" sz="2400" dirty="0" err="1" smtClean="0"/>
              <a:t>Alprazilam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⑦ </a:t>
            </a:r>
            <a:r>
              <a:rPr lang="en-US" altLang="ko-KR" sz="2400" dirty="0" err="1" smtClean="0"/>
              <a:t>Chlordiazepoxide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벤조디아제핀류</a:t>
            </a:r>
            <a:r>
              <a:rPr lang="en-US" altLang="ko-KR" sz="2400" dirty="0" smtClean="0"/>
              <a:t>(Benzodiazepines)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359024" y="2996952"/>
            <a:ext cx="8784976" cy="1944216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ko-KR" altLang="en-US" sz="2400" dirty="0" smtClean="0"/>
              <a:t>기타 </a:t>
            </a:r>
            <a:r>
              <a:rPr lang="ko-KR" altLang="en-US" sz="2400" dirty="0" err="1" smtClean="0"/>
              <a:t>항불안제</a:t>
            </a:r>
            <a:r>
              <a:rPr lang="ko-KR" altLang="en-US" sz="2400" dirty="0" smtClean="0"/>
              <a:t> 및 수면제</a:t>
            </a:r>
            <a:r>
              <a:rPr lang="en-US" altLang="ko-KR" sz="2400" dirty="0" smtClean="0"/>
              <a:t>(Other </a:t>
            </a:r>
            <a:r>
              <a:rPr lang="en-US" altLang="ko-KR" sz="2400" dirty="0" err="1" smtClean="0"/>
              <a:t>anxiolytic</a:t>
            </a:r>
            <a:r>
              <a:rPr lang="en-US" altLang="ko-KR" sz="2400" dirty="0" smtClean="0"/>
              <a:t> drugs)</a:t>
            </a:r>
            <a:endParaRPr lang="ko-KR" altLang="en-US" sz="2400" dirty="0" smtClean="0"/>
          </a:p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Buspirone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Hydroxyzine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54805" cy="201622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벤조디아제핀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길항제</a:t>
            </a:r>
            <a:r>
              <a:rPr lang="en-US" altLang="ko-KR" sz="2400" dirty="0" smtClean="0"/>
              <a:t>(Benzodiazepine antagonist</a:t>
            </a:r>
            <a:r>
              <a:rPr lang="en-US" altLang="ko-KR" sz="2400" dirty="0" smtClean="0"/>
              <a:t>)</a:t>
            </a:r>
            <a:r>
              <a:rPr lang="en-US" altLang="ko-KR" sz="2400" dirty="0"/>
              <a:t/>
            </a:r>
            <a:br>
              <a:rPr lang="en-US" altLang="ko-KR" sz="2400" dirty="0"/>
            </a:br>
            <a:r>
              <a:rPr lang="en-US" altLang="ko-KR" sz="2400" dirty="0">
                <a:latin typeface="+mn-lt"/>
              </a:rPr>
              <a:t>① </a:t>
            </a:r>
            <a:r>
              <a:rPr lang="en-US" altLang="ko-KR" sz="2400" dirty="0" smtClean="0">
                <a:latin typeface="+mn-lt"/>
              </a:rPr>
              <a:t>Flumazenil</a:t>
            </a:r>
            <a:br>
              <a:rPr lang="en-US" altLang="ko-KR" sz="2400" dirty="0" smtClean="0">
                <a:latin typeface="+mn-lt"/>
              </a:rPr>
            </a:br>
            <a:r>
              <a:rPr lang="en-US" altLang="ko-KR" sz="2400" dirty="0">
                <a:latin typeface="+mn-lt"/>
              </a:rPr>
              <a:t/>
            </a:r>
            <a:br>
              <a:rPr lang="en-US" altLang="ko-KR" sz="2400" dirty="0">
                <a:latin typeface="+mn-lt"/>
              </a:rPr>
            </a:br>
            <a:endParaRPr lang="en-US" altLang="ko-KR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3789040"/>
            <a:ext cx="8784976" cy="2520280"/>
          </a:xfrm>
        </p:spPr>
        <p:txBody>
          <a:bodyPr>
            <a:noAutofit/>
          </a:bodyPr>
          <a:lstStyle/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/>
            <a:endParaRPr lang="en-US" altLang="ko-KR" sz="2200" dirty="0" smtClean="0"/>
          </a:p>
          <a:p>
            <a:pPr fontAlgn="base">
              <a:buNone/>
            </a:pPr>
            <a:endParaRPr lang="en-US" altLang="ko-KR" sz="22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바비츄레이트</a:t>
            </a:r>
            <a:r>
              <a:rPr lang="en-US" altLang="ko-KR" sz="2400" dirty="0" smtClean="0"/>
              <a:t>(Barbiturates)</a:t>
            </a:r>
            <a:endParaRPr lang="en-US" altLang="ko-KR" sz="2400" dirty="0"/>
          </a:p>
        </p:txBody>
      </p:sp>
      <p:pic>
        <p:nvPicPr>
          <p:cNvPr id="9218" name="Picture 2" descr="C:\Users\Hak-ju\Desktop\핵심약리학\핵심약리학jpg\표8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8352928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3528392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Zolpidem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Eszopiclone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Ramelteon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④ Chloral hydrate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기타 수면제</a:t>
            </a:r>
            <a:r>
              <a:rPr lang="en-US" altLang="ko-KR" sz="2400" dirty="0" smtClean="0"/>
              <a:t>(Other hypnotic agents) 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2232248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Zolpidem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Eszopiclone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Ramelteon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④ Chloral hydrate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기타 수면제</a:t>
            </a:r>
            <a:r>
              <a:rPr lang="en-US" altLang="ko-KR" sz="2400" dirty="0" smtClean="0"/>
              <a:t>(Other hypnotic agents) </a:t>
            </a:r>
            <a:endParaRPr lang="en-US" altLang="ko-KR" sz="2400" dirty="0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1080120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Disulfiram</a:t>
            </a:r>
            <a:r>
              <a:rPr lang="en-US" altLang="ko-KR" sz="2400" dirty="0" smtClean="0"/>
              <a:t> 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400" dirty="0" smtClean="0"/>
              <a:t>Ethanol 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_x249588392" descr="EMB00002058322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80920" cy="2448272"/>
          </a:xfrm>
        </p:spPr>
        <p:txBody>
          <a:bodyPr>
            <a:normAutofit/>
          </a:bodyPr>
          <a:lstStyle/>
          <a:p>
            <a:pPr fontAlgn="base"/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Chapter.9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smtClean="0"/>
              <a:t> 중추신경흥분제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(Central Nervous System Stimulants)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224795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4176464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중추신경흥분제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000" dirty="0" smtClean="0"/>
              <a:t>(</a:t>
            </a:r>
            <a:r>
              <a:rPr lang="ko-KR" altLang="en-US" sz="2000" dirty="0" smtClean="0"/>
              <a:t>뇌신경 세포의 기능을 흥분시키는 약물</a:t>
            </a:r>
            <a:r>
              <a:rPr lang="en-US" altLang="ko-KR" sz="2000" dirty="0" smtClean="0"/>
              <a:t>; </a:t>
            </a:r>
            <a:r>
              <a:rPr lang="ko-KR" altLang="en-US" sz="2000" dirty="0" smtClean="0"/>
              <a:t>담배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카페인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암페타민류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코카인 등</a:t>
            </a:r>
            <a:r>
              <a:rPr lang="en-US" altLang="ko-KR" sz="2000" dirty="0" smtClean="0"/>
              <a:t>)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환각제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1800" dirty="0" smtClean="0"/>
              <a:t>   (</a:t>
            </a:r>
            <a:r>
              <a:rPr lang="ko-KR" altLang="en-US" sz="1800" dirty="0" smtClean="0"/>
              <a:t>뇌신경 세포의 기능을 흥분시키기도 하고 억제시키기도 하는 약물</a:t>
            </a:r>
            <a:r>
              <a:rPr lang="en-US" altLang="ko-KR" sz="1800" dirty="0" smtClean="0"/>
              <a:t>; </a:t>
            </a:r>
            <a:r>
              <a:rPr lang="ko-KR" altLang="en-US" sz="1800" dirty="0" smtClean="0"/>
              <a:t>대마초</a:t>
            </a:r>
            <a:r>
              <a:rPr lang="en-US" altLang="ko-KR" sz="1800" dirty="0" smtClean="0"/>
              <a:t>, PCP </a:t>
            </a:r>
            <a:r>
              <a:rPr lang="ko-KR" altLang="en-US" sz="1800" dirty="0" smtClean="0"/>
              <a:t>등</a:t>
            </a:r>
            <a:r>
              <a:rPr lang="en-US" altLang="ko-KR" sz="1800" dirty="0" smtClean="0"/>
              <a:t>)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r>
              <a:rPr lang="ko-KR" altLang="en-US" sz="2400" dirty="0" err="1" smtClean="0"/>
              <a:t>중추신경억제제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000" dirty="0" smtClean="0"/>
              <a:t>     (</a:t>
            </a:r>
            <a:r>
              <a:rPr lang="ko-KR" altLang="en-US" sz="2000" dirty="0" smtClean="0"/>
              <a:t>뇌신경 세포의 기능을 억제시키는 약물</a:t>
            </a:r>
            <a:r>
              <a:rPr lang="en-US" altLang="ko-KR" sz="2000" dirty="0" smtClean="0"/>
              <a:t>; </a:t>
            </a:r>
            <a:r>
              <a:rPr lang="ko-KR" altLang="en-US" sz="2000" dirty="0" smtClean="0"/>
              <a:t>알코올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흡입제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수면제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신경안정제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진해제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항히스타민제</a:t>
            </a:r>
            <a:r>
              <a:rPr lang="ko-KR" altLang="en-US" sz="2000" dirty="0" smtClean="0"/>
              <a:t> 등</a:t>
            </a:r>
            <a:r>
              <a:rPr lang="en-US" altLang="ko-KR" sz="2000" dirty="0" smtClean="0"/>
              <a:t>)</a:t>
            </a:r>
            <a:endParaRPr lang="ko-KR" altLang="en-US" sz="20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2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약물남용</a:t>
            </a:r>
            <a:r>
              <a:rPr lang="en-US" altLang="ko-KR" sz="2400" dirty="0" smtClean="0"/>
              <a:t>(Drug abuse)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12568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정신운동 흥분제</a:t>
            </a:r>
            <a:r>
              <a:rPr lang="en-US" altLang="ko-KR" sz="2400" dirty="0" smtClean="0"/>
              <a:t>(Psychomotor stimulants)</a:t>
            </a:r>
          </a:p>
          <a:p>
            <a:pPr fontAlgn="base">
              <a:buNone/>
            </a:pPr>
            <a:r>
              <a:rPr lang="en-US" altLang="ko-KR" sz="2400" dirty="0" smtClean="0"/>
              <a:t>① Amphetamine</a:t>
            </a:r>
          </a:p>
          <a:p>
            <a:pPr fontAlgn="base">
              <a:buNone/>
            </a:pPr>
            <a:r>
              <a:rPr lang="en-US" altLang="ko-KR" sz="2400" dirty="0" smtClean="0"/>
              <a:t>② Methylphenidate</a:t>
            </a:r>
          </a:p>
          <a:p>
            <a:pPr fontAlgn="base">
              <a:buNone/>
            </a:pPr>
            <a:r>
              <a:rPr lang="en-US" altLang="ko-KR" sz="2400" dirty="0" smtClean="0"/>
              <a:t>③ Cocaine</a:t>
            </a:r>
          </a:p>
          <a:p>
            <a:pPr fontAlgn="base">
              <a:buNone/>
            </a:pPr>
            <a:r>
              <a:rPr lang="en-US" altLang="ko-KR" sz="2400" dirty="0" smtClean="0"/>
              <a:t>④ Nicotine</a:t>
            </a:r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 fontAlgn="base"/>
            <a:r>
              <a:rPr lang="ko-KR" altLang="en-US" sz="2400" dirty="0" smtClean="0"/>
              <a:t>환각제</a:t>
            </a:r>
            <a:r>
              <a:rPr lang="en-US" altLang="ko-KR" sz="2400" dirty="0" smtClean="0"/>
              <a:t>(Hallucinogens)</a:t>
            </a:r>
          </a:p>
          <a:p>
            <a:pPr fontAlgn="base">
              <a:buNone/>
            </a:pPr>
            <a:r>
              <a:rPr lang="en-US" altLang="ko-KR" sz="2400" dirty="0" smtClean="0"/>
              <a:t>① Lysergic acid diethylamide(LSD)</a:t>
            </a:r>
          </a:p>
          <a:p>
            <a:pPr fontAlgn="base">
              <a:buNone/>
            </a:pPr>
            <a:r>
              <a:rPr lang="en-US" altLang="ko-KR" sz="2400" dirty="0" smtClean="0"/>
              <a:t>② Phencyclidine(PCP)</a:t>
            </a:r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Tetrahydrocannabinol</a:t>
            </a:r>
            <a:r>
              <a:rPr lang="en-US" altLang="ko-KR" sz="2400" dirty="0" smtClean="0"/>
              <a:t>(THC)</a:t>
            </a:r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중추신경흥분제</a:t>
            </a:r>
            <a:r>
              <a:rPr lang="en-US" altLang="ko-KR" sz="2400" dirty="0" smtClean="0"/>
              <a:t>(Central nervous system stimulants)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80920" cy="2448272"/>
          </a:xfrm>
        </p:spPr>
        <p:txBody>
          <a:bodyPr>
            <a:normAutofit/>
          </a:bodyPr>
          <a:lstStyle/>
          <a:p>
            <a:pPr fontAlgn="base"/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Chapter.10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err="1" smtClean="0"/>
              <a:t>전간치료제</a:t>
            </a:r>
            <a:r>
              <a:rPr lang="en-US" altLang="ko-KR" sz="2800" dirty="0" smtClean="0"/>
              <a:t>(Antiepileptic Drugs)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2247954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12568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전신발작</a:t>
            </a:r>
            <a:r>
              <a:rPr lang="en-US" altLang="ko-KR" sz="2400" dirty="0" smtClean="0"/>
              <a:t>(Generalized seizures)</a:t>
            </a:r>
          </a:p>
          <a:p>
            <a:pPr fontAlgn="base">
              <a:buNone/>
            </a:pPr>
            <a:r>
              <a:rPr lang="ko-KR" altLang="en-US" sz="2200" dirty="0" smtClean="0"/>
              <a:t>① </a:t>
            </a:r>
            <a:r>
              <a:rPr lang="ko-KR" altLang="en-US" sz="2200" dirty="0" err="1" smtClean="0"/>
              <a:t>대발작</a:t>
            </a:r>
            <a:r>
              <a:rPr lang="en-US" altLang="ko-KR" sz="2200" dirty="0" smtClean="0"/>
              <a:t>(Grand mal seizure, tonic-</a:t>
            </a:r>
            <a:r>
              <a:rPr lang="en-US" altLang="ko-KR" sz="2200" dirty="0" err="1" smtClean="0"/>
              <a:t>clonic</a:t>
            </a:r>
            <a:r>
              <a:rPr lang="en-US" altLang="ko-KR" sz="2200" dirty="0" smtClean="0"/>
              <a:t> seizure; </a:t>
            </a:r>
            <a:r>
              <a:rPr lang="ko-KR" altLang="en-US" sz="2200" dirty="0" smtClean="0"/>
              <a:t>강직</a:t>
            </a:r>
            <a:r>
              <a:rPr lang="en-US" altLang="ko-KR" sz="2200" dirty="0" smtClean="0"/>
              <a:t>-</a:t>
            </a:r>
            <a:r>
              <a:rPr lang="ko-KR" altLang="en-US" sz="2200" dirty="0" smtClean="0"/>
              <a:t>간대성 발작</a:t>
            </a:r>
            <a:r>
              <a:rPr lang="en-US" altLang="ko-KR" sz="2200" dirty="0" smtClean="0"/>
              <a:t>)</a:t>
            </a:r>
            <a:endParaRPr lang="ko-KR" altLang="en-US" sz="2200" dirty="0" smtClean="0"/>
          </a:p>
          <a:p>
            <a:pPr fontAlgn="base">
              <a:buNone/>
            </a:pPr>
            <a:r>
              <a:rPr lang="ko-KR" altLang="en-US" sz="2400" dirty="0" smtClean="0"/>
              <a:t>② </a:t>
            </a:r>
            <a:r>
              <a:rPr lang="ko-KR" altLang="en-US" sz="2400" dirty="0" err="1" smtClean="0"/>
              <a:t>소발작</a:t>
            </a:r>
            <a:r>
              <a:rPr lang="en-US" altLang="ko-KR" sz="2400" dirty="0" smtClean="0"/>
              <a:t>(Petit mal seizure, absence seizure; </a:t>
            </a:r>
            <a:r>
              <a:rPr lang="ko-KR" altLang="en-US" sz="2400" dirty="0" smtClean="0"/>
              <a:t>실신발작</a:t>
            </a:r>
            <a:r>
              <a:rPr lang="en-US" altLang="ko-KR" sz="2400" dirty="0" smtClean="0"/>
              <a:t>)</a:t>
            </a:r>
            <a:endParaRPr lang="ko-KR" altLang="en-US" sz="2400" dirty="0" smtClean="0"/>
          </a:p>
          <a:p>
            <a:pPr fontAlgn="base">
              <a:buNone/>
            </a:pPr>
            <a:r>
              <a:rPr lang="ko-KR" altLang="en-US" sz="2400" dirty="0" smtClean="0"/>
              <a:t>③ 근간대성 발작</a:t>
            </a:r>
            <a:r>
              <a:rPr lang="en-US" altLang="ko-KR" sz="2400" dirty="0" smtClean="0"/>
              <a:t>(</a:t>
            </a:r>
            <a:r>
              <a:rPr lang="en-US" altLang="ko-KR" sz="2400" dirty="0" err="1" smtClean="0"/>
              <a:t>Myoclonic</a:t>
            </a:r>
            <a:r>
              <a:rPr lang="en-US" altLang="ko-KR" sz="2400" dirty="0" smtClean="0"/>
              <a:t> seizure)</a:t>
            </a:r>
            <a:endParaRPr lang="ko-KR" altLang="en-US" sz="2400" dirty="0" smtClean="0"/>
          </a:p>
          <a:p>
            <a:pPr fontAlgn="base">
              <a:buNone/>
            </a:pPr>
            <a:r>
              <a:rPr lang="ko-KR" altLang="en-US" sz="2400" dirty="0" smtClean="0"/>
              <a:t>④ 열성발작</a:t>
            </a:r>
            <a:r>
              <a:rPr lang="en-US" altLang="ko-KR" sz="2400" dirty="0" smtClean="0"/>
              <a:t>(Infantile seizure)</a:t>
            </a:r>
          </a:p>
          <a:p>
            <a:pPr fontAlgn="base">
              <a:buNone/>
            </a:pPr>
            <a:r>
              <a:rPr lang="ko-KR" altLang="en-US" sz="2400" dirty="0" smtClean="0"/>
              <a:t>⑤ </a:t>
            </a:r>
            <a:r>
              <a:rPr lang="ko-KR" altLang="en-US" sz="2400" dirty="0" err="1" smtClean="0"/>
              <a:t>간질지속증</a:t>
            </a:r>
            <a:r>
              <a:rPr lang="en-US" altLang="ko-KR" sz="2400" dirty="0" smtClean="0"/>
              <a:t>(Status </a:t>
            </a:r>
            <a:r>
              <a:rPr lang="en-US" altLang="ko-KR" sz="2400" dirty="0" err="1" smtClean="0"/>
              <a:t>epilepticus</a:t>
            </a:r>
            <a:r>
              <a:rPr lang="en-US" altLang="ko-KR" sz="2400" dirty="0" smtClean="0"/>
              <a:t>)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부분발작</a:t>
            </a:r>
            <a:r>
              <a:rPr lang="en-US" altLang="ko-KR" sz="2400" dirty="0" smtClean="0"/>
              <a:t>(Partial seizures)</a:t>
            </a:r>
          </a:p>
          <a:p>
            <a:pPr fontAlgn="base">
              <a:buNone/>
            </a:pPr>
            <a:r>
              <a:rPr lang="ko-KR" altLang="en-US" sz="2400" dirty="0" smtClean="0"/>
              <a:t>① 단순 부분발작</a:t>
            </a:r>
            <a:r>
              <a:rPr lang="en-US" altLang="ko-KR" sz="2400" dirty="0" smtClean="0"/>
              <a:t>(Simple partial seizure)</a:t>
            </a:r>
          </a:p>
          <a:p>
            <a:pPr fontAlgn="base">
              <a:buNone/>
            </a:pPr>
            <a:r>
              <a:rPr lang="ko-KR" altLang="en-US" sz="2400" dirty="0" smtClean="0"/>
              <a:t>② 복합 부분발작</a:t>
            </a:r>
            <a:r>
              <a:rPr lang="en-US" altLang="ko-KR" sz="2400" dirty="0" smtClean="0"/>
              <a:t>(Complex partial seizure)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발작의 분류</a:t>
            </a:r>
            <a:r>
              <a:rPr lang="en-US" altLang="ko-KR" sz="2400" dirty="0" smtClean="0"/>
              <a:t>(Classification of epilepsy)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Hak-ju\Desktop\핵심약리학\핵심약리학jpg\그림10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7021238" cy="6264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256584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en-US" altLang="ko-KR" sz="2400" dirty="0" smtClean="0"/>
              <a:t>① Benzodiazepines</a:t>
            </a:r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Carbamazepine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Divalproex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④ </a:t>
            </a:r>
            <a:r>
              <a:rPr lang="en-US" altLang="ko-KR" sz="2400" dirty="0" err="1" smtClean="0"/>
              <a:t>Ethosuximide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⑤ </a:t>
            </a:r>
            <a:r>
              <a:rPr lang="en-US" altLang="ko-KR" sz="2400" dirty="0" err="1" smtClean="0"/>
              <a:t>Gabapentin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⑥ </a:t>
            </a:r>
            <a:r>
              <a:rPr lang="en-US" altLang="ko-KR" sz="2400" dirty="0" err="1" smtClean="0"/>
              <a:t>Lamotrigine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⑦ </a:t>
            </a:r>
            <a:r>
              <a:rPr lang="en-US" altLang="ko-KR" sz="2400" dirty="0" err="1" smtClean="0"/>
              <a:t>Oxcarbazepine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⑧ Phenobarbital</a:t>
            </a:r>
          </a:p>
          <a:p>
            <a:pPr fontAlgn="base">
              <a:buNone/>
            </a:pPr>
            <a:r>
              <a:rPr lang="en-US" altLang="ko-KR" sz="2400" dirty="0" smtClean="0"/>
              <a:t>⑨ </a:t>
            </a:r>
            <a:r>
              <a:rPr lang="en-US" altLang="ko-KR" sz="2400" dirty="0" err="1" smtClean="0"/>
              <a:t>Phenytoin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⑩ </a:t>
            </a:r>
            <a:r>
              <a:rPr lang="en-US" altLang="ko-KR" sz="2400" dirty="0" err="1" smtClean="0"/>
              <a:t>Primidone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⑪ </a:t>
            </a:r>
            <a:r>
              <a:rPr lang="en-US" altLang="ko-KR" sz="2400" dirty="0" err="1" smtClean="0"/>
              <a:t>Topiramate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⑫ </a:t>
            </a:r>
            <a:r>
              <a:rPr lang="en-US" altLang="ko-KR" sz="2400" dirty="0" err="1" smtClean="0"/>
              <a:t>Zonisamide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전간치료제</a:t>
            </a:r>
            <a:r>
              <a:rPr lang="en-US" altLang="ko-KR" sz="2400" dirty="0" smtClean="0"/>
              <a:t>(Antiepileptic drugs)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80920" cy="2448272"/>
          </a:xfrm>
        </p:spPr>
        <p:txBody>
          <a:bodyPr>
            <a:normAutofit/>
          </a:bodyPr>
          <a:lstStyle/>
          <a:p>
            <a:pPr fontAlgn="base"/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Chapter.11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smtClean="0"/>
              <a:t> 신경변성질환 치료제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(Drugs for Neurodegenerative Disease)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224795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Hak-ju\Desktop\핵심약리학\핵심약리학jpg\그림1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9144000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400600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정의 및 원인</a:t>
            </a: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증상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치료</a:t>
            </a: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파킨슨병에 사용되는 약물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Levodopa</a:t>
            </a:r>
            <a:r>
              <a:rPr lang="en-US" altLang="ko-KR" sz="2400" dirty="0" smtClean="0"/>
              <a:t> and </a:t>
            </a:r>
            <a:r>
              <a:rPr lang="en-US" altLang="ko-KR" sz="2400" dirty="0" err="1" smtClean="0"/>
              <a:t>carbidopa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Selegiline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Amantadine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④ </a:t>
            </a:r>
            <a:r>
              <a:rPr lang="en-US" altLang="ko-KR" sz="2400" dirty="0" err="1" smtClean="0"/>
              <a:t>Bromocriptine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ko-KR" altLang="en-US" sz="2400" dirty="0" smtClean="0"/>
              <a:t>⑤ </a:t>
            </a:r>
            <a:r>
              <a:rPr lang="ko-KR" altLang="en-US" sz="2400" dirty="0" err="1" smtClean="0"/>
              <a:t>항무스카린제</a:t>
            </a:r>
            <a:r>
              <a:rPr lang="en-US" altLang="ko-KR" sz="2400" dirty="0" smtClean="0"/>
              <a:t>(</a:t>
            </a:r>
            <a:r>
              <a:rPr lang="en-US" altLang="ko-KR" sz="2400" dirty="0" err="1" smtClean="0"/>
              <a:t>Antomuscarinic</a:t>
            </a:r>
            <a:r>
              <a:rPr lang="en-US" altLang="ko-KR" sz="2400" dirty="0" smtClean="0"/>
              <a:t> agent)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ko-KR" altLang="en-US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400" dirty="0" smtClean="0"/>
              <a:t>Parkinson disease(</a:t>
            </a:r>
            <a:r>
              <a:rPr lang="ko-KR" altLang="en-US" sz="2400" dirty="0" smtClean="0"/>
              <a:t>파킨슨병</a:t>
            </a:r>
            <a:r>
              <a:rPr lang="en-US" altLang="ko-KR" sz="2400" dirty="0" smtClean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Hak-ju\Desktop\핵심약리학\핵심약리학jpg\알츠하이머병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7920880" cy="626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400600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정의 및 원인</a:t>
            </a: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증상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치료</a:t>
            </a: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알츠하이머병에 사용되는 약물</a:t>
            </a:r>
            <a:endParaRPr lang="en-US" altLang="ko-KR" sz="2400" dirty="0" smtClean="0"/>
          </a:p>
          <a:p>
            <a:pPr fontAlgn="base">
              <a:buNone/>
            </a:pPr>
            <a:r>
              <a:rPr lang="ko-KR" altLang="en-US" sz="2400" dirty="0" smtClean="0"/>
              <a:t>① </a:t>
            </a:r>
            <a:r>
              <a:rPr lang="ko-KR" altLang="en-US" sz="2400" dirty="0" err="1" smtClean="0"/>
              <a:t>아세틸콜린에스터라아제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억제제</a:t>
            </a:r>
            <a:r>
              <a:rPr lang="en-US" altLang="ko-KR" sz="2400" dirty="0" smtClean="0"/>
              <a:t> (</a:t>
            </a:r>
            <a:r>
              <a:rPr lang="en-US" altLang="ko-KR" sz="2000" dirty="0" err="1" smtClean="0"/>
              <a:t>acetylcholinesterase</a:t>
            </a:r>
            <a:r>
              <a:rPr lang="en-US" altLang="ko-KR" sz="2000" dirty="0" smtClean="0"/>
              <a:t> inhibitor)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NMDA </a:t>
            </a:r>
            <a:r>
              <a:rPr lang="ko-KR" altLang="en-US" sz="2400" dirty="0" smtClean="0"/>
              <a:t>수용체 </a:t>
            </a:r>
            <a:r>
              <a:rPr lang="ko-KR" altLang="en-US" sz="2400" dirty="0" err="1" smtClean="0"/>
              <a:t>길항제</a:t>
            </a:r>
            <a:r>
              <a:rPr lang="en-US" altLang="ko-KR" sz="2400" dirty="0" smtClean="0"/>
              <a:t>(NMDA-receptor antagonist)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ko-KR" altLang="en-US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400" dirty="0" smtClean="0"/>
              <a:t>Alzheimer's disease(</a:t>
            </a:r>
            <a:r>
              <a:rPr lang="ko-KR" altLang="en-US" sz="2400" dirty="0" smtClean="0"/>
              <a:t>알츠하이머병</a:t>
            </a:r>
            <a:r>
              <a:rPr lang="en-US" altLang="ko-KR" sz="2400" dirty="0" smtClean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395536" y="1484784"/>
            <a:ext cx="7597352" cy="4176464"/>
          </a:xfrm>
        </p:spPr>
        <p:txBody>
          <a:bodyPr>
            <a:noAutofit/>
          </a:bodyPr>
          <a:lstStyle/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err="1" smtClean="0"/>
              <a:t>riluzole</a:t>
            </a:r>
            <a:endParaRPr lang="en-US" altLang="ko-KR" sz="2400" dirty="0" smtClean="0"/>
          </a:p>
          <a:p>
            <a:pPr fontAlgn="base">
              <a:buNone/>
            </a:pPr>
            <a:endParaRPr lang="ko-KR" altLang="en-US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근위축성 </a:t>
            </a:r>
            <a:r>
              <a:rPr lang="ko-KR" altLang="en-US" sz="2400" dirty="0" err="1" smtClean="0"/>
              <a:t>측삭</a:t>
            </a:r>
            <a:r>
              <a:rPr lang="ko-KR" altLang="en-US" sz="2400" dirty="0" smtClean="0"/>
              <a:t> 경화증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400" dirty="0" smtClean="0"/>
              <a:t>(amyotrophic lateral sclerosis, ALS)</a:t>
            </a:r>
            <a:r>
              <a:rPr lang="ko-KR" altLang="en-US" sz="2400" dirty="0" smtClean="0"/>
              <a:t>에 사용되는 약물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80920" cy="2448272"/>
          </a:xfrm>
        </p:spPr>
        <p:txBody>
          <a:bodyPr>
            <a:normAutofit/>
          </a:bodyPr>
          <a:lstStyle/>
          <a:p>
            <a:pPr fontAlgn="base"/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Chapter.12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smtClean="0"/>
              <a:t> 정신병 치료제</a:t>
            </a:r>
            <a:r>
              <a:rPr lang="en-US" altLang="ko-KR" sz="2800" dirty="0" smtClean="0"/>
              <a:t>(Psychotherapeutic Drugs)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2247954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395536" y="1484784"/>
            <a:ext cx="7597352" cy="4176464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en-US" altLang="ko-KR" sz="2400" dirty="0" smtClean="0"/>
              <a:t>① Chlorpromazine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Perphenazine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Thioridazine</a:t>
            </a:r>
            <a:endParaRPr lang="en-US" altLang="ko-KR" sz="2400" dirty="0" smtClean="0"/>
          </a:p>
          <a:p>
            <a:pPr fontAlgn="base">
              <a:buNone/>
            </a:pPr>
            <a:endParaRPr lang="ko-KR" altLang="en-US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400" dirty="0" err="1" smtClean="0"/>
              <a:t>Phenothiazine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유도체 </a:t>
            </a:r>
            <a:r>
              <a:rPr lang="en-US" altLang="ko-KR" sz="2400" dirty="0" smtClean="0"/>
              <a:t>(</a:t>
            </a:r>
            <a:r>
              <a:rPr lang="en-US" altLang="ko-KR" sz="2400" dirty="0" err="1" smtClean="0"/>
              <a:t>Phenothiazine</a:t>
            </a:r>
            <a:r>
              <a:rPr lang="en-US" altLang="ko-KR" sz="2400" dirty="0" smtClean="0"/>
              <a:t> derivatives)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395536" y="1484784"/>
            <a:ext cx="7597352" cy="4176464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Chlorprothixene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Thiothixene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ko-KR" altLang="en-US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400" dirty="0" err="1" smtClean="0"/>
              <a:t>Thioxanthene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유도체 </a:t>
            </a:r>
            <a:r>
              <a:rPr lang="en-US" altLang="ko-KR" sz="2400" dirty="0" smtClean="0"/>
              <a:t>(</a:t>
            </a:r>
            <a:r>
              <a:rPr lang="en-US" altLang="ko-KR" sz="2400" dirty="0" err="1" smtClean="0"/>
              <a:t>Thioxanthene</a:t>
            </a:r>
            <a:r>
              <a:rPr lang="en-US" altLang="ko-KR" sz="2400" dirty="0" smtClean="0"/>
              <a:t> derivatives)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395536" y="1484784"/>
            <a:ext cx="7597352" cy="4176464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en-US" altLang="ko-KR" sz="2400" dirty="0" smtClean="0"/>
              <a:t>① Haloperidol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Bromperidol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ko-KR" altLang="en-US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2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2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2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400" dirty="0" err="1" smtClean="0"/>
              <a:t>Butyrophenone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유도체 </a:t>
            </a:r>
            <a:r>
              <a:rPr lang="en-US" altLang="ko-KR" sz="2400" dirty="0" smtClean="0"/>
              <a:t>(</a:t>
            </a:r>
            <a:r>
              <a:rPr lang="en-US" altLang="ko-KR" sz="2400" dirty="0" err="1" smtClean="0"/>
              <a:t>Butyrophenone</a:t>
            </a:r>
            <a:r>
              <a:rPr lang="en-US" altLang="ko-KR" sz="2400" dirty="0" smtClean="0"/>
              <a:t> derivatives)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56052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4997" name="Picture 5" descr="C:\Users\Hak-ju\Desktop\핵심약리학\핵심약리학jpg\그림 12 항정신병약물 요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9144000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C:\Users\Hak-ju\Desktop\핵심약리학\핵심약리학jpg\그림 12 항정신병약물 요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10</TotalTime>
  <Words>490</Words>
  <Application>Microsoft Office PowerPoint</Application>
  <PresentationFormat>화면 슬라이드 쇼(4:3)</PresentationFormat>
  <Paragraphs>293</Paragraphs>
  <Slides>38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39" baseType="lpstr">
      <vt:lpstr>고구려 벽화</vt:lpstr>
      <vt:lpstr>Part.3  중추신경계에 작용하는 약물 (Drugs Affecting the Central         Nervous System)</vt:lpstr>
      <vt:lpstr>Chapter.7  중추신경계(Central Nervous System)</vt:lpstr>
      <vt:lpstr>PowerPoint 프레젠테이션</vt:lpstr>
      <vt:lpstr>PowerPoint 프레젠테이션</vt:lpstr>
      <vt:lpstr>PowerPoint 프레젠테이션</vt:lpstr>
      <vt:lpstr>PowerPoint 프레젠테이션</vt:lpstr>
      <vt:lpstr>뇌(Brain)</vt:lpstr>
      <vt:lpstr>척수(Spinal cord)</vt:lpstr>
      <vt:lpstr>중추신경계에서의 신경전달 (Neurotransmission in the central nervous system)</vt:lpstr>
      <vt:lpstr>중추신경계에서의 신경전달 (Neurotransmission in the central nervous system)</vt:lpstr>
      <vt:lpstr>Chapter.8  항불안제 및 수면제 (Antianxiety and Hypnotic Drugs)</vt:lpstr>
      <vt:lpstr>벤조디아제핀류(Benzodiazepines)</vt:lpstr>
      <vt:lpstr>벤조디아제핀류(Benzodiazepines)</vt:lpstr>
      <vt:lpstr>벤조디아제핀 길항제(Benzodiazepine antagonist) ① Flumazenil  </vt:lpstr>
      <vt:lpstr>바비츄레이트(Barbiturates)</vt:lpstr>
      <vt:lpstr>기타 수면제(Other hypnotic agents) </vt:lpstr>
      <vt:lpstr>기타 수면제(Other hypnotic agents) </vt:lpstr>
      <vt:lpstr>Ethanol </vt:lpstr>
      <vt:lpstr>PowerPoint 프레젠테이션</vt:lpstr>
      <vt:lpstr>Chapter.9  중추신경흥분제 (Central Nervous System Stimulants)</vt:lpstr>
      <vt:lpstr>약물남용(Drug abuse)</vt:lpstr>
      <vt:lpstr>중추신경흥분제(Central nervous system stimulants)</vt:lpstr>
      <vt:lpstr>Chapter.10 전간치료제(Antiepileptic Drugs)</vt:lpstr>
      <vt:lpstr>발작의 분류(Classification of epilepsy)</vt:lpstr>
      <vt:lpstr>PowerPoint 프레젠테이션</vt:lpstr>
      <vt:lpstr>전간치료제(Antiepileptic drugs)</vt:lpstr>
      <vt:lpstr>Chapter.11  신경변성질환 치료제 (Drugs for Neurodegenerative Disease)</vt:lpstr>
      <vt:lpstr>PowerPoint 프레젠테이션</vt:lpstr>
      <vt:lpstr>Parkinson disease(파킨슨병)</vt:lpstr>
      <vt:lpstr>PowerPoint 프레젠테이션</vt:lpstr>
      <vt:lpstr>Alzheimer's disease(알츠하이머병)</vt:lpstr>
      <vt:lpstr>근위축성 측삭 경화증 (amyotrophic lateral sclerosis, ALS)에 사용되는 약물</vt:lpstr>
      <vt:lpstr>Chapter.12  정신병 치료제(Psychotherapeutic Drugs)</vt:lpstr>
      <vt:lpstr>Phenothiazine 유도체 (Phenothiazine derivatives)</vt:lpstr>
      <vt:lpstr>Thioxanthene 유도체 (Thioxanthene derivatives)</vt:lpstr>
      <vt:lpstr>Butyrophenone 유도체 (Butyrophenone derivatives)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Part.3  중추신경계에 작용하는 약물 (Drugs Affecting the Central         Nervous System)</dc:title>
  <dc:creator>Hak-ju Lee</dc:creator>
  <cp:lastModifiedBy>user</cp:lastModifiedBy>
  <cp:revision>2</cp:revision>
  <dcterms:created xsi:type="dcterms:W3CDTF">2015-03-10T09:21:41Z</dcterms:created>
  <dcterms:modified xsi:type="dcterms:W3CDTF">2015-03-23T02:37:31Z</dcterms:modified>
</cp:coreProperties>
</file>