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6" y="-5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1"/>
            <a:ext cx="285720" cy="685800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70000"/>
              <a:buFont typeface="Wingdings"/>
              <a:buChar char=""/>
              <a:defRPr/>
            </a:lvl1pPr>
            <a:lvl2pPr>
              <a:buSzPct val="120000"/>
              <a:defRPr/>
            </a:lvl2pPr>
            <a:lvl3pPr>
              <a:buSzPct val="120000"/>
              <a:defRPr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475" y="285728"/>
            <a:ext cx="8554805" cy="939784"/>
          </a:xfrm>
        </p:spPr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9"/>
            <a:ext cx="456478" cy="6857999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7715304" cy="1504952"/>
          </a:xfrm>
        </p:spPr>
        <p:txBody>
          <a:bodyPr anchor="ctr"/>
          <a:lstStyle>
            <a:lvl1pPr algn="l">
              <a:defRPr sz="4000" b="0" cap="all">
                <a:effectLst>
                  <a:outerShdw blurRad="44450" dist="25400" dir="2700000" algn="tl" rotWithShape="0">
                    <a:schemeClr val="bg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500570"/>
            <a:ext cx="7715304" cy="1643064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직선 연결선 15"/>
          <p:cNvCxnSpPr/>
          <p:nvPr/>
        </p:nvCxnSpPr>
        <p:spPr>
          <a:xfrm>
            <a:off x="500034" y="4429132"/>
            <a:ext cx="77153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날짜 개체 틀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285728"/>
            <a:ext cx="9144032" cy="1143010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 bwMode="invGray">
          <a:xfrm>
            <a:off x="785782" y="1643050"/>
            <a:ext cx="3786218" cy="4429156"/>
          </a:xfrm>
          <a:prstGeom prst="roundRect">
            <a:avLst>
              <a:gd name="adj" fmla="val 5345"/>
            </a:avLst>
          </a:prstGeom>
          <a:solidFill>
            <a:schemeClr val="tx2">
              <a:tint val="50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 bwMode="invGray">
          <a:xfrm>
            <a:off x="4714876" y="1643050"/>
            <a:ext cx="3785616" cy="4429156"/>
          </a:xfrm>
          <a:prstGeom prst="roundRect">
            <a:avLst>
              <a:gd name="adj" fmla="val 6980"/>
            </a:avLst>
          </a:prstGeom>
          <a:solidFill>
            <a:schemeClr val="tx2">
              <a:tint val="75000"/>
              <a:alpha val="50000"/>
            </a:schemeClr>
          </a:solidFill>
          <a:effectLst/>
          <a:scene3d>
            <a:camera prst="orthographicFront"/>
            <a:lightRig rig="threePt" dir="t"/>
          </a:scene3d>
          <a:sp3d contourW="12700">
            <a:bevelT/>
            <a:contourClr>
              <a:schemeClr val="bg2"/>
            </a:contourClr>
          </a:sp3d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2"/>
          </p:nvPr>
        </p:nvSpPr>
        <p:spPr bwMode="invGray">
          <a:xfrm>
            <a:off x="500038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1">
                  <a:shade val="75000"/>
                  <a:alpha val="50000"/>
                </a:schemeClr>
              </a:gs>
              <a:gs pos="100000">
                <a:schemeClr val="accent1">
                  <a:shade val="75000"/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 bwMode="ltGray">
          <a:xfrm>
            <a:off x="500038" y="5429264"/>
            <a:ext cx="4005072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2" name="내용 개체 틀 11"/>
          <p:cNvSpPr>
            <a:spLocks noGrp="1"/>
          </p:cNvSpPr>
          <p:nvPr>
            <p:ph sz="half" idx="4"/>
          </p:nvPr>
        </p:nvSpPr>
        <p:spPr bwMode="invGray">
          <a:xfrm>
            <a:off x="4716932" y="1500174"/>
            <a:ext cx="4000529" cy="3786214"/>
          </a:xfrm>
          <a:prstGeom prst="roundRect">
            <a:avLst>
              <a:gd name="adj" fmla="val 5345"/>
            </a:avLst>
          </a:prstGeom>
          <a:gradFill flip="none" rotWithShape="1">
            <a:gsLst>
              <a:gs pos="0">
                <a:schemeClr val="accent2">
                  <a:shade val="75000"/>
                  <a:alpha val="50000"/>
                </a:schemeClr>
              </a:gs>
              <a:gs pos="100000">
                <a:schemeClr val="accent2">
                  <a:tint val="20000"/>
                  <a:alpha val="50000"/>
                </a:schemeClr>
              </a:gs>
            </a:gsLst>
            <a:lin ang="13500000" scaled="1"/>
            <a:tileRect/>
          </a:gradFill>
          <a:effectLst/>
          <a:scene3d>
            <a:camera prst="orthographicFront"/>
            <a:lightRig rig="glow" dir="t">
              <a:rot lat="0" lon="0" rev="4800000"/>
            </a:lightRig>
          </a:scene3d>
          <a:sp3d extrusionH="12700" contourW="12700" prstMaterial="powder">
            <a:bevelT h="12700"/>
            <a:bevelB h="50800"/>
            <a:contourClr>
              <a:schemeClr val="bg2"/>
            </a:contourClr>
          </a:sp3d>
        </p:spPr>
        <p:txBody>
          <a:bodyPr/>
          <a:lstStyle>
            <a:lvl1pPr>
              <a:defRPr sz="2800">
                <a:solidFill>
                  <a:schemeClr val="tx1">
                    <a:tint val="95000"/>
                  </a:schemeClr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 bwMode="ltGray">
          <a:xfrm>
            <a:off x="4714876" y="5429264"/>
            <a:ext cx="4000528" cy="7143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 b="0">
                <a:solidFill>
                  <a:schemeClr val="tx1"/>
                </a:solidFill>
              </a:defRPr>
            </a:lvl2pPr>
            <a:lvl3pPr marL="914400" indent="0" algn="ctr">
              <a:buNone/>
              <a:defRPr sz="1800" b="0">
                <a:solidFill>
                  <a:schemeClr val="tx1"/>
                </a:solidFill>
              </a:defRPr>
            </a:lvl3pPr>
            <a:lvl4pPr marL="1371600" indent="0" algn="ctr">
              <a:buNone/>
              <a:defRPr sz="1600" b="0">
                <a:solidFill>
                  <a:schemeClr val="tx1"/>
                </a:solidFill>
              </a:defRPr>
            </a:lvl4pPr>
            <a:lvl5pPr marL="1828800" indent="0" algn="ctr">
              <a:buNone/>
              <a:defRPr sz="1600" b="0">
                <a:solidFill>
                  <a:schemeClr val="tx1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8859915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28596" y="6"/>
            <a:ext cx="8286808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6766" cy="1143000"/>
          </a:xfrm>
        </p:spPr>
        <p:txBody>
          <a:bodyPr/>
          <a:lstStyle>
            <a:lvl1pPr algn="l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 bwMode="invGray">
          <a:xfrm>
            <a:off x="285720" y="263808"/>
            <a:ext cx="8858280" cy="664862"/>
          </a:xfrm>
          <a:prstGeom prst="rect">
            <a:avLst/>
          </a:prstGeom>
          <a:solidFill>
            <a:schemeClr val="tx1">
              <a:tint val="95000"/>
              <a:alpha val="69804"/>
            </a:scheme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 bwMode="invGray">
          <a:xfrm>
            <a:off x="500034" y="285728"/>
            <a:ext cx="8143932" cy="642942"/>
          </a:xfrm>
          <a:noFill/>
        </p:spPr>
        <p:txBody>
          <a:bodyPr anchor="b">
            <a:noAutofit/>
          </a:bodyPr>
          <a:lstStyle>
            <a:lvl1pPr algn="l">
              <a:defRPr sz="2800" b="1">
                <a:ln w="9525" cmpd="sng">
                  <a:noFill/>
                </a:ln>
                <a:solidFill>
                  <a:schemeClr val="bg1"/>
                </a:solidFill>
                <a:effectLst>
                  <a:outerShdw blurRad="44450" dist="25400" dir="2700000" algn="tl" rotWithShape="0">
                    <a:schemeClr val="tx1">
                      <a:alpha val="51000"/>
                    </a:scheme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1006230"/>
            <a:ext cx="2214578" cy="535172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내용 개체 틀 14"/>
          <p:cNvSpPr>
            <a:spLocks noGrp="1"/>
          </p:cNvSpPr>
          <p:nvPr>
            <p:ph sz="quarter" idx="1"/>
          </p:nvPr>
        </p:nvSpPr>
        <p:spPr>
          <a:xfrm>
            <a:off x="2786064" y="1000108"/>
            <a:ext cx="5857875" cy="5357830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0" y="4"/>
            <a:ext cx="285720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571876"/>
            <a:ext cx="9144000" cy="3286126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3571876"/>
            <a:ext cx="3286148" cy="11382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0034" y="4714884"/>
            <a:ext cx="3286148" cy="11430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200"/>
            </a:lvl4pPr>
            <a:lvl5pPr marL="1828800" indent="0">
              <a:buNone/>
              <a:defRPr sz="12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572272"/>
            <a:ext cx="2895600" cy="29775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idx="1"/>
          </p:nvPr>
        </p:nvSpPr>
        <p:spPr>
          <a:xfrm>
            <a:off x="4000496" y="1071546"/>
            <a:ext cx="4214842" cy="4714908"/>
          </a:xfrm>
          <a:solidFill>
            <a:schemeClr val="tx2"/>
          </a:solidFill>
          <a:ln w="152400" cap="rnd">
            <a:solidFill>
              <a:srgbClr val="FFFFFF"/>
            </a:soli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twoPt" dir="t">
              <a:rot lat="0" lon="0" rev="10800000"/>
            </a:lightRig>
          </a:scene3d>
          <a:sp3d contourW="6350">
            <a:bevelT w="50800" h="16510"/>
            <a:contourClr>
              <a:srgbClr val="C0C0C0"/>
            </a:contourClr>
          </a:sp3d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tint val="10000"/>
                  </a:schemeClr>
                </a:solidFill>
                <a:effectLst>
                  <a:outerShdw blurRad="50800" dist="50800" dir="5400000" algn="tl" rotWithShape="0">
                    <a:srgbClr val="000000">
                      <a:alpha val="58000"/>
                    </a:srgbClr>
                  </a:outerShdw>
                </a:effectLst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b"/>
          <a:lstStyle>
            <a:lvl1pPr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00175"/>
            <a:ext cx="8229600" cy="462598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55646" y="1428736"/>
            <a:ext cx="8215370" cy="1588"/>
          </a:xfrm>
          <a:prstGeom prst="line">
            <a:avLst/>
          </a:prstGeom>
          <a:noFill/>
          <a:ln w="28575" cap="sq" cmpd="sng" algn="ctr">
            <a:solidFill>
              <a:srgbClr val="E49458"/>
            </a:solidFill>
            <a:prstDash val="solid"/>
          </a:ln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rgbClr val="E49458">
                <a:tint val="100000"/>
                <a:shade val="100000"/>
                <a:hueMod val="100000"/>
                <a:satMod val="100000"/>
              </a:srgb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643834" y="-15949"/>
            <a:ext cx="1500166" cy="6857997"/>
          </a:xfrm>
          <a:prstGeom prst="rect">
            <a:avLst/>
          </a:prstGeom>
          <a:solidFill>
            <a:srgbClr val="FFFFFF">
              <a:alpha val="30196"/>
            </a:srgbClr>
          </a:solidFill>
          <a:ln w="15875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43834" y="285728"/>
            <a:ext cx="1214446" cy="6286546"/>
          </a:xfrm>
          <a:noFill/>
        </p:spPr>
        <p:txBody>
          <a:bodyPr vert="eaVert" anchor="b"/>
          <a:lstStyle>
            <a:lvl1pPr algn="ctr">
              <a:defRPr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71481"/>
            <a:ext cx="7115196" cy="5715044"/>
          </a:xfrm>
        </p:spPr>
        <p:txBody>
          <a:bodyPr vert="eaVer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572272"/>
            <a:ext cx="9144000" cy="285728"/>
          </a:xfrm>
          <a:prstGeom prst="rect">
            <a:avLst/>
          </a:prstGeom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2380"/>
            <a:ext cx="9144000" cy="283348"/>
          </a:xfrm>
          <a:prstGeom prst="rect">
            <a:avLst/>
          </a:prstGeom>
          <a:solidFill>
            <a:schemeClr val="accent4"/>
          </a:solidFill>
          <a:ln w="158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12353" y="274638"/>
            <a:ext cx="8545927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409198DC-6EE4-42D4-AC5A-A420BC800712}" type="datetimeFigureOut">
              <a:rPr lang="ko-KR" altLang="en-US" smtClean="0"/>
              <a:t>2015-03-09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572272"/>
            <a:ext cx="2895600" cy="285752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572272"/>
            <a:ext cx="2133600" cy="285752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BC3D34F-8D8F-4FF8-89E2-D9F2133CD2DF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0" kern="1200" spc="100" dirty="0">
          <a:ln w="18000">
            <a:noFill/>
            <a:prstDash val="solid"/>
          </a:ln>
          <a:solidFill>
            <a:schemeClr val="tx1"/>
          </a:solidFill>
          <a:effectLst>
            <a:outerShdw blurRad="44450" dist="25400" dir="2700000" algn="tl" rotWithShape="0">
              <a:schemeClr val="bg1">
                <a:alpha val="51000"/>
              </a:scheme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Font typeface="Arial"/>
        <a:buChar char="•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Font typeface="Arial"/>
        <a:buChar char="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39552" y="2420888"/>
            <a:ext cx="7992888" cy="2377404"/>
          </a:xfrm>
        </p:spPr>
        <p:txBody>
          <a:bodyPr>
            <a:noAutofit/>
          </a:bodyPr>
          <a:lstStyle/>
          <a:p>
            <a:pPr algn="l"/>
            <a:r>
              <a:rPr lang="en-US" altLang="ko-KR" sz="5400" dirty="0" smtClean="0">
                <a:latin typeface="휴먼모음T" pitchFamily="18" charset="-127"/>
                <a:ea typeface="휴먼모음T" pitchFamily="18" charset="-127"/>
              </a:rPr>
              <a:t>Part.2</a:t>
            </a:r>
            <a:br>
              <a:rPr lang="en-US" altLang="ko-KR" sz="54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5400" dirty="0" smtClean="0">
                <a:latin typeface="휴먼모음T" pitchFamily="18" charset="-127"/>
                <a:ea typeface="휴먼모음T" pitchFamily="18" charset="-127"/>
              </a:rPr>
              <a:t>자율신경계에 작용하는 약물</a:t>
            </a:r>
            <a:endParaRPr lang="ko-KR" altLang="en-US" sz="54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" name="내용 개체 틀 1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휴먼모음T" pitchFamily="18" charset="-127"/>
                <a:ea typeface="휴먼모음T" pitchFamily="18" charset="-127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122479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3140968"/>
            <a:ext cx="7992888" cy="2448272"/>
          </a:xfrm>
        </p:spPr>
        <p:txBody>
          <a:bodyPr>
            <a:normAutofit/>
          </a:bodyPr>
          <a:lstStyle/>
          <a:p>
            <a: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  <a:t>Chapter.4</a:t>
            </a:r>
            <a:b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800" dirty="0" smtClean="0"/>
              <a:t> 자율신경계</a:t>
            </a:r>
            <a:r>
              <a:rPr lang="en-US" altLang="ko-KR" sz="2800" dirty="0" smtClean="0"/>
              <a:t>(Autonomic Nervous System)</a:t>
            </a:r>
            <a:br>
              <a:rPr lang="en-US" altLang="ko-KR" sz="2800" dirty="0" smtClean="0"/>
            </a:br>
            <a:endParaRPr lang="ko-KR" altLang="en-US" sz="32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" name="내용 개체 틀 1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>
                <a:latin typeface="휴먼모음T" pitchFamily="18" charset="-127"/>
                <a:ea typeface="휴먼모음T" pitchFamily="18" charset="-127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1224795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Hak-ju\Desktop\핵심약리학\핵심약리학jpg\그림4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620688"/>
            <a:ext cx="7056784" cy="5544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smtClean="0"/>
              <a:t>교감신경계의 기능</a:t>
            </a:r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r>
              <a:rPr lang="ko-KR" altLang="en-US" sz="2400" dirty="0" smtClean="0"/>
              <a:t> 교감신경계의 구성</a:t>
            </a:r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4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교감신경계</a:t>
            </a:r>
            <a:r>
              <a:rPr lang="en-US" altLang="ko-KR" sz="2400" dirty="0" smtClean="0"/>
              <a:t>(sympathetic nervous system)</a:t>
            </a:r>
            <a:endParaRPr lang="en-US" altLang="ko-KR" sz="2400" dirty="0"/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Hak-ju\Desktop\핵심약리학\핵심약리학jpg\교감 부교감 신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404664"/>
            <a:ext cx="7372351" cy="6105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Hak-ju\Desktop\핵심약리학\핵심약리학jpg\표4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7920880" cy="632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Hak-ju\Desktop\핵심약리학\핵심약리학jpg\표4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0974"/>
            <a:ext cx="9144000" cy="66770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신경전달물질</a:t>
            </a:r>
            <a:r>
              <a:rPr lang="en-US" altLang="ko-KR" sz="2400" dirty="0" smtClean="0"/>
              <a:t>(neurotransmitters)</a:t>
            </a:r>
            <a:r>
              <a:rPr lang="ko-KR" altLang="en-US" sz="2400" dirty="0" smtClean="0"/>
              <a:t>을 통한 신호전달</a:t>
            </a:r>
            <a:endParaRPr lang="ko-KR" altLang="en-US" sz="2400" dirty="0"/>
          </a:p>
        </p:txBody>
      </p:sp>
      <p:pic>
        <p:nvPicPr>
          <p:cNvPr id="38914" name="Picture 2" descr="C:\Users\Hak-ju\Desktop\핵심약리학\핵심약리학jpg\표4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8568952" cy="5400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신경전달물질</a:t>
            </a:r>
            <a:r>
              <a:rPr lang="en-US" altLang="ko-KR" sz="2400" dirty="0" smtClean="0"/>
              <a:t>(neurotransmitters)</a:t>
            </a:r>
            <a:r>
              <a:rPr lang="ko-KR" altLang="en-US" sz="2400" dirty="0" smtClean="0"/>
              <a:t>을 통한 신호전달</a:t>
            </a:r>
            <a:endParaRPr lang="ko-KR" altLang="en-US" sz="2400" dirty="0"/>
          </a:p>
        </p:txBody>
      </p:sp>
      <p:pic>
        <p:nvPicPr>
          <p:cNvPr id="39938" name="Picture 2" descr="C:\Users\Hak-ju\Desktop\핵심약리학\핵심약리학jpg\표4-3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8568952" cy="5535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err="1" smtClean="0"/>
              <a:t>콜린성신경</a:t>
            </a:r>
            <a:r>
              <a:rPr lang="en-US" altLang="ko-KR" sz="2400" dirty="0" smtClean="0"/>
              <a:t>(Cholinergic nerve)</a:t>
            </a:r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r>
              <a:rPr lang="ko-KR" altLang="en-US" sz="2400" dirty="0" err="1" smtClean="0"/>
              <a:t>콜린성</a:t>
            </a:r>
            <a:r>
              <a:rPr lang="ko-KR" altLang="en-US" sz="2400" dirty="0" smtClean="0"/>
              <a:t> 수용체</a:t>
            </a:r>
            <a:r>
              <a:rPr lang="en-US" altLang="ko-KR" sz="2400" dirty="0" smtClean="0"/>
              <a:t>(Cholinergic receptors)</a:t>
            </a:r>
          </a:p>
          <a:p>
            <a:pPr fontAlgn="base">
              <a:buNone/>
            </a:pPr>
            <a:r>
              <a:rPr lang="ko-KR" altLang="en-US" sz="2400" dirty="0" smtClean="0"/>
              <a:t> ① </a:t>
            </a:r>
            <a:r>
              <a:rPr lang="ko-KR" altLang="en-US" sz="2400" dirty="0" err="1" smtClean="0"/>
              <a:t>무스카린성</a:t>
            </a:r>
            <a:r>
              <a:rPr lang="ko-KR" altLang="en-US" sz="2400" dirty="0" smtClean="0"/>
              <a:t> 수용체</a:t>
            </a:r>
            <a:r>
              <a:rPr lang="en-US" altLang="ko-KR" sz="2400" dirty="0" smtClean="0"/>
              <a:t>(</a:t>
            </a:r>
            <a:r>
              <a:rPr lang="en-US" altLang="ko-KR" sz="2400" dirty="0" err="1" smtClean="0"/>
              <a:t>Muscarinic</a:t>
            </a:r>
            <a:r>
              <a:rPr lang="en-US" altLang="ko-KR" sz="2400" dirty="0" smtClean="0"/>
              <a:t> receptor)</a:t>
            </a:r>
          </a:p>
          <a:p>
            <a:pPr fontAlgn="base">
              <a:buNone/>
            </a:pPr>
            <a:r>
              <a:rPr lang="ko-KR" altLang="en-US" sz="2400" dirty="0" smtClean="0"/>
              <a:t> ② </a:t>
            </a:r>
            <a:r>
              <a:rPr lang="ko-KR" altLang="en-US" sz="2400" dirty="0" err="1" smtClean="0"/>
              <a:t>니코틴성</a:t>
            </a:r>
            <a:r>
              <a:rPr lang="ko-KR" altLang="en-US" sz="2400" dirty="0" smtClean="0"/>
              <a:t> 수용체</a:t>
            </a:r>
            <a:r>
              <a:rPr lang="en-US" altLang="ko-KR" sz="2400" dirty="0" smtClean="0"/>
              <a:t>(Nicotinic receptor)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r>
              <a:rPr lang="ko-KR" altLang="en-US" sz="2400" dirty="0" err="1" smtClean="0"/>
              <a:t>아드레날린성신경</a:t>
            </a:r>
            <a:r>
              <a:rPr lang="en-US" altLang="ko-KR" sz="2400" dirty="0" smtClean="0"/>
              <a:t>(Adrenergic nerve)</a:t>
            </a:r>
          </a:p>
          <a:p>
            <a:pPr fontAlgn="base">
              <a:buFont typeface="Wingdings" pitchFamily="2" charset="2"/>
              <a:buChar char="l"/>
            </a:pPr>
            <a:r>
              <a:rPr lang="ko-KR" altLang="en-US" sz="2400" dirty="0" err="1" smtClean="0"/>
              <a:t>아드레날린성</a:t>
            </a:r>
            <a:r>
              <a:rPr lang="ko-KR" altLang="en-US" sz="2400" dirty="0" smtClean="0"/>
              <a:t> 수용체</a:t>
            </a:r>
            <a:r>
              <a:rPr lang="en-US" altLang="ko-KR" sz="2400" dirty="0" smtClean="0"/>
              <a:t>(Adrenergic receptors)</a:t>
            </a:r>
            <a:endParaRPr lang="ko-KR" altLang="en-US" sz="2400" dirty="0" smtClean="0"/>
          </a:p>
          <a:p>
            <a:pPr fontAlgn="base">
              <a:buNone/>
            </a:pPr>
            <a:r>
              <a:rPr lang="en-US" altLang="ko-KR" sz="2400" dirty="0" smtClean="0"/>
              <a:t> </a:t>
            </a:r>
            <a:r>
              <a:rPr lang="el-GR" altLang="ko-KR" sz="2400" dirty="0" smtClean="0"/>
              <a:t>① α-</a:t>
            </a:r>
            <a:r>
              <a:rPr lang="en-US" altLang="ko-KR" sz="2400" dirty="0" smtClean="0"/>
              <a:t>receptor</a:t>
            </a:r>
          </a:p>
          <a:p>
            <a:pPr fontAlgn="base">
              <a:buNone/>
            </a:pPr>
            <a:r>
              <a:rPr lang="en-US" altLang="ko-KR" sz="2400" dirty="0" smtClean="0"/>
              <a:t> </a:t>
            </a:r>
            <a:r>
              <a:rPr lang="el-GR" altLang="ko-KR" sz="2400" dirty="0" smtClean="0"/>
              <a:t>② β-</a:t>
            </a:r>
            <a:r>
              <a:rPr lang="en-US" altLang="ko-KR" sz="2400" dirty="0" smtClean="0"/>
              <a:t>receptor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4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신경전달물질</a:t>
            </a:r>
            <a:r>
              <a:rPr lang="en-US" altLang="ko-KR" sz="2400" dirty="0" smtClean="0"/>
              <a:t>(neurotransmitters)</a:t>
            </a:r>
            <a:r>
              <a:rPr lang="ko-KR" altLang="en-US" sz="2400" dirty="0" smtClean="0"/>
              <a:t>을 통한 신호전달</a:t>
            </a:r>
            <a:endParaRPr lang="ko-KR" alt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err="1" smtClean="0"/>
              <a:t>아세틸콜린</a:t>
            </a:r>
            <a:r>
              <a:rPr lang="en-US" altLang="ko-KR" sz="2400" dirty="0" smtClean="0"/>
              <a:t>(Acetylcholine)</a:t>
            </a:r>
          </a:p>
          <a:p>
            <a:pPr fontAlgn="base">
              <a:buFont typeface="Wingdings" pitchFamily="2" charset="2"/>
              <a:buChar char="l"/>
            </a:pPr>
            <a:r>
              <a:rPr lang="ko-KR" altLang="en-US" sz="2400" dirty="0" err="1" smtClean="0"/>
              <a:t>카테콜아민</a:t>
            </a:r>
            <a:r>
              <a:rPr lang="en-US" altLang="ko-KR" sz="2400" dirty="0" smtClean="0"/>
              <a:t>(Catecholamine)</a:t>
            </a:r>
          </a:p>
          <a:p>
            <a:pPr fontAlgn="base">
              <a:buNone/>
            </a:pPr>
            <a:r>
              <a:rPr lang="ko-KR" altLang="en-US" sz="2400" dirty="0" smtClean="0"/>
              <a:t> </a:t>
            </a:r>
            <a:r>
              <a:rPr lang="ko-KR" altLang="en-US" sz="2000" dirty="0" smtClean="0"/>
              <a:t>① </a:t>
            </a:r>
            <a:r>
              <a:rPr lang="ko-KR" altLang="en-US" sz="2000" dirty="0" err="1" smtClean="0"/>
              <a:t>노르에피네프린</a:t>
            </a:r>
            <a:r>
              <a:rPr lang="en-US" altLang="ko-KR" sz="2000" dirty="0" smtClean="0"/>
              <a:t>(</a:t>
            </a:r>
            <a:r>
              <a:rPr lang="en-US" altLang="ko-KR" sz="2000" dirty="0" err="1" smtClean="0"/>
              <a:t>Norepinephrine</a:t>
            </a:r>
            <a:r>
              <a:rPr lang="en-US" altLang="ko-KR" sz="2000" dirty="0" smtClean="0"/>
              <a:t>)</a:t>
            </a:r>
            <a:endParaRPr lang="ko-KR" altLang="en-US" sz="2000" dirty="0" smtClean="0"/>
          </a:p>
          <a:p>
            <a:pPr fontAlgn="base">
              <a:buNone/>
            </a:pPr>
            <a:r>
              <a:rPr lang="ko-KR" altLang="en-US" sz="2000" dirty="0" smtClean="0"/>
              <a:t> ② </a:t>
            </a:r>
            <a:r>
              <a:rPr lang="ko-KR" altLang="en-US" sz="2000" dirty="0" err="1" smtClean="0"/>
              <a:t>에피네프린</a:t>
            </a:r>
            <a:r>
              <a:rPr lang="en-US" altLang="ko-KR" sz="2000" dirty="0" smtClean="0"/>
              <a:t>(Epinephrine)</a:t>
            </a:r>
          </a:p>
          <a:p>
            <a:pPr fontAlgn="base">
              <a:buNone/>
            </a:pPr>
            <a:r>
              <a:rPr lang="ko-KR" altLang="en-US" sz="2000" dirty="0" smtClean="0"/>
              <a:t> ③ </a:t>
            </a:r>
            <a:r>
              <a:rPr lang="ko-KR" altLang="en-US" sz="2000" dirty="0" err="1" smtClean="0"/>
              <a:t>도파민</a:t>
            </a:r>
            <a:r>
              <a:rPr lang="en-US" altLang="ko-KR" sz="2000" dirty="0" smtClean="0"/>
              <a:t>(Dopamine)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Font typeface="Wingdings" pitchFamily="2" charset="2"/>
              <a:buChar char="l"/>
            </a:pPr>
            <a:endParaRPr lang="ko-KR" altLang="en-US" sz="2400" dirty="0" smtClean="0"/>
          </a:p>
          <a:p>
            <a:pPr fontAlgn="base">
              <a:buFont typeface="Wingdings" pitchFamily="2" charset="2"/>
              <a:buChar char="l"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4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화학전 전달물질의 합성과 대사</a:t>
            </a:r>
            <a:endParaRPr lang="ko-KR" altLang="en-US" sz="2400" dirty="0"/>
          </a:p>
        </p:txBody>
      </p:sp>
      <p:pic>
        <p:nvPicPr>
          <p:cNvPr id="40962" name="Picture 2" descr="C:\Users\Hak-ju\Desktop\핵심약리학\핵심약리학jpg\그림4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7521" y="908720"/>
            <a:ext cx="4336479" cy="5616624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539552" y="2060848"/>
            <a:ext cx="4176464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3140968"/>
            <a:ext cx="8280920" cy="2448272"/>
          </a:xfrm>
        </p:spPr>
        <p:txBody>
          <a:bodyPr>
            <a:normAutofit/>
          </a:bodyPr>
          <a:lstStyle/>
          <a:p>
            <a: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  <a:t>Chapter.5</a:t>
            </a:r>
            <a:b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콜린성</a:t>
            </a:r>
            <a:r>
              <a:rPr lang="ko-KR" altLang="en-US" sz="2800" dirty="0" smtClean="0"/>
              <a:t> 신경에 작용하는 약물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(Drug Acting on the Cholinergic Nerve) </a:t>
            </a:r>
            <a:br>
              <a:rPr lang="en-US" altLang="ko-KR" sz="2800" dirty="0" smtClean="0"/>
            </a:br>
            <a:endParaRPr lang="ko-KR" altLang="en-US" sz="3200" dirty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4795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Hak-ju\Desktop\핵심약리학\핵심약리학jpg\그림5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60648"/>
            <a:ext cx="5328592" cy="6336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501208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smtClean="0"/>
              <a:t>직접 </a:t>
            </a:r>
            <a:r>
              <a:rPr lang="ko-KR" altLang="en-US" sz="2400" dirty="0" err="1" smtClean="0"/>
              <a:t>작용성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콜린성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작용제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                           (Direct acting cholinergic agonists)</a:t>
            </a:r>
          </a:p>
          <a:p>
            <a:pPr fontAlgn="base">
              <a:buNone/>
            </a:pPr>
            <a:r>
              <a:rPr lang="en-US" altLang="ko-KR" sz="2400" dirty="0" smtClean="0"/>
              <a:t> ① </a:t>
            </a:r>
            <a:r>
              <a:rPr lang="en-US" altLang="ko-KR" sz="2400" dirty="0" err="1" smtClean="0"/>
              <a:t>Bethanechol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 ② </a:t>
            </a:r>
            <a:r>
              <a:rPr lang="en-US" altLang="ko-KR" sz="2400" dirty="0" err="1" smtClean="0"/>
              <a:t>Carbachol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 ③ </a:t>
            </a:r>
            <a:r>
              <a:rPr lang="en-US" altLang="ko-KR" sz="2400" dirty="0" err="1" smtClean="0"/>
              <a:t>Pilocarpine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/>
            <a:r>
              <a:rPr lang="ko-KR" altLang="en-US" sz="2400" dirty="0" smtClean="0"/>
              <a:t>간접 </a:t>
            </a:r>
            <a:r>
              <a:rPr lang="ko-KR" altLang="en-US" sz="2400" dirty="0" err="1" smtClean="0"/>
              <a:t>작용성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콜린성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작용제</a:t>
            </a:r>
            <a:r>
              <a:rPr lang="en-US" altLang="ko-KR" sz="2400" dirty="0" smtClean="0"/>
              <a:t/>
            </a:r>
            <a:br>
              <a:rPr lang="en-US" altLang="ko-KR" sz="2400" dirty="0" smtClean="0"/>
            </a:br>
            <a:r>
              <a:rPr lang="en-US" altLang="ko-KR" sz="2400" dirty="0" smtClean="0"/>
              <a:t>(Indirect acting cholinergic agonists) - </a:t>
            </a:r>
            <a:r>
              <a:rPr lang="ko-KR" altLang="en-US" sz="2400" dirty="0" smtClean="0"/>
              <a:t>가역적</a:t>
            </a:r>
            <a:r>
              <a:rPr lang="en-US" altLang="ko-KR" sz="2400" dirty="0" smtClean="0"/>
              <a:t>(reversible)</a:t>
            </a:r>
          </a:p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Physostigmine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Neostigmine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Pyridostigmine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④ </a:t>
            </a:r>
            <a:r>
              <a:rPr lang="en-US" altLang="ko-KR" sz="2400" dirty="0" err="1" smtClean="0"/>
              <a:t>Donepezil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4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콜린성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작용제</a:t>
            </a:r>
            <a:r>
              <a:rPr lang="en-US" altLang="ko-KR" sz="2400" dirty="0" smtClean="0"/>
              <a:t>(Cholinergic agonists)</a:t>
            </a:r>
            <a:endParaRPr lang="en-US" altLang="ko-KR" sz="2400" dirty="0"/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501208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smtClean="0"/>
              <a:t>간접 </a:t>
            </a:r>
            <a:r>
              <a:rPr lang="ko-KR" altLang="en-US" sz="2400" dirty="0" err="1" smtClean="0"/>
              <a:t>작용성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콜린성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작용제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     (Indirect acting cholinergic agonists) - </a:t>
            </a:r>
            <a:r>
              <a:rPr lang="ko-KR" altLang="en-US" sz="2400" dirty="0" smtClean="0"/>
              <a:t>비가역적</a:t>
            </a:r>
            <a:r>
              <a:rPr lang="en-US" altLang="ko-KR" sz="2400" dirty="0" smtClean="0"/>
              <a:t>(irreversible)</a:t>
            </a:r>
          </a:p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Echothiophate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 </a:t>
            </a:r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4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콜린성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작용제</a:t>
            </a:r>
            <a:r>
              <a:rPr lang="en-US" altLang="ko-KR" sz="2400" dirty="0" smtClean="0"/>
              <a:t>(Cholinergic agonists)</a:t>
            </a:r>
            <a:endParaRPr lang="en-US" altLang="ko-KR" sz="2400" dirty="0"/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501208"/>
          </a:xfrm>
        </p:spPr>
        <p:txBody>
          <a:bodyPr>
            <a:noAutofit/>
          </a:bodyPr>
          <a:lstStyle/>
          <a:p>
            <a:pPr fontAlgn="base"/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① Atropine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Scopolamine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Ipratropium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④ </a:t>
            </a:r>
            <a:r>
              <a:rPr lang="en-US" altLang="ko-KR" sz="2400" dirty="0" err="1" smtClean="0"/>
              <a:t>Tropicamide</a:t>
            </a:r>
            <a:r>
              <a:rPr lang="en-US" altLang="ko-KR" sz="2400" dirty="0" smtClean="0"/>
              <a:t> &amp; </a:t>
            </a:r>
            <a:r>
              <a:rPr lang="en-US" altLang="ko-KR" sz="2400" dirty="0" err="1" smtClean="0"/>
              <a:t>Cyclopentolate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4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콜린성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길항제</a:t>
            </a:r>
            <a:r>
              <a:rPr lang="en-US" altLang="ko-KR" sz="2400" dirty="0" smtClean="0"/>
              <a:t>(Cholinergic antagonists)</a:t>
            </a:r>
            <a:endParaRPr lang="en-US" altLang="ko-KR" sz="2400" dirty="0"/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501208"/>
          </a:xfrm>
        </p:spPr>
        <p:txBody>
          <a:bodyPr>
            <a:noAutofit/>
          </a:bodyPr>
          <a:lstStyle/>
          <a:p>
            <a:pPr fontAlgn="base"/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① Nicotine </a:t>
            </a:r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Mecamylamine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ko-KR" altLang="en-US" sz="2400" dirty="0" err="1" smtClean="0"/>
              <a:t>자율신경절</a:t>
            </a:r>
            <a:r>
              <a:rPr lang="ko-KR" altLang="en-US" sz="2400" dirty="0" smtClean="0"/>
              <a:t> 차단제</a:t>
            </a:r>
            <a:r>
              <a:rPr lang="en-US" altLang="ko-KR" sz="2400" dirty="0" smtClean="0"/>
              <a:t>(Autonomic </a:t>
            </a:r>
            <a:r>
              <a:rPr lang="en-US" altLang="ko-KR" sz="2400" dirty="0" err="1" smtClean="0"/>
              <a:t>ganglionic</a:t>
            </a:r>
            <a:r>
              <a:rPr lang="en-US" altLang="ko-KR" sz="2400" dirty="0" smtClean="0"/>
              <a:t> blocking agents)</a:t>
            </a:r>
            <a:endParaRPr lang="en-US" altLang="ko-KR" sz="2400" dirty="0"/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467544" y="3140968"/>
            <a:ext cx="8280920" cy="2448272"/>
          </a:xfrm>
        </p:spPr>
        <p:txBody>
          <a:bodyPr>
            <a:normAutofit/>
          </a:bodyPr>
          <a:lstStyle/>
          <a:p>
            <a:pPr fontAlgn="base"/>
            <a: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  <a:t>Chapter.6</a:t>
            </a:r>
            <a:br>
              <a:rPr lang="en-US" altLang="ko-KR" sz="32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아드레날린성</a:t>
            </a:r>
            <a:r>
              <a:rPr lang="ko-KR" altLang="en-US" sz="2800" dirty="0" smtClean="0"/>
              <a:t> 신경에 작용하는 약물</a:t>
            </a:r>
            <a:r>
              <a:rPr lang="en-US" altLang="ko-KR" sz="2800" dirty="0" smtClean="0"/>
              <a:t/>
            </a:r>
            <a:br>
              <a:rPr lang="en-US" altLang="ko-KR" sz="2800" dirty="0" smtClean="0"/>
            </a:br>
            <a:r>
              <a:rPr lang="en-US" altLang="ko-KR" sz="2800" dirty="0" smtClean="0"/>
              <a:t>(Drug Acting on the Adrenergic Nerve) </a:t>
            </a:r>
            <a:endParaRPr lang="en-US" altLang="ko-KR" sz="2800" dirty="0"/>
          </a:p>
        </p:txBody>
      </p:sp>
    </p:spTree>
    <p:extLst>
      <p:ext uri="{BB962C8B-B14F-4D97-AF65-F5344CB8AC3E}">
        <p14:creationId xmlns="" xmlns:p14="http://schemas.microsoft.com/office/powerpoint/2010/main" val="12247954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Hak-ju\Desktop\핵심약리학\핵심약리학jpg\그림6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32656"/>
            <a:ext cx="6984776" cy="6237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501208"/>
          </a:xfrm>
        </p:spPr>
        <p:txBody>
          <a:bodyPr>
            <a:noAutofit/>
          </a:bodyPr>
          <a:lstStyle/>
          <a:p>
            <a:pPr fontAlgn="base"/>
            <a:endParaRPr lang="en-US" altLang="ko-KR" sz="2400" dirty="0" smtClean="0"/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fontAlgn="base"/>
            <a:r>
              <a:rPr lang="ko-KR" altLang="en-US" sz="2400" dirty="0" smtClean="0"/>
              <a:t>아드레날린 수용체</a:t>
            </a:r>
            <a:r>
              <a:rPr lang="en-US" altLang="ko-KR" sz="2400" dirty="0" smtClean="0"/>
              <a:t>(Adrenergic receptors)</a:t>
            </a:r>
            <a:endParaRPr lang="en-US" altLang="ko-KR" sz="2400" dirty="0"/>
          </a:p>
        </p:txBody>
      </p:sp>
      <p:sp>
        <p:nvSpPr>
          <p:cNvPr id="4" name="직사각형 3"/>
          <p:cNvSpPr/>
          <p:nvPr/>
        </p:nvSpPr>
        <p:spPr>
          <a:xfrm>
            <a:off x="179512" y="1772816"/>
            <a:ext cx="8964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Arial" pitchFamily="34" charset="0"/>
              <a:buChar char="•"/>
            </a:pPr>
            <a:r>
              <a:rPr lang="ko-KR" altLang="en-US" dirty="0" smtClean="0"/>
              <a:t> 교감신경계에서 아드레날린 수용체의 아형은 </a:t>
            </a:r>
            <a:r>
              <a:rPr lang="en-US" altLang="ko-KR" dirty="0" smtClean="0"/>
              <a:t>α</a:t>
            </a:r>
            <a:r>
              <a:rPr lang="en-US" altLang="ko-KR" baseline="-25000" dirty="0" smtClean="0"/>
              <a:t>1</a:t>
            </a:r>
            <a:r>
              <a:rPr lang="en-US" altLang="ko-KR" dirty="0" smtClean="0"/>
              <a:t>, α</a:t>
            </a:r>
            <a:r>
              <a:rPr lang="en-US" altLang="ko-KR" baseline="-25000" dirty="0" smtClean="0"/>
              <a:t>2</a:t>
            </a:r>
            <a:r>
              <a:rPr lang="en-US" altLang="ko-KR" dirty="0" smtClean="0"/>
              <a:t>, β</a:t>
            </a:r>
            <a:r>
              <a:rPr lang="en-US" altLang="ko-KR" baseline="-25000" dirty="0" smtClean="0"/>
              <a:t>1</a:t>
            </a:r>
            <a:r>
              <a:rPr lang="en-US" altLang="ko-KR" dirty="0" smtClean="0"/>
              <a:t>, β</a:t>
            </a:r>
            <a:r>
              <a:rPr lang="en-US" altLang="ko-KR" baseline="-25000" dirty="0" smtClean="0"/>
              <a:t>2</a:t>
            </a:r>
            <a:r>
              <a:rPr lang="ko-KR" altLang="en-US" dirty="0" smtClean="0"/>
              <a:t> 등이 있다</a:t>
            </a:r>
            <a:r>
              <a:rPr lang="en-US" altLang="ko-KR" dirty="0" smtClean="0"/>
              <a:t>. </a:t>
            </a:r>
          </a:p>
          <a:p>
            <a:pPr fontAlgn="base"/>
            <a:r>
              <a:rPr lang="en-US" altLang="ko-KR" dirty="0" smtClean="0"/>
              <a:t>   α</a:t>
            </a:r>
            <a:r>
              <a:rPr lang="en-US" altLang="ko-KR" baseline="-25000" dirty="0" smtClean="0"/>
              <a:t>1 </a:t>
            </a:r>
            <a:r>
              <a:rPr lang="ko-KR" altLang="en-US" dirty="0" smtClean="0"/>
              <a:t>수용체</a:t>
            </a:r>
            <a:r>
              <a:rPr lang="en-US" altLang="ko-KR" dirty="0" smtClean="0"/>
              <a:t> </a:t>
            </a:r>
          </a:p>
          <a:p>
            <a:pPr fontAlgn="base"/>
            <a:r>
              <a:rPr lang="en-US" altLang="ko-KR" dirty="0" smtClean="0"/>
              <a:t>   α</a:t>
            </a:r>
            <a:r>
              <a:rPr lang="en-US" altLang="ko-KR" baseline="-25000" dirty="0" smtClean="0"/>
              <a:t>2 </a:t>
            </a:r>
            <a:r>
              <a:rPr lang="ko-KR" altLang="en-US" dirty="0" smtClean="0"/>
              <a:t>수용체</a:t>
            </a:r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>
              <a:buFont typeface="Arial" pitchFamily="34" charset="0"/>
              <a:buChar char="•"/>
            </a:pPr>
            <a:r>
              <a:rPr lang="ko-KR" altLang="en-US" dirty="0" smtClean="0"/>
              <a:t> 효력</a:t>
            </a:r>
            <a:r>
              <a:rPr lang="en-US" altLang="ko-KR" dirty="0" smtClean="0"/>
              <a:t>(potency)</a:t>
            </a:r>
            <a:r>
              <a:rPr lang="ko-KR" altLang="en-US" dirty="0" smtClean="0"/>
              <a:t>의 크기 </a:t>
            </a:r>
            <a:r>
              <a:rPr lang="en-US" altLang="ko-KR" dirty="0" smtClean="0"/>
              <a:t>epinephrine</a:t>
            </a:r>
            <a:r>
              <a:rPr lang="ko-KR" altLang="en-US" dirty="0" smtClean="0"/>
              <a:t>≥</a:t>
            </a:r>
            <a:r>
              <a:rPr lang="en-US" altLang="ko-KR" dirty="0" err="1" smtClean="0"/>
              <a:t>norepinephrine〉isoproterenol</a:t>
            </a:r>
            <a:endParaRPr lang="ko-KR" altLang="en-US" dirty="0" smtClean="0"/>
          </a:p>
          <a:p>
            <a:pPr fontAlgn="base"/>
            <a:endParaRPr lang="en-US" altLang="ko-KR" dirty="0" smtClean="0"/>
          </a:p>
          <a:p>
            <a:pPr fontAlgn="base"/>
            <a:endParaRPr lang="en-US" altLang="ko-KR" dirty="0" smtClean="0"/>
          </a:p>
          <a:p>
            <a:pPr fontAlgn="base">
              <a:buFont typeface="Arial" pitchFamily="34" charset="0"/>
              <a:buChar char="•"/>
            </a:pPr>
            <a:r>
              <a:rPr lang="en-US" altLang="ko-KR" dirty="0" smtClean="0"/>
              <a:t> β-</a:t>
            </a:r>
            <a:r>
              <a:rPr lang="ko-KR" altLang="en-US" dirty="0" smtClean="0"/>
              <a:t>수용체의 친화성을 순서대로 나타내면 </a:t>
            </a:r>
            <a:endParaRPr lang="en-US" altLang="ko-KR" dirty="0" smtClean="0"/>
          </a:p>
          <a:p>
            <a:pPr fontAlgn="base"/>
            <a:r>
              <a:rPr lang="en-US" altLang="ko-KR" dirty="0" smtClean="0"/>
              <a:t>       </a:t>
            </a:r>
            <a:r>
              <a:rPr lang="en-US" altLang="ko-KR" dirty="0" err="1" smtClean="0"/>
              <a:t>isoproterenol</a:t>
            </a:r>
            <a:r>
              <a:rPr lang="en-US" altLang="ko-KR" dirty="0" smtClean="0"/>
              <a:t> 〉epinephrine</a:t>
            </a:r>
            <a:r>
              <a:rPr lang="ko-KR" altLang="en-US" dirty="0" smtClean="0"/>
              <a:t>≥</a:t>
            </a:r>
            <a:r>
              <a:rPr lang="en-US" altLang="ko-KR" dirty="0" err="1" smtClean="0"/>
              <a:t>norepinephrine</a:t>
            </a:r>
            <a:endParaRPr lang="en-US" altLang="ko-KR" dirty="0" smtClean="0"/>
          </a:p>
          <a:p>
            <a:pPr fontAlgn="base"/>
            <a:endParaRPr lang="ko-KR" altLang="en-US" dirty="0" smtClean="0"/>
          </a:p>
          <a:p>
            <a:pPr fontAlgn="base">
              <a:buFont typeface="Arial" pitchFamily="34" charset="0"/>
              <a:buChar char="•"/>
            </a:pPr>
            <a:r>
              <a:rPr lang="ko-KR" altLang="en-US" dirty="0" smtClean="0"/>
              <a:t> 아드레날린 수용체에 의한 특징적인 반응 </a:t>
            </a:r>
            <a:endParaRPr lang="en-US" altLang="ko-KR" dirty="0" smtClean="0"/>
          </a:p>
          <a:p>
            <a:pPr fontAlgn="base"/>
            <a:r>
              <a:rPr lang="ko-KR" altLang="en-US" dirty="0" smtClean="0"/>
              <a:t>     동공산대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혈관수축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혈관이완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혈압상승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기관지근육 이완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위장관 수축 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4608512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smtClean="0"/>
              <a:t>혼합 </a:t>
            </a:r>
            <a:r>
              <a:rPr lang="ko-KR" altLang="en-US" sz="2400" dirty="0" err="1" smtClean="0"/>
              <a:t>작용성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아드레날린성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작용제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     (Mixed-acting adrenergic agonists)</a:t>
            </a:r>
          </a:p>
          <a:p>
            <a:pPr fontAlgn="base">
              <a:buNone/>
            </a:pPr>
            <a:r>
              <a:rPr lang="en-US" altLang="ko-KR" sz="2400" dirty="0" smtClean="0"/>
              <a:t>① Ephedrine &amp; Pseudoephedrine</a:t>
            </a:r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4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아드레날린성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작용제</a:t>
            </a:r>
            <a:r>
              <a:rPr lang="en-US" altLang="ko-KR" sz="2400" dirty="0" smtClean="0"/>
              <a:t>(Adrenergic agonists)</a:t>
            </a:r>
            <a:endParaRPr lang="ko-KR" altLang="en-US" sz="2400" dirty="0"/>
          </a:p>
        </p:txBody>
      </p:sp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바탕" pitchFamily="18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바탕" pitchFamily="18" charset="-127"/>
                <a:ea typeface="바탕" pitchFamily="18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바탕" pitchFamily="18" charset="-127"/>
                <a:cs typeface="굴림" pitchFamily="50" charset="-127"/>
              </a:rPr>
              <a:t>② </a:t>
            </a: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바탕" pitchFamily="18" charset="-127"/>
                <a:ea typeface="바탕" pitchFamily="18" charset="-127"/>
                <a:cs typeface="굴림" pitchFamily="50" charset="-127"/>
              </a:rPr>
              <a:t>Cocaine </a:t>
            </a:r>
            <a:endParaRPr kumimoji="1" lang="en-US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472608"/>
          </a:xfrm>
        </p:spPr>
        <p:txBody>
          <a:bodyPr>
            <a:noAutofit/>
          </a:bodyPr>
          <a:lstStyle/>
          <a:p>
            <a:pPr fontAlgn="base"/>
            <a:r>
              <a:rPr lang="el-GR" altLang="ko-KR" sz="2400" dirty="0" smtClean="0"/>
              <a:t>α-</a:t>
            </a:r>
            <a:r>
              <a:rPr lang="ko-KR" altLang="en-US" sz="2400" dirty="0" smtClean="0"/>
              <a:t>아드레날린 수용체 차단제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    (</a:t>
            </a:r>
            <a:r>
              <a:rPr lang="el-GR" altLang="ko-KR" sz="2400" dirty="0" smtClean="0"/>
              <a:t>α-</a:t>
            </a:r>
            <a:r>
              <a:rPr lang="en-US" altLang="ko-KR" sz="2400" dirty="0" smtClean="0"/>
              <a:t>adrenergic receptor blocking agents)</a:t>
            </a:r>
          </a:p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Phenoxybenzamine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Phentolamine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Prazosin</a:t>
            </a:r>
            <a:r>
              <a:rPr lang="en-US" altLang="ko-KR" sz="2400" dirty="0" smtClean="0"/>
              <a:t>, </a:t>
            </a:r>
            <a:r>
              <a:rPr lang="en-US" altLang="ko-KR" sz="2400" dirty="0" err="1" smtClean="0"/>
              <a:t>terazosin</a:t>
            </a:r>
            <a:r>
              <a:rPr lang="en-US" altLang="ko-KR" sz="2400" dirty="0" smtClean="0"/>
              <a:t>, </a:t>
            </a:r>
            <a:r>
              <a:rPr lang="en-US" altLang="ko-KR" sz="2400" dirty="0" err="1" smtClean="0"/>
              <a:t>doxazosin</a:t>
            </a:r>
            <a:r>
              <a:rPr lang="en-US" altLang="ko-KR" sz="2400" dirty="0" smtClean="0"/>
              <a:t>, </a:t>
            </a:r>
            <a:r>
              <a:rPr lang="en-US" altLang="ko-KR" sz="2400" dirty="0" err="1" smtClean="0"/>
              <a:t>tamsulosin</a:t>
            </a:r>
            <a:r>
              <a:rPr lang="en-US" altLang="ko-KR" sz="2400" dirty="0" smtClean="0"/>
              <a:t> and </a:t>
            </a:r>
            <a:r>
              <a:rPr lang="en-US" altLang="ko-KR" sz="2400" dirty="0" err="1" smtClean="0"/>
              <a:t>alfuzosine</a:t>
            </a:r>
            <a:r>
              <a:rPr lang="en-US" altLang="ko-KR" sz="2400" dirty="0" smtClean="0"/>
              <a:t> </a:t>
            </a:r>
          </a:p>
          <a:p>
            <a:pPr fontAlgn="base">
              <a:buNone/>
            </a:pPr>
            <a:r>
              <a:rPr lang="en-US" altLang="ko-KR" sz="2400" dirty="0" smtClean="0"/>
              <a:t>④ </a:t>
            </a:r>
            <a:r>
              <a:rPr lang="en-US" altLang="ko-KR" sz="2400" dirty="0" err="1" smtClean="0"/>
              <a:t>Yohimbin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 fontAlgn="base"/>
            <a:r>
              <a:rPr lang="el-GR" altLang="ko-KR" sz="2400" dirty="0" smtClean="0"/>
              <a:t>β-</a:t>
            </a:r>
            <a:r>
              <a:rPr lang="ko-KR" altLang="en-US" sz="2400" dirty="0" smtClean="0"/>
              <a:t>아드레날린 수용체 차단제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    (</a:t>
            </a:r>
            <a:r>
              <a:rPr lang="el-GR" altLang="ko-KR" sz="2400" dirty="0" smtClean="0"/>
              <a:t>β-</a:t>
            </a:r>
            <a:r>
              <a:rPr lang="en-US" altLang="ko-KR" sz="2400" dirty="0" smtClean="0"/>
              <a:t>adrenergic receptor blocking agents)</a:t>
            </a:r>
          </a:p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Propranolol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Atenolol</a:t>
            </a:r>
            <a:r>
              <a:rPr lang="en-US" altLang="ko-KR" sz="2400" dirty="0" smtClean="0"/>
              <a:t>, </a:t>
            </a:r>
            <a:r>
              <a:rPr lang="en-US" altLang="ko-KR" sz="2400" dirty="0" err="1" smtClean="0"/>
              <a:t>metoprolol</a:t>
            </a:r>
            <a:r>
              <a:rPr lang="en-US" altLang="ko-KR" sz="2400" dirty="0" smtClean="0"/>
              <a:t>, and </a:t>
            </a:r>
            <a:r>
              <a:rPr lang="en-US" altLang="ko-KR" sz="2400" dirty="0" err="1" smtClean="0"/>
              <a:t>esmolol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③ </a:t>
            </a:r>
            <a:r>
              <a:rPr lang="en-US" altLang="ko-KR" sz="2400" dirty="0" err="1" smtClean="0"/>
              <a:t>Pindolol</a:t>
            </a:r>
            <a:r>
              <a:rPr lang="en-US" altLang="ko-KR" sz="2400" dirty="0" smtClean="0"/>
              <a:t> &amp; </a:t>
            </a:r>
            <a:r>
              <a:rPr lang="en-US" altLang="ko-KR" sz="2400" dirty="0" err="1" smtClean="0"/>
              <a:t>acebutolol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4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아드레날린성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길항제</a:t>
            </a:r>
            <a:r>
              <a:rPr lang="en-US" altLang="ko-KR" sz="2400" dirty="0" smtClean="0"/>
              <a:t>(Adrenergic antagonists)</a:t>
            </a:r>
            <a:endParaRPr lang="en-US" altLang="ko-KR" sz="2400" dirty="0"/>
          </a:p>
        </p:txBody>
      </p:sp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바탕" pitchFamily="18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바탕" pitchFamily="18" charset="-127"/>
                <a:ea typeface="바탕" pitchFamily="18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바탕" pitchFamily="18" charset="-127"/>
                <a:cs typeface="굴림" pitchFamily="50" charset="-127"/>
              </a:rPr>
              <a:t>② </a:t>
            </a: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바탕" pitchFamily="18" charset="-127"/>
                <a:ea typeface="바탕" pitchFamily="18" charset="-127"/>
                <a:cs typeface="굴림" pitchFamily="50" charset="-127"/>
              </a:rPr>
              <a:t>Cocaine </a:t>
            </a:r>
            <a:endParaRPr kumimoji="1" lang="en-US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1"/>
          <p:cNvSpPr>
            <a:spLocks noGrp="1"/>
          </p:cNvSpPr>
          <p:nvPr>
            <p:ph idx="1"/>
          </p:nvPr>
        </p:nvSpPr>
        <p:spPr>
          <a:xfrm>
            <a:off x="179512" y="1844824"/>
            <a:ext cx="8784976" cy="4752528"/>
          </a:xfrm>
        </p:spPr>
        <p:txBody>
          <a:bodyPr>
            <a:noAutofit/>
          </a:bodyPr>
          <a:lstStyle/>
          <a:p>
            <a:pPr fontAlgn="base"/>
            <a:r>
              <a:rPr lang="ko-KR" altLang="en-US" sz="2400" dirty="0" err="1" smtClean="0"/>
              <a:t>아드레날린성</a:t>
            </a:r>
            <a:r>
              <a:rPr lang="ko-KR" altLang="en-US" sz="2400" dirty="0" smtClean="0"/>
              <a:t> 뉴런 </a:t>
            </a:r>
            <a:r>
              <a:rPr lang="ko-KR" altLang="en-US" sz="2400" dirty="0" err="1" smtClean="0"/>
              <a:t>차단약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     (Adrenergic neuron blocking agents)</a:t>
            </a:r>
          </a:p>
          <a:p>
            <a:pPr fontAlgn="base">
              <a:buNone/>
            </a:pPr>
            <a:r>
              <a:rPr lang="en-US" altLang="ko-KR" sz="2400" dirty="0" smtClean="0"/>
              <a:t>① </a:t>
            </a:r>
            <a:r>
              <a:rPr lang="en-US" altLang="ko-KR" sz="2400" dirty="0" err="1" smtClean="0"/>
              <a:t>Reserpine</a:t>
            </a:r>
            <a:endParaRPr lang="en-US" altLang="ko-KR" sz="2400" dirty="0" smtClean="0"/>
          </a:p>
          <a:p>
            <a:pPr fontAlgn="base">
              <a:buNone/>
            </a:pPr>
            <a:r>
              <a:rPr lang="en-US" altLang="ko-KR" sz="2400" dirty="0" smtClean="0"/>
              <a:t>② </a:t>
            </a:r>
            <a:r>
              <a:rPr lang="en-US" altLang="ko-KR" sz="2400" dirty="0" err="1" smtClean="0"/>
              <a:t>Guanethidine</a:t>
            </a:r>
            <a:endParaRPr lang="en-US" altLang="ko-KR" sz="2400" dirty="0" smtClean="0"/>
          </a:p>
          <a:p>
            <a:pPr fontAlgn="base">
              <a:buNone/>
            </a:pPr>
            <a:endParaRPr lang="en-US" altLang="ko-KR" sz="2400" dirty="0" smtClean="0"/>
          </a:p>
          <a:p>
            <a:pPr fontAlgn="base">
              <a:buNone/>
            </a:pP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2400" b="1" dirty="0" smtClean="0">
                <a:latin typeface="굴림체" pitchFamily="49" charset="-127"/>
                <a:ea typeface="굴림체" pitchFamily="49" charset="-127"/>
              </a:rPr>
              <a:t>     </a:t>
            </a:r>
            <a:endParaRPr lang="en-US" altLang="ko-KR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2400" b="1" dirty="0" smtClean="0">
                <a:latin typeface="굴림체" pitchFamily="49" charset="-127"/>
                <a:ea typeface="굴림체" pitchFamily="49" charset="-127"/>
              </a:rPr>
              <a:t>           </a:t>
            </a:r>
            <a:endParaRPr lang="ko-KR" altLang="en-US" sz="24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</a:pPr>
            <a:endParaRPr lang="ko-KR" altLang="en-US" sz="2400" b="1" dirty="0">
              <a:solidFill>
                <a:schemeClr val="tx1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54805" cy="939784"/>
          </a:xfrm>
        </p:spPr>
        <p:txBody>
          <a:bodyPr>
            <a:normAutofit/>
          </a:bodyPr>
          <a:lstStyle/>
          <a:p>
            <a:pPr algn="l" fontAlgn="base"/>
            <a:r>
              <a:rPr lang="ko-KR" altLang="en-US" sz="2400" dirty="0" err="1" smtClean="0"/>
              <a:t>아드레날린성</a:t>
            </a:r>
            <a:r>
              <a:rPr lang="ko-KR" altLang="en-US" sz="2400" dirty="0" smtClean="0"/>
              <a:t> </a:t>
            </a:r>
            <a:r>
              <a:rPr lang="ko-KR" altLang="en-US" sz="2400" dirty="0" err="1" smtClean="0"/>
              <a:t>길항제</a:t>
            </a:r>
            <a:r>
              <a:rPr lang="en-US" altLang="ko-KR" sz="2400" dirty="0" smtClean="0"/>
              <a:t>(Adrenergic antagonists)</a:t>
            </a:r>
            <a:endParaRPr lang="en-US" altLang="ko-KR" sz="2400" dirty="0"/>
          </a:p>
        </p:txBody>
      </p:sp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바탕" pitchFamily="18" charset="-127"/>
                <a:cs typeface="굴림" pitchFamily="50" charset="-127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바탕" pitchFamily="18" charset="-127"/>
                <a:ea typeface="바탕" pitchFamily="18" charset="-127"/>
                <a:cs typeface="굴림" pitchFamily="50" charset="-127"/>
              </a:rPr>
              <a:t> </a:t>
            </a:r>
            <a:endParaRPr kumimoji="1" lang="ko-KR" altLang="ko-KR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바탕" pitchFamily="18" charset="-127"/>
                <a:cs typeface="굴림" pitchFamily="50" charset="-127"/>
              </a:rPr>
              <a:t>② </a:t>
            </a:r>
            <a:r>
              <a:rPr kumimoji="1" lang="en-US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바탕" pitchFamily="18" charset="-127"/>
                <a:ea typeface="바탕" pitchFamily="18" charset="-127"/>
                <a:cs typeface="굴림" pitchFamily="50" charset="-127"/>
              </a:rPr>
              <a:t>Cocaine </a:t>
            </a:r>
            <a:endParaRPr kumimoji="1" lang="en-US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256052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고구려 벽화">
  <a:themeElements>
    <a:clrScheme name="고구려 벽화">
      <a:dk1>
        <a:sysClr val="windowText" lastClr="000000"/>
      </a:dk1>
      <a:lt1>
        <a:sysClr val="window" lastClr="FFFFFF"/>
      </a:lt1>
      <a:dk2>
        <a:srgbClr val="433021"/>
      </a:dk2>
      <a:lt2>
        <a:srgbClr val="E8D8CA"/>
      </a:lt2>
      <a:accent1>
        <a:srgbClr val="E49458"/>
      </a:accent1>
      <a:accent2>
        <a:srgbClr val="74AD8D"/>
      </a:accent2>
      <a:accent3>
        <a:srgbClr val="D4AC30"/>
      </a:accent3>
      <a:accent4>
        <a:srgbClr val="7BA5BE"/>
      </a:accent4>
      <a:accent5>
        <a:srgbClr val="E4A098"/>
      </a:accent5>
      <a:accent6>
        <a:srgbClr val="70B4B7"/>
      </a:accent6>
      <a:hlink>
        <a:srgbClr val="008685"/>
      </a:hlink>
      <a:folHlink>
        <a:srgbClr val="EA5A23"/>
      </a:folHlink>
    </a:clrScheme>
    <a:fontScheme name="고구려 벽화">
      <a:maj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eorgia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견명조"/>
        <a:font script="Hans" typeface="宋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고구려 벽화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18000">
              <a:schemeClr val="phClr">
                <a:tint val="20000"/>
                <a:shade val="100000"/>
                <a:hueMod val="100000"/>
                <a:satMod val="100000"/>
              </a:schemeClr>
            </a:gs>
            <a:gs pos="87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95000"/>
                <a:hueMod val="100000"/>
                <a:satMod val="100000"/>
              </a:schemeClr>
            </a:gs>
          </a:gsLst>
          <a:lin ang="0" scaled="1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dir="5400000" algn="tl">
              <a:srgbClr val="EBE9ED">
                <a:alpha val="0"/>
              </a:srgbClr>
            </a:outerShdw>
          </a:effectLst>
        </a:effectStyle>
        <a:effectStyle>
          <a:effectLst>
            <a:outerShdw blurRad="12700" dir="5400000" algn="tl">
              <a:srgbClr val="EBE9ED">
                <a:alpha val="2745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9200000"/>
            </a:lightRig>
          </a:scene3d>
          <a:sp3d prstMaterial="matte">
            <a:bevelT h="889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01600" dist="76200" dir="2700000" algn="bl">
              <a:srgbClr val="000000">
                <a:alpha val="30588"/>
              </a:srgbClr>
            </a:outerShdw>
          </a:effectLst>
          <a:scene3d>
            <a:camera prst="orthographicFront" fov="0">
              <a:rot lat="0" lon="0" rev="0"/>
            </a:camera>
            <a:lightRig rig="chilly" dir="t">
              <a:rot lat="0" lon="0" rev="4200000"/>
            </a:lightRig>
          </a:scene3d>
          <a:sp3d contourW="25400" prstMaterial="matte">
            <a:bevelT h="889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95000"/>
                <a:shade val="100000"/>
                <a:hueMod val="100000"/>
                <a:satMod val="100000"/>
              </a:schemeClr>
            </a:gs>
            <a:gs pos="60000">
              <a:schemeClr val="phClr">
                <a:tint val="100000"/>
                <a:shade val="55000"/>
                <a:hueMod val="100000"/>
                <a:satMod val="100000"/>
              </a:schemeClr>
            </a:gs>
          </a:gsLst>
          <a:path path="circle">
            <a:fillToRect l="50000" t="90000" r="50000" b="1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3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Hunting</Template>
  <TotalTime>3</TotalTime>
  <Words>383</Words>
  <Application>Microsoft Office PowerPoint</Application>
  <PresentationFormat>화면 슬라이드 쇼(4:3)</PresentationFormat>
  <Paragraphs>150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고구려 벽화</vt:lpstr>
      <vt:lpstr>Part.2 자율신경계에 작용하는 약물</vt:lpstr>
      <vt:lpstr>Chapter.4  자율신경계(Autonomic Nervous System) </vt:lpstr>
      <vt:lpstr>슬라이드 3</vt:lpstr>
      <vt:lpstr>교감신경계(sympathetic nervous system)</vt:lpstr>
      <vt:lpstr>슬라이드 5</vt:lpstr>
      <vt:lpstr>슬라이드 6</vt:lpstr>
      <vt:lpstr>슬라이드 7</vt:lpstr>
      <vt:lpstr>신경전달물질(neurotransmitters)을 통한 신호전달</vt:lpstr>
      <vt:lpstr>신경전달물질(neurotransmitters)을 통한 신호전달</vt:lpstr>
      <vt:lpstr>신경전달물질(neurotransmitters)을 통한 신호전달</vt:lpstr>
      <vt:lpstr>화학전 전달물질의 합성과 대사</vt:lpstr>
      <vt:lpstr>Chapter.5  콜린성 신경에 작용하는 약물 (Drug Acting on the Cholinergic Nerve)  </vt:lpstr>
      <vt:lpstr>슬라이드 13</vt:lpstr>
      <vt:lpstr>콜린성 작용제(Cholinergic agonists)</vt:lpstr>
      <vt:lpstr>콜린성 작용제(Cholinergic agonists)</vt:lpstr>
      <vt:lpstr>콜린성 길항제(Cholinergic antagonists)</vt:lpstr>
      <vt:lpstr>자율신경절 차단제(Autonomic ganglionic blocking agents)</vt:lpstr>
      <vt:lpstr>Chapter.6  아드레날린성 신경에 작용하는 약물 (Drug Acting on the Adrenergic Nerve) </vt:lpstr>
      <vt:lpstr>슬라이드 19</vt:lpstr>
      <vt:lpstr>아드레날린 수용체(Adrenergic receptors)</vt:lpstr>
      <vt:lpstr>아드레날린성 작용제(Adrenergic agonists)</vt:lpstr>
      <vt:lpstr>아드레날린성 길항제(Adrenergic antagonists)</vt:lpstr>
      <vt:lpstr>아드레날린성 길항제(Adrenergic antagonists)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Part.2 자율신경계에 작용하는 약물</dc:title>
  <dc:creator>Hak-ju Lee</dc:creator>
  <cp:lastModifiedBy>Hak-ju Lee</cp:lastModifiedBy>
  <cp:revision>1</cp:revision>
  <dcterms:created xsi:type="dcterms:W3CDTF">2015-03-10T09:18:28Z</dcterms:created>
  <dcterms:modified xsi:type="dcterms:W3CDTF">2015-03-10T09:21:30Z</dcterms:modified>
</cp:coreProperties>
</file>