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80" r:id="rId5"/>
    <p:sldId id="259" r:id="rId6"/>
    <p:sldId id="260" r:id="rId7"/>
    <p:sldId id="269" r:id="rId8"/>
    <p:sldId id="261" r:id="rId9"/>
    <p:sldId id="281" r:id="rId10"/>
    <p:sldId id="283" r:id="rId11"/>
    <p:sldId id="286" r:id="rId12"/>
    <p:sldId id="285" r:id="rId13"/>
    <p:sldId id="282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직사각형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직사각형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이등변 삼각형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50050B6-AABF-43FA-8A65-78FB3EAA1D50}" type="datetimeFigureOut">
              <a:rPr lang="ko-KR" altLang="en-US" smtClean="0"/>
              <a:pPr/>
              <a:t>2015-03-06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B606A3E-90E3-43F6-9B07-2E647014E67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8" name="직선 연결선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직선 연결선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이등변 삼각형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1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1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sz="6000" dirty="0" smtClean="0">
                <a:latin typeface="HY헤드라인M" pitchFamily="18" charset="-127"/>
                <a:ea typeface="HY헤드라인M" pitchFamily="18" charset="-127"/>
              </a:rPr>
              <a:t>약리학</a:t>
            </a:r>
            <a:endParaRPr lang="ko-KR" altLang="en-US" sz="54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altLang="ko-KR" sz="2800" dirty="0" smtClean="0"/>
              <a:t>1.</a:t>
            </a:r>
            <a:r>
              <a:rPr lang="ko-KR" altLang="en-US" sz="2800" dirty="0" smtClean="0"/>
              <a:t>약리학의 정의</a:t>
            </a:r>
            <a:endParaRPr lang="en-US" altLang="ko-KR" sz="2800" dirty="0" smtClean="0"/>
          </a:p>
          <a:p>
            <a:pPr marL="514350" indent="-514350"/>
            <a:r>
              <a:rPr lang="ko-KR" altLang="en-US" dirty="0" smtClean="0"/>
              <a:t>희랍어의 </a:t>
            </a:r>
            <a:r>
              <a:rPr lang="ko-KR" altLang="en-US" sz="2800" dirty="0" smtClean="0">
                <a:solidFill>
                  <a:srgbClr val="002060"/>
                </a:solidFill>
              </a:rPr>
              <a:t>약물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pharmokon</a:t>
            </a:r>
            <a:r>
              <a:rPr lang="en-US" altLang="ko-KR" dirty="0" smtClean="0"/>
              <a:t>)</a:t>
            </a:r>
            <a:r>
              <a:rPr lang="ko-KR" altLang="en-US" dirty="0" smtClean="0"/>
              <a:t>과 </a:t>
            </a:r>
            <a:r>
              <a:rPr lang="ko-KR" altLang="en-US" sz="2800" dirty="0" smtClean="0">
                <a:solidFill>
                  <a:srgbClr val="002060"/>
                </a:solidFill>
              </a:rPr>
              <a:t>과학</a:t>
            </a:r>
            <a:r>
              <a:rPr lang="en-US" altLang="ko-KR" dirty="0" smtClean="0"/>
              <a:t>(logos)</a:t>
            </a:r>
            <a:r>
              <a:rPr lang="ko-KR" altLang="en-US" dirty="0" smtClean="0"/>
              <a:t>으로부터 기원된 용어</a:t>
            </a:r>
          </a:p>
          <a:p>
            <a:pPr marL="514350" indent="-514350"/>
            <a:endParaRPr lang="en-US" altLang="ko-KR" dirty="0" smtClean="0"/>
          </a:p>
          <a:p>
            <a:pPr marL="514350" indent="-514350">
              <a:buNone/>
            </a:pPr>
            <a:r>
              <a:rPr lang="en-US" altLang="ko-KR" sz="2800" dirty="0" smtClean="0"/>
              <a:t>2.</a:t>
            </a:r>
            <a:r>
              <a:rPr lang="ko-KR" altLang="en-US" sz="2800" dirty="0" smtClean="0"/>
              <a:t>약물과 독물</a:t>
            </a:r>
            <a:endParaRPr lang="en-US" altLang="ko-KR" sz="2800" dirty="0" smtClean="0"/>
          </a:p>
          <a:p>
            <a:pPr marL="788670" lvl="1" indent="-514350">
              <a:buNone/>
            </a:pPr>
            <a:r>
              <a:rPr lang="en-US" altLang="ko-KR" sz="25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“</a:t>
            </a:r>
            <a:r>
              <a:rPr lang="ko-KR" altLang="en-US" sz="25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세상의 모든 약은 독이다</a:t>
            </a:r>
            <a:r>
              <a:rPr lang="en-US" altLang="ko-KR" sz="25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.  </a:t>
            </a:r>
            <a:r>
              <a:rPr lang="ko-KR" altLang="en-US" sz="25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약과 독의 차이를 결정하는 것은 그 사용량일 뿐이다</a:t>
            </a:r>
            <a:r>
              <a:rPr lang="en-US" altLang="ko-KR" sz="25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.”</a:t>
            </a:r>
          </a:p>
          <a:p>
            <a:pPr marL="514350" indent="-514350">
              <a:buFont typeface="+mj-lt"/>
              <a:buAutoNum type="arabicPeriod"/>
            </a:pP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pic>
        <p:nvPicPr>
          <p:cNvPr id="7" name="내용 개체 틀 3" descr="20140702_15054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208912" cy="648072"/>
          </a:xfrm>
        </p:spPr>
      </p:pic>
      <p:pic>
        <p:nvPicPr>
          <p:cNvPr id="8" name="그림 7" descr="표 1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4581128"/>
            <a:ext cx="7200800" cy="1708607"/>
          </a:xfrm>
          <a:prstGeom prst="rect">
            <a:avLst/>
          </a:prstGeom>
        </p:spPr>
      </p:pic>
      <p:pic>
        <p:nvPicPr>
          <p:cNvPr id="9" name="그림 8" descr="20140702_1505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064896" cy="792088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555776" y="404664"/>
            <a:ext cx="439248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tx1"/>
                </a:solidFill>
              </a:rPr>
              <a:t>약리학 총론</a:t>
            </a:r>
            <a:endParaRPr lang="ko-KR" alt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784976" cy="6408712"/>
          </a:xfrm>
        </p:spPr>
        <p:txBody>
          <a:bodyPr/>
          <a:lstStyle/>
          <a:p>
            <a:pPr>
              <a:buNone/>
            </a:pPr>
            <a:endParaRPr lang="en-US" altLang="ko-KR" sz="2800" dirty="0" smtClean="0"/>
          </a:p>
          <a:p>
            <a:pPr>
              <a:buNone/>
            </a:pPr>
            <a:r>
              <a:rPr lang="en-US" altLang="ko-KR" sz="3200" dirty="0" smtClean="0"/>
              <a:t>3.</a:t>
            </a:r>
            <a:r>
              <a:rPr lang="ko-KR" altLang="en-US" sz="3200" dirty="0" smtClean="0"/>
              <a:t>의약품의 명칭</a:t>
            </a:r>
            <a:endParaRPr lang="en-US" altLang="ko-KR" sz="3200" dirty="0" smtClean="0"/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sz="2800" dirty="0" err="1" smtClean="0">
                <a:solidFill>
                  <a:srgbClr val="002060"/>
                </a:solidFill>
              </a:rPr>
              <a:t>기호명</a:t>
            </a:r>
            <a:r>
              <a:rPr lang="en-US" altLang="ko-KR" sz="2800" dirty="0" smtClean="0">
                <a:solidFill>
                  <a:srgbClr val="002060"/>
                </a:solidFill>
              </a:rPr>
              <a:t>(code name)</a:t>
            </a:r>
            <a:r>
              <a:rPr lang="en-US" altLang="ko-KR" sz="2800" dirty="0" smtClean="0"/>
              <a:t> </a:t>
            </a:r>
          </a:p>
          <a:p>
            <a:pPr lvl="1"/>
            <a:r>
              <a:rPr lang="en-US" altLang="ko-KR" sz="2500" dirty="0" smtClean="0"/>
              <a:t> </a:t>
            </a:r>
            <a:r>
              <a:rPr lang="ko-KR" altLang="en-US" sz="2500" dirty="0" smtClean="0"/>
              <a:t>제약회사에서 개발단계에 붙인 이름</a:t>
            </a:r>
          </a:p>
          <a:p>
            <a:r>
              <a:rPr lang="en-US" altLang="ko-KR" sz="2800" dirty="0" smtClean="0"/>
              <a:t>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화학명</a:t>
            </a:r>
            <a:r>
              <a:rPr lang="en-US" altLang="ko-KR" sz="2800" dirty="0" smtClean="0">
                <a:solidFill>
                  <a:srgbClr val="002060"/>
                </a:solidFill>
              </a:rPr>
              <a:t>(chemical name) </a:t>
            </a:r>
          </a:p>
          <a:p>
            <a:pPr lvl="1"/>
            <a:r>
              <a:rPr lang="en-US" altLang="ko-KR" sz="2500" dirty="0" smtClean="0"/>
              <a:t> </a:t>
            </a:r>
            <a:r>
              <a:rPr lang="ko-KR" altLang="en-US" sz="2500" dirty="0" smtClean="0"/>
              <a:t>약의 성분을 화학적 </a:t>
            </a:r>
            <a:r>
              <a:rPr lang="ko-KR" altLang="en-US" sz="2500" dirty="0" err="1" smtClean="0"/>
              <a:t>명명법에</a:t>
            </a:r>
            <a:r>
              <a:rPr lang="ko-KR" altLang="en-US" sz="2500" dirty="0" smtClean="0"/>
              <a:t> 의해 붙인 이름</a:t>
            </a:r>
          </a:p>
          <a:p>
            <a:r>
              <a:rPr lang="ko-KR" altLang="en-US" sz="2800" dirty="0" err="1" smtClean="0">
                <a:solidFill>
                  <a:srgbClr val="002060"/>
                </a:solidFill>
              </a:rPr>
              <a:t>일반명</a:t>
            </a:r>
            <a:r>
              <a:rPr lang="en-US" altLang="ko-KR" sz="2800" dirty="0" smtClean="0">
                <a:solidFill>
                  <a:srgbClr val="002060"/>
                </a:solidFill>
              </a:rPr>
              <a:t>(generic name) </a:t>
            </a:r>
          </a:p>
          <a:p>
            <a:pPr lvl="1"/>
            <a:r>
              <a:rPr lang="ko-KR" altLang="en-US" sz="2500" dirty="0" smtClean="0"/>
              <a:t>공식적으로 채택된 이름이다</a:t>
            </a:r>
            <a:r>
              <a:rPr lang="en-US" altLang="ko-KR" sz="2500" dirty="0" smtClean="0"/>
              <a:t>. </a:t>
            </a:r>
            <a:r>
              <a:rPr lang="ko-KR" altLang="en-US" sz="2500" dirty="0" err="1" smtClean="0"/>
              <a:t>화학명보다</a:t>
            </a:r>
            <a:r>
              <a:rPr lang="ko-KR" altLang="en-US" sz="2500" dirty="0" smtClean="0"/>
              <a:t>  짧아 부르기 쉬우며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「대한약전」에서 사용하는 이름</a:t>
            </a:r>
          </a:p>
          <a:p>
            <a:r>
              <a:rPr lang="ko-KR" altLang="en-US" sz="2800" dirty="0" smtClean="0">
                <a:solidFill>
                  <a:srgbClr val="002060"/>
                </a:solidFill>
              </a:rPr>
              <a:t>상품명</a:t>
            </a:r>
            <a:r>
              <a:rPr lang="en-US" altLang="ko-KR" sz="2800" dirty="0" smtClean="0">
                <a:solidFill>
                  <a:srgbClr val="002060"/>
                </a:solidFill>
              </a:rPr>
              <a:t>(brand name) </a:t>
            </a:r>
          </a:p>
          <a:p>
            <a:pPr lvl="1"/>
            <a:r>
              <a:rPr lang="ko-KR" altLang="en-US" sz="2500" dirty="0" smtClean="0">
                <a:solidFill>
                  <a:srgbClr val="002060"/>
                </a:solidFill>
              </a:rPr>
              <a:t>제약회사에서 상품으로 판매하기 위해 붙인 이름</a:t>
            </a:r>
            <a:endParaRPr lang="en-US" altLang="ko-KR" sz="25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r>
              <a:rPr lang="ko-KR" altLang="en-US" dirty="0" smtClean="0">
                <a:latin typeface="+mn-ea"/>
                <a:ea typeface="+mn-ea"/>
              </a:rPr>
              <a:t>약 복용 시 환자가 알아야 할 사항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latin typeface="+mn-ea"/>
              </a:rPr>
              <a:t>약물 복용 전</a:t>
            </a:r>
          </a:p>
          <a:p>
            <a:pPr fontAlgn="base">
              <a:buNone/>
            </a:pPr>
            <a:r>
              <a:rPr lang="en-US" altLang="ko-KR" sz="2800" b="1" dirty="0">
                <a:latin typeface="+mn-ea"/>
              </a:rPr>
              <a:t> </a:t>
            </a:r>
            <a:r>
              <a:rPr lang="ko-KR" altLang="en-US" sz="2800" b="1" dirty="0">
                <a:latin typeface="+mn-ea"/>
              </a:rPr>
              <a:t>① 특정한 약물에 대한 알레르기 등 이상 반응을 지닌 경우 </a:t>
            </a:r>
            <a:endParaRPr lang="en-US" altLang="ko-KR" sz="2800" b="1" dirty="0">
              <a:latin typeface="+mn-ea"/>
            </a:endParaRPr>
          </a:p>
          <a:p>
            <a:pPr fontAlgn="base">
              <a:buNone/>
            </a:pPr>
            <a:r>
              <a:rPr lang="en-US" altLang="ko-KR" sz="2800" b="1" dirty="0">
                <a:latin typeface="+mn-ea"/>
              </a:rPr>
              <a:t> </a:t>
            </a:r>
            <a:r>
              <a:rPr lang="ko-KR" altLang="en-US" sz="2800" b="1" dirty="0">
                <a:latin typeface="+mn-ea"/>
              </a:rPr>
              <a:t>② 현재 치료를 하고자 하는 질병 외에 다른 질병을 가지고 있는 경우</a:t>
            </a:r>
          </a:p>
          <a:p>
            <a:pPr fontAlgn="base">
              <a:buNone/>
            </a:pPr>
            <a:r>
              <a:rPr lang="ko-KR" altLang="en-US" sz="2800" b="1" dirty="0">
                <a:latin typeface="+mn-ea"/>
              </a:rPr>
              <a:t> ③ 처방된 약 이외에 다른 약물을 복용하고 있는 경우</a:t>
            </a:r>
          </a:p>
          <a:p>
            <a:pPr fontAlgn="base">
              <a:buNone/>
            </a:pPr>
            <a:r>
              <a:rPr lang="ko-KR" altLang="en-US" sz="2800" b="1" dirty="0">
                <a:latin typeface="+mn-ea"/>
              </a:rPr>
              <a:t> ④ 임신예정</a:t>
            </a:r>
            <a:r>
              <a:rPr lang="en-US" altLang="ko-KR" sz="2800" b="1" dirty="0">
                <a:latin typeface="+mn-ea"/>
              </a:rPr>
              <a:t>, </a:t>
            </a:r>
            <a:r>
              <a:rPr lang="ko-KR" altLang="en-US" sz="2800" b="1" dirty="0">
                <a:latin typeface="+mn-ea"/>
              </a:rPr>
              <a:t>임신 또는 수유 중인 경우</a:t>
            </a:r>
          </a:p>
          <a:p>
            <a:pPr fontAlgn="base">
              <a:buNone/>
            </a:pPr>
            <a:r>
              <a:rPr lang="ko-KR" altLang="en-US" sz="2800" b="1" dirty="0">
                <a:latin typeface="+mn-ea"/>
              </a:rPr>
              <a:t> ⑤ 약물에 영향을 줄 수 있는 특별한 음식을 먹고 있는 경우</a:t>
            </a:r>
          </a:p>
          <a:p>
            <a:pPr fontAlgn="base">
              <a:buNone/>
            </a:pPr>
            <a:r>
              <a:rPr lang="ko-KR" altLang="en-US" sz="2800" b="1" dirty="0">
                <a:latin typeface="+mn-ea"/>
              </a:rPr>
              <a:t> ⑥ 특별한 이유로 인해 약물을 복용하기 어려운 경우 </a:t>
            </a:r>
          </a:p>
          <a:p>
            <a:pPr fontAlgn="base"/>
            <a:endParaRPr lang="en-US" altLang="ko-KR" sz="2800" b="1" dirty="0" smtClean="0">
              <a:latin typeface="+mn-ea"/>
            </a:endParaRPr>
          </a:p>
          <a:p>
            <a:pPr fontAlgn="base"/>
            <a:r>
              <a:rPr lang="ko-KR" altLang="en-US" sz="2800" b="1" dirty="0" smtClean="0">
                <a:latin typeface="+mn-ea"/>
              </a:rPr>
              <a:t>약의 </a:t>
            </a:r>
            <a:r>
              <a:rPr lang="ko-KR" altLang="en-US" sz="2800" b="1" dirty="0">
                <a:latin typeface="+mn-ea"/>
              </a:rPr>
              <a:t>용량</a:t>
            </a:r>
          </a:p>
          <a:p>
            <a:pPr fontAlgn="base"/>
            <a:r>
              <a:rPr lang="ko-KR" altLang="en-US" sz="2800" b="1" dirty="0">
                <a:latin typeface="+mn-ea"/>
              </a:rPr>
              <a:t>약의 용법</a:t>
            </a:r>
            <a:endParaRPr lang="en-US" altLang="ko-KR" sz="2800" b="1" dirty="0">
              <a:latin typeface="+mn-ea"/>
            </a:endParaRPr>
          </a:p>
          <a:p>
            <a:pPr fontAlgn="base"/>
            <a:r>
              <a:rPr lang="ko-KR" altLang="en-US" sz="2800" b="1" dirty="0">
                <a:latin typeface="+mn-ea"/>
              </a:rPr>
              <a:t>약의 복용 시간</a:t>
            </a:r>
          </a:p>
          <a:p>
            <a:pPr fontAlgn="base"/>
            <a:r>
              <a:rPr lang="ko-KR" altLang="en-US" sz="2800" b="1" dirty="0">
                <a:latin typeface="+mn-ea"/>
              </a:rPr>
              <a:t>약의 보관방법</a:t>
            </a:r>
            <a:endParaRPr lang="en-US" altLang="ko-KR" sz="2800" b="1" dirty="0">
              <a:latin typeface="+mn-ea"/>
            </a:endParaRPr>
          </a:p>
          <a:p>
            <a:pPr fontAlgn="base"/>
            <a:r>
              <a:rPr lang="ko-KR" altLang="en-US" sz="2800" b="1" dirty="0">
                <a:latin typeface="+mn-ea"/>
              </a:rPr>
              <a:t>임신범주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864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496944" cy="575229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altLang="ko-KR" sz="4100" dirty="0" smtClean="0"/>
              <a:t>5.</a:t>
            </a:r>
            <a:r>
              <a:rPr lang="ko-KR" altLang="en-US" sz="4100" dirty="0" smtClean="0"/>
              <a:t>약리작용</a:t>
            </a:r>
            <a:endParaRPr lang="en-US" altLang="ko-KR" sz="4100" dirty="0"/>
          </a:p>
          <a:p>
            <a:pPr>
              <a:buNone/>
            </a:pP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 smtClean="0"/>
              <a:t>1)</a:t>
            </a:r>
            <a:r>
              <a:rPr lang="ko-KR" altLang="en-US" sz="2800" dirty="0" smtClean="0">
                <a:solidFill>
                  <a:srgbClr val="00B0F0"/>
                </a:solidFill>
              </a:rPr>
              <a:t>흥분작용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(stimulant action)</a:t>
            </a:r>
          </a:p>
          <a:p>
            <a:pPr marL="548640" lvl="2" indent="0">
              <a:buNone/>
            </a:pPr>
            <a:r>
              <a:rPr lang="ko-KR" altLang="en-US" sz="2200" dirty="0" smtClean="0"/>
              <a:t>생체가 가진 기능이 촉진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증강되는 경우</a:t>
            </a:r>
            <a:r>
              <a:rPr lang="en-US" altLang="ko-KR" sz="2200" dirty="0" smtClean="0"/>
              <a:t>.</a:t>
            </a:r>
            <a:r>
              <a:rPr lang="ko-KR" altLang="en-US" sz="2200" dirty="0" smtClean="0"/>
              <a:t>  예</a:t>
            </a:r>
            <a:r>
              <a:rPr lang="en-US" altLang="ko-KR" sz="2200" dirty="0" smtClean="0"/>
              <a:t>)</a:t>
            </a:r>
            <a:r>
              <a:rPr lang="ko-KR" altLang="en-US" sz="2200" dirty="0" smtClean="0"/>
              <a:t>강심제</a:t>
            </a:r>
            <a:endParaRPr lang="en-US" altLang="ko-KR" sz="2200" dirty="0" smtClean="0"/>
          </a:p>
          <a:p>
            <a:pPr marL="0" indent="0">
              <a:buNone/>
            </a:pPr>
            <a:r>
              <a:rPr lang="ko-KR" altLang="en-US" sz="2800" dirty="0" smtClean="0"/>
              <a:t>   </a:t>
            </a:r>
            <a:r>
              <a:rPr lang="ko-KR" altLang="en-US" sz="2800" dirty="0" smtClean="0">
                <a:solidFill>
                  <a:srgbClr val="00B0F0"/>
                </a:solidFill>
              </a:rPr>
              <a:t>억제작용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(depressant action)</a:t>
            </a:r>
            <a:endParaRPr lang="en-US" altLang="ko-KR" sz="2200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altLang="ko-KR" sz="2800" dirty="0" smtClean="0"/>
              <a:t>2)</a:t>
            </a:r>
            <a:r>
              <a:rPr lang="ko-KR" altLang="en-US" sz="2800" dirty="0" smtClean="0">
                <a:solidFill>
                  <a:srgbClr val="00B0F0"/>
                </a:solidFill>
              </a:rPr>
              <a:t>직접작용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(direct action)</a:t>
            </a:r>
          </a:p>
          <a:p>
            <a:pPr lvl="2">
              <a:buNone/>
            </a:pPr>
            <a:r>
              <a:rPr lang="ko-KR" altLang="en-US" sz="2200" dirty="0" smtClean="0"/>
              <a:t>생체 내에 투여된 약물이 직전 접촉한 장기에 일으키는 고유 약리작용</a:t>
            </a:r>
            <a:endParaRPr lang="en-US" altLang="ko-KR" sz="2200" dirty="0" smtClean="0"/>
          </a:p>
          <a:p>
            <a:pPr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00B0F0"/>
                </a:solidFill>
              </a:rPr>
              <a:t>간접작용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(indirect action)</a:t>
            </a:r>
          </a:p>
          <a:p>
            <a:pPr lvl="2">
              <a:buNone/>
            </a:pPr>
            <a:r>
              <a:rPr lang="ko-KR" altLang="en-US" sz="2200" dirty="0" smtClean="0"/>
              <a:t>동일 약물에 의해 직접작용을 받지 않는 다른 장기에서 일어나는 작용</a:t>
            </a:r>
            <a:endParaRPr lang="en-US" altLang="ko-KR" sz="2200" dirty="0" smtClean="0"/>
          </a:p>
          <a:p>
            <a:pPr>
              <a:buNone/>
            </a:pPr>
            <a:r>
              <a:rPr lang="en-US" altLang="ko-KR" sz="2800" dirty="0" smtClean="0"/>
              <a:t>3)</a:t>
            </a:r>
            <a:r>
              <a:rPr lang="ko-KR" altLang="en-US" sz="2800" dirty="0" smtClean="0">
                <a:solidFill>
                  <a:srgbClr val="00B0F0"/>
                </a:solidFill>
              </a:rPr>
              <a:t>일반작용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(general action)</a:t>
            </a:r>
          </a:p>
          <a:p>
            <a:pPr lvl="2">
              <a:buNone/>
            </a:pPr>
            <a:r>
              <a:rPr lang="ko-KR" altLang="en-US" sz="2200" dirty="0" smtClean="0"/>
              <a:t>모든 조직장기에 대해 약리작용</a:t>
            </a:r>
            <a:endParaRPr lang="en-US" altLang="ko-KR" sz="2200" dirty="0" smtClean="0"/>
          </a:p>
          <a:p>
            <a:pPr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00B0F0"/>
                </a:solidFill>
              </a:rPr>
              <a:t>선택작용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(selective action)</a:t>
            </a:r>
          </a:p>
          <a:p>
            <a:pPr lvl="2">
              <a:buNone/>
            </a:pPr>
            <a:r>
              <a:rPr lang="ko-KR" altLang="en-US" sz="2200" dirty="0" smtClean="0"/>
              <a:t>친화성을 가진 특정 조직장기에 가서 약리작용</a:t>
            </a:r>
            <a:endParaRPr lang="en-US" altLang="ko-KR" sz="2200" dirty="0" smtClean="0"/>
          </a:p>
          <a:p>
            <a:pPr>
              <a:buNone/>
            </a:pPr>
            <a:r>
              <a:rPr lang="en-US" altLang="ko-KR" sz="2800" dirty="0" smtClean="0"/>
              <a:t>4)</a:t>
            </a:r>
            <a:r>
              <a:rPr lang="ko-KR" altLang="en-US" sz="2800" dirty="0" smtClean="0">
                <a:solidFill>
                  <a:srgbClr val="00B0F0"/>
                </a:solidFill>
              </a:rPr>
              <a:t>주작용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(principal action)</a:t>
            </a:r>
          </a:p>
          <a:p>
            <a:pPr lvl="2">
              <a:buNone/>
            </a:pPr>
            <a:r>
              <a:rPr lang="ko-KR" altLang="en-US" sz="2200" dirty="0" smtClean="0"/>
              <a:t>치료의 목적으로 사용되는 작용으로 가장 현저하게 나타나는 작용</a:t>
            </a:r>
            <a:endParaRPr lang="en-US" altLang="ko-KR" sz="2200" dirty="0" smtClean="0"/>
          </a:p>
          <a:p>
            <a:pPr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00B0F0"/>
                </a:solidFill>
              </a:rPr>
              <a:t>부작용</a:t>
            </a:r>
            <a:r>
              <a:rPr lang="en-US" altLang="ko-KR" sz="2800" dirty="0" smtClean="0">
                <a:solidFill>
                  <a:srgbClr val="00B0F0"/>
                </a:solidFill>
              </a:rPr>
              <a:t>(adverse reaction)</a:t>
            </a:r>
          </a:p>
          <a:p>
            <a:pPr lvl="2">
              <a:buNone/>
            </a:pPr>
            <a:r>
              <a:rPr lang="ko-KR" altLang="en-US" sz="2200" dirty="0" smtClean="0"/>
              <a:t>치료의 목적에 장애가 되거나 불필요한 작용</a:t>
            </a:r>
            <a:endParaRPr lang="en-US" altLang="ko-KR" sz="2200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640960" cy="633670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sz="3200" dirty="0" smtClean="0"/>
              <a:t>6. </a:t>
            </a:r>
            <a:r>
              <a:rPr lang="ko-KR" altLang="en-US" sz="3200" dirty="0" smtClean="0"/>
              <a:t>약리작용에 영향을 주는 요인</a:t>
            </a:r>
            <a:endParaRPr lang="en-US" altLang="ko-KR" sz="3200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sz="2800" dirty="0" smtClean="0">
                <a:latin typeface="+mn-ea"/>
              </a:rPr>
              <a:t>1) </a:t>
            </a:r>
            <a:r>
              <a:rPr lang="ko-KR" altLang="en-US" sz="2800" dirty="0" smtClean="0">
                <a:latin typeface="+mn-ea"/>
              </a:rPr>
              <a:t>용량</a:t>
            </a:r>
            <a:endParaRPr lang="en-US" altLang="ko-KR" sz="2800" dirty="0" smtClean="0">
              <a:latin typeface="+mn-ea"/>
            </a:endParaRPr>
          </a:p>
          <a:p>
            <a:pPr marL="548640" lvl="2" indent="0">
              <a:buNone/>
            </a:pPr>
            <a:r>
              <a:rPr lang="ko-KR" altLang="ko-KR" sz="2200" dirty="0" smtClean="0">
                <a:latin typeface="+mn-ea"/>
              </a:rPr>
              <a:t>•</a:t>
            </a:r>
            <a:r>
              <a:rPr lang="ko-KR" altLang="en-US" sz="2200" dirty="0" err="1" smtClean="0">
                <a:latin typeface="+mn-ea"/>
              </a:rPr>
              <a:t>최소유효량</a:t>
            </a:r>
            <a:endParaRPr lang="en-US" altLang="ko-KR" sz="2200" dirty="0" smtClean="0">
              <a:latin typeface="+mn-ea"/>
            </a:endParaRPr>
          </a:p>
          <a:p>
            <a:pPr marL="548640" lvl="2" indent="0">
              <a:buNone/>
            </a:pPr>
            <a:r>
              <a:rPr lang="ko-KR" altLang="ko-KR" sz="2200" dirty="0" smtClean="0">
                <a:latin typeface="+mn-ea"/>
              </a:rPr>
              <a:t>•</a:t>
            </a:r>
            <a:r>
              <a:rPr lang="ko-KR" altLang="en-US" sz="2200" dirty="0" err="1" smtClean="0">
                <a:latin typeface="+mn-ea"/>
              </a:rPr>
              <a:t>최대유효량</a:t>
            </a:r>
            <a:r>
              <a:rPr lang="en-US" altLang="ko-KR" sz="2200" dirty="0" smtClean="0">
                <a:latin typeface="+mn-ea"/>
              </a:rPr>
              <a:t>(</a:t>
            </a:r>
            <a:r>
              <a:rPr lang="ko-KR" altLang="en-US" sz="2200" dirty="0" smtClean="0">
                <a:latin typeface="+mn-ea"/>
              </a:rPr>
              <a:t>극량</a:t>
            </a:r>
            <a:r>
              <a:rPr lang="en-US" altLang="ko-KR" sz="2200" dirty="0" smtClean="0">
                <a:latin typeface="+mn-ea"/>
              </a:rPr>
              <a:t>)</a:t>
            </a:r>
          </a:p>
          <a:p>
            <a:pPr marL="548640" lvl="2" indent="0">
              <a:buNone/>
            </a:pPr>
            <a:r>
              <a:rPr lang="ko-KR" altLang="ko-KR" sz="2200" dirty="0">
                <a:latin typeface="+mn-ea"/>
              </a:rPr>
              <a:t>• </a:t>
            </a:r>
            <a:r>
              <a:rPr lang="ko-KR" altLang="en-US" sz="2200" dirty="0" err="1" smtClean="0">
                <a:latin typeface="+mn-ea"/>
              </a:rPr>
              <a:t>치료량</a:t>
            </a:r>
            <a:r>
              <a:rPr lang="en-US" altLang="ko-KR" sz="2200" dirty="0" smtClean="0">
                <a:latin typeface="+mn-ea"/>
              </a:rPr>
              <a:t>(</a:t>
            </a:r>
            <a:r>
              <a:rPr lang="ko-KR" altLang="en-US" sz="2200" dirty="0" err="1" smtClean="0">
                <a:latin typeface="+mn-ea"/>
              </a:rPr>
              <a:t>유효량</a:t>
            </a:r>
            <a:r>
              <a:rPr lang="en-US" altLang="ko-KR" sz="2200" dirty="0" smtClean="0">
                <a:latin typeface="+mn-ea"/>
              </a:rPr>
              <a:t>)</a:t>
            </a:r>
          </a:p>
          <a:p>
            <a:pPr marL="548640" lvl="2" indent="0">
              <a:buNone/>
            </a:pPr>
            <a:r>
              <a:rPr lang="ko-KR" altLang="ko-KR" sz="2200" dirty="0" smtClean="0">
                <a:latin typeface="+mn-ea"/>
              </a:rPr>
              <a:t>•</a:t>
            </a:r>
            <a:r>
              <a:rPr lang="ko-KR" altLang="en-US" sz="2200" dirty="0" smtClean="0">
                <a:latin typeface="+mn-ea"/>
              </a:rPr>
              <a:t>중독량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err="1" smtClean="0">
                <a:latin typeface="+mn-ea"/>
              </a:rPr>
              <a:t>내량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치사량</a:t>
            </a:r>
            <a:endParaRPr lang="en-US" altLang="ko-KR" sz="2200" dirty="0" smtClean="0">
              <a:latin typeface="+mn-ea"/>
            </a:endParaRPr>
          </a:p>
          <a:p>
            <a:pPr marL="548640" lvl="2" indent="0">
              <a:buNone/>
            </a:pPr>
            <a:endParaRPr lang="en-US" altLang="ko-KR" sz="22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ko-KR" sz="2800" dirty="0" smtClean="0">
                <a:latin typeface="+mn-ea"/>
              </a:rPr>
              <a:t>2) </a:t>
            </a:r>
            <a:r>
              <a:rPr lang="ko-KR" altLang="en-US" sz="2800" dirty="0" smtClean="0">
                <a:latin typeface="+mn-ea"/>
              </a:rPr>
              <a:t>연령</a:t>
            </a:r>
            <a:endParaRPr lang="en-US" altLang="ko-KR" sz="2800" dirty="0" smtClean="0">
              <a:latin typeface="+mn-ea"/>
            </a:endParaRPr>
          </a:p>
          <a:p>
            <a:pPr marL="548640" lvl="2" indent="0">
              <a:buNone/>
            </a:pPr>
            <a:r>
              <a:rPr lang="ko-KR" altLang="en-US" sz="2200" dirty="0" smtClean="0">
                <a:latin typeface="+mn-ea"/>
              </a:rPr>
              <a:t>유아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어린이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노인은 성인에 비해 적은 양의 약물 투여</a:t>
            </a:r>
            <a:endParaRPr lang="en-US" altLang="ko-KR" sz="2200" dirty="0" smtClean="0">
              <a:latin typeface="+mn-ea"/>
            </a:endParaRPr>
          </a:p>
          <a:p>
            <a:pPr marL="548640" lvl="2" indent="0">
              <a:buNone/>
            </a:pPr>
            <a:r>
              <a:rPr lang="ko-KR" altLang="ko-KR" sz="2200" dirty="0" smtClean="0">
                <a:latin typeface="+mn-ea"/>
              </a:rPr>
              <a:t>•</a:t>
            </a:r>
            <a:r>
              <a:rPr lang="en-US" altLang="ko-KR" sz="2200" dirty="0" smtClean="0">
                <a:latin typeface="+mn-ea"/>
              </a:rPr>
              <a:t>Young</a:t>
            </a:r>
            <a:r>
              <a:rPr lang="ko-KR" altLang="en-US" sz="2200" dirty="0" smtClean="0">
                <a:latin typeface="+mn-ea"/>
              </a:rPr>
              <a:t>식 </a:t>
            </a:r>
            <a:r>
              <a:rPr lang="en-US" altLang="ko-KR" sz="2200" dirty="0" smtClean="0">
                <a:latin typeface="+mn-ea"/>
              </a:rPr>
              <a:t>: </a:t>
            </a:r>
            <a:r>
              <a:rPr lang="ko-KR" altLang="en-US" sz="2200" dirty="0" smtClean="0">
                <a:latin typeface="+mn-ea"/>
              </a:rPr>
              <a:t>소아의 </a:t>
            </a:r>
            <a:r>
              <a:rPr lang="ko-KR" altLang="en-US" sz="2200" dirty="0" err="1" smtClean="0">
                <a:latin typeface="+mn-ea"/>
              </a:rPr>
              <a:t>약용량</a:t>
            </a:r>
            <a:r>
              <a:rPr lang="en-US" altLang="ko-KR" sz="2200" dirty="0" smtClean="0">
                <a:latin typeface="+mn-ea"/>
              </a:rPr>
              <a:t>=</a:t>
            </a:r>
            <a:r>
              <a:rPr lang="ko-KR" altLang="en-US" sz="2200" dirty="0" smtClean="0">
                <a:latin typeface="+mn-ea"/>
              </a:rPr>
              <a:t>연령</a:t>
            </a:r>
            <a:r>
              <a:rPr lang="en-US" altLang="ko-KR" sz="2200" dirty="0" smtClean="0">
                <a:latin typeface="+mn-ea"/>
              </a:rPr>
              <a:t>/(</a:t>
            </a:r>
            <a:r>
              <a:rPr lang="ko-KR" altLang="en-US" sz="2200" dirty="0" smtClean="0">
                <a:latin typeface="+mn-ea"/>
              </a:rPr>
              <a:t>연령</a:t>
            </a:r>
            <a:r>
              <a:rPr lang="en-US" altLang="ko-KR" sz="2200" dirty="0" smtClean="0">
                <a:latin typeface="+mn-ea"/>
              </a:rPr>
              <a:t>+12)x</a:t>
            </a:r>
            <a:r>
              <a:rPr lang="ko-KR" altLang="en-US" sz="2200" dirty="0" err="1" smtClean="0">
                <a:latin typeface="+mn-ea"/>
              </a:rPr>
              <a:t>성인량</a:t>
            </a:r>
            <a:endParaRPr lang="en-US" altLang="ko-KR" sz="2200" dirty="0" smtClean="0">
              <a:latin typeface="+mn-ea"/>
            </a:endParaRPr>
          </a:p>
          <a:p>
            <a:pPr marL="548640" lvl="2" indent="0">
              <a:buNone/>
            </a:pPr>
            <a:r>
              <a:rPr lang="ko-KR" altLang="ko-KR" sz="2200" dirty="0" smtClean="0">
                <a:latin typeface="+mn-ea"/>
              </a:rPr>
              <a:t>•</a:t>
            </a:r>
            <a:r>
              <a:rPr lang="ko-KR" altLang="en-US" sz="2200" dirty="0" smtClean="0">
                <a:latin typeface="+mn-ea"/>
              </a:rPr>
              <a:t>체표면적에 의한 식 </a:t>
            </a:r>
            <a:r>
              <a:rPr lang="en-US" altLang="ko-KR" sz="2200" dirty="0" smtClean="0">
                <a:latin typeface="+mn-ea"/>
              </a:rPr>
              <a:t>: </a:t>
            </a:r>
            <a:r>
              <a:rPr lang="ko-KR" altLang="en-US" sz="2200" dirty="0" smtClean="0">
                <a:latin typeface="+mn-ea"/>
              </a:rPr>
              <a:t>소아의 </a:t>
            </a:r>
            <a:r>
              <a:rPr lang="ko-KR" altLang="en-US" sz="2200" dirty="0" err="1" smtClean="0">
                <a:latin typeface="+mn-ea"/>
              </a:rPr>
              <a:t>약용량</a:t>
            </a:r>
            <a:r>
              <a:rPr lang="en-US" altLang="ko-KR" sz="2200" dirty="0" smtClean="0">
                <a:latin typeface="+mn-ea"/>
              </a:rPr>
              <a:t>=[</a:t>
            </a:r>
            <a:r>
              <a:rPr lang="ko-KR" altLang="en-US" sz="2200" dirty="0" smtClean="0">
                <a:latin typeface="+mn-ea"/>
              </a:rPr>
              <a:t>소아의 체표면적</a:t>
            </a:r>
            <a:r>
              <a:rPr lang="en-US" altLang="ko-KR" sz="2200" dirty="0" smtClean="0">
                <a:latin typeface="+mn-ea"/>
              </a:rPr>
              <a:t>(m</a:t>
            </a:r>
            <a:r>
              <a:rPr lang="en-US" altLang="ko-KR" sz="2400" baseline="30000" dirty="0" smtClean="0">
                <a:latin typeface="+mn-ea"/>
              </a:rPr>
              <a:t>2</a:t>
            </a:r>
            <a:r>
              <a:rPr lang="en-US" altLang="ko-KR" sz="2200" dirty="0" smtClean="0">
                <a:latin typeface="+mn-ea"/>
              </a:rPr>
              <a:t>)]/1.7x</a:t>
            </a:r>
            <a:r>
              <a:rPr lang="ko-KR" altLang="en-US" sz="2200" dirty="0" err="1" smtClean="0">
                <a:latin typeface="+mn-ea"/>
              </a:rPr>
              <a:t>성인량</a:t>
            </a:r>
            <a:endParaRPr lang="ko-KR" altLang="en-US" sz="2200" dirty="0" smtClean="0">
              <a:latin typeface="+mn-ea"/>
            </a:endParaRPr>
          </a:p>
          <a:p>
            <a:pPr>
              <a:buNone/>
            </a:pPr>
            <a:r>
              <a:rPr lang="en-US" altLang="ko-KR" sz="2800" dirty="0" smtClean="0">
                <a:latin typeface="+mn-ea"/>
              </a:rPr>
              <a:t>3) </a:t>
            </a:r>
            <a:r>
              <a:rPr lang="ko-KR" altLang="en-US" sz="2800" dirty="0" smtClean="0">
                <a:latin typeface="+mn-ea"/>
              </a:rPr>
              <a:t>성</a:t>
            </a:r>
            <a:endParaRPr lang="en-US" altLang="ko-KR" sz="2800" dirty="0" smtClean="0">
              <a:latin typeface="+mn-ea"/>
            </a:endParaRPr>
          </a:p>
          <a:p>
            <a:pPr>
              <a:buNone/>
            </a:pPr>
            <a:r>
              <a:rPr lang="en-US" altLang="ko-KR" sz="2800" dirty="0" smtClean="0">
                <a:latin typeface="+mn-ea"/>
              </a:rPr>
              <a:t>4) </a:t>
            </a:r>
            <a:r>
              <a:rPr lang="ko-KR" altLang="en-US" sz="2800" dirty="0" smtClean="0">
                <a:latin typeface="+mn-ea"/>
              </a:rPr>
              <a:t>체질</a:t>
            </a:r>
            <a:endParaRPr lang="en-US" altLang="ko-KR" sz="2800" dirty="0" smtClean="0">
              <a:latin typeface="+mn-ea"/>
            </a:endParaRPr>
          </a:p>
          <a:p>
            <a:pPr>
              <a:buNone/>
            </a:pPr>
            <a:r>
              <a:rPr lang="en-US" altLang="ko-KR" sz="2800" dirty="0" smtClean="0">
                <a:latin typeface="+mn-ea"/>
              </a:rPr>
              <a:t>5) </a:t>
            </a:r>
            <a:r>
              <a:rPr lang="ko-KR" altLang="en-US" sz="2800" dirty="0" smtClean="0">
                <a:latin typeface="+mn-ea"/>
              </a:rPr>
              <a:t>질병</a:t>
            </a:r>
          </a:p>
          <a:p>
            <a:pPr>
              <a:buNone/>
            </a:pPr>
            <a:r>
              <a:rPr lang="en-US" altLang="ko-KR" sz="2800" dirty="0" smtClean="0">
                <a:latin typeface="+mn-ea"/>
              </a:rPr>
              <a:t>6) </a:t>
            </a:r>
            <a:r>
              <a:rPr lang="ko-KR" altLang="en-US" sz="2800" dirty="0" smtClean="0">
                <a:latin typeface="+mn-ea"/>
              </a:rPr>
              <a:t>약물의 </a:t>
            </a:r>
            <a:r>
              <a:rPr lang="ko-KR" altLang="en-US" sz="2800" dirty="0" err="1" smtClean="0">
                <a:latin typeface="+mn-ea"/>
              </a:rPr>
              <a:t>연용효과</a:t>
            </a:r>
            <a:endParaRPr lang="en-US" altLang="ko-KR" sz="2800" dirty="0" smtClean="0">
              <a:latin typeface="+mn-ea"/>
            </a:endParaRPr>
          </a:p>
          <a:p>
            <a:pPr lvl="2">
              <a:buNone/>
            </a:pPr>
            <a:r>
              <a:rPr lang="ko-KR" altLang="ko-KR" sz="2200" dirty="0">
                <a:latin typeface="+mn-ea"/>
              </a:rPr>
              <a:t>• </a:t>
            </a:r>
            <a:r>
              <a:rPr lang="ko-KR" altLang="en-US" sz="2200" dirty="0" smtClean="0">
                <a:latin typeface="+mn-ea"/>
              </a:rPr>
              <a:t>내성</a:t>
            </a:r>
            <a:r>
              <a:rPr lang="en-US" altLang="ko-KR" sz="2200" dirty="0">
                <a:latin typeface="+mn-ea"/>
              </a:rPr>
              <a:t>(tolerance</a:t>
            </a:r>
            <a:r>
              <a:rPr lang="en-US" altLang="ko-KR" sz="2200" dirty="0" smtClean="0">
                <a:latin typeface="+mn-ea"/>
              </a:rPr>
              <a:t>)</a:t>
            </a:r>
          </a:p>
          <a:p>
            <a:pPr lvl="2">
              <a:buNone/>
            </a:pPr>
            <a:r>
              <a:rPr lang="ko-KR" altLang="ko-KR" sz="2200" dirty="0" smtClean="0">
                <a:latin typeface="+mn-ea"/>
              </a:rPr>
              <a:t>•</a:t>
            </a:r>
            <a:r>
              <a:rPr lang="en-US" altLang="ko-KR" sz="2200" dirty="0" smtClean="0">
                <a:latin typeface="+mn-ea"/>
              </a:rPr>
              <a:t> </a:t>
            </a:r>
            <a:r>
              <a:rPr lang="ko-KR" altLang="en-US" sz="2200" dirty="0" smtClean="0">
                <a:latin typeface="+mn-ea"/>
              </a:rPr>
              <a:t>약물의존성</a:t>
            </a:r>
            <a:endParaRPr lang="en-US" altLang="ko-KR" sz="2200" dirty="0" smtClean="0">
              <a:latin typeface="+mn-ea"/>
            </a:endParaRPr>
          </a:p>
          <a:p>
            <a:pPr lvl="2">
              <a:buNone/>
            </a:pPr>
            <a:r>
              <a:rPr lang="ko-KR" altLang="ko-KR" sz="2200" dirty="0">
                <a:latin typeface="+mn-ea"/>
              </a:rPr>
              <a:t>• </a:t>
            </a:r>
            <a:r>
              <a:rPr lang="ko-KR" altLang="en-US" sz="2200" dirty="0" smtClean="0">
                <a:latin typeface="+mn-ea"/>
              </a:rPr>
              <a:t>축적작용</a:t>
            </a:r>
            <a:endParaRPr lang="en-US" altLang="ko-KR" sz="2200" dirty="0" smtClean="0">
              <a:latin typeface="+mn-ea"/>
            </a:endParaRPr>
          </a:p>
          <a:p>
            <a:pPr>
              <a:buNone/>
            </a:pPr>
            <a:r>
              <a:rPr lang="en-US" altLang="ko-KR" sz="2800" dirty="0" smtClean="0">
                <a:latin typeface="+mn-ea"/>
              </a:rPr>
              <a:t>7)</a:t>
            </a:r>
            <a:r>
              <a:rPr lang="ko-KR" altLang="en-US" sz="2800" dirty="0">
                <a:latin typeface="+mn-ea"/>
              </a:rPr>
              <a:t> </a:t>
            </a:r>
            <a:r>
              <a:rPr lang="ko-KR" altLang="en-US" sz="2800" dirty="0" smtClean="0">
                <a:latin typeface="+mn-ea"/>
              </a:rPr>
              <a:t>약물의 병용효과</a:t>
            </a:r>
            <a:endParaRPr lang="en-US" altLang="ko-KR" sz="2800" dirty="0" smtClean="0">
              <a:latin typeface="+mn-ea"/>
            </a:endParaRPr>
          </a:p>
          <a:p>
            <a:pPr lvl="2">
              <a:buNone/>
            </a:pPr>
            <a:r>
              <a:rPr lang="ko-KR" altLang="ko-KR" dirty="0" smtClean="0">
                <a:latin typeface="+mn-ea"/>
              </a:rPr>
              <a:t>•</a:t>
            </a:r>
            <a:r>
              <a:rPr lang="ko-KR" altLang="en-US" dirty="0" smtClean="0">
                <a:latin typeface="+mn-ea"/>
              </a:rPr>
              <a:t>협동작용</a:t>
            </a:r>
            <a:endParaRPr lang="en-US" altLang="ko-KR" dirty="0" smtClean="0">
              <a:latin typeface="+mn-ea"/>
            </a:endParaRPr>
          </a:p>
          <a:p>
            <a:pPr lvl="2">
              <a:buNone/>
            </a:pPr>
            <a:r>
              <a:rPr lang="ko-KR" altLang="ko-KR" dirty="0" smtClean="0">
                <a:latin typeface="+mn-ea"/>
              </a:rPr>
              <a:t>•</a:t>
            </a:r>
            <a:r>
              <a:rPr lang="ko-KR" altLang="en-US" dirty="0" smtClean="0">
                <a:latin typeface="+mn-ea"/>
              </a:rPr>
              <a:t>길항작용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8) </a:t>
            </a:r>
            <a:r>
              <a:rPr lang="ko-KR" altLang="en-US" dirty="0" smtClean="0">
                <a:latin typeface="+mn-ea"/>
              </a:rPr>
              <a:t>위약효과</a:t>
            </a: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0"/>
            <a:ext cx="8229600" cy="589631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US" altLang="ko-KR" sz="3200" dirty="0" smtClean="0"/>
          </a:p>
          <a:p>
            <a:pPr>
              <a:buNone/>
            </a:pPr>
            <a:r>
              <a:rPr lang="en-US" altLang="ko-KR" sz="3200" dirty="0" smtClean="0"/>
              <a:t>7.</a:t>
            </a:r>
            <a:r>
              <a:rPr lang="ko-KR" altLang="en-US" sz="3200" dirty="0" smtClean="0"/>
              <a:t>약리작용기전</a:t>
            </a:r>
            <a:endParaRPr lang="en-US" altLang="ko-KR" sz="3200" dirty="0" smtClean="0"/>
          </a:p>
          <a:p>
            <a:pPr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ko-KR" altLang="en-US" dirty="0" smtClean="0"/>
              <a:t>수용체</a:t>
            </a:r>
            <a:endParaRPr lang="en-US" altLang="ko-KR" dirty="0" smtClean="0"/>
          </a:p>
          <a:p>
            <a:pPr lvl="1">
              <a:buFont typeface="Wingdings" panose="05000000000000000000" pitchFamily="2" charset="2"/>
              <a:buChar char="v"/>
            </a:pPr>
            <a:r>
              <a:rPr lang="ko-KR" altLang="en-US" dirty="0" smtClean="0"/>
              <a:t>세포막에 있는 단백질로 약물분자와 결합하는 특정성분 또는 거대분자</a:t>
            </a:r>
            <a:endParaRPr lang="en-US" altLang="ko-KR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ko-KR" altLang="en-US" dirty="0" smtClean="0"/>
              <a:t>친화력</a:t>
            </a:r>
            <a:endParaRPr lang="en-US" altLang="ko-KR" dirty="0" smtClean="0"/>
          </a:p>
          <a:p>
            <a:pPr lvl="1">
              <a:buFont typeface="Wingdings" panose="05000000000000000000" pitchFamily="2" charset="2"/>
              <a:buChar char="v"/>
            </a:pPr>
            <a:r>
              <a:rPr lang="ko-KR" altLang="en-US" dirty="0" smtClean="0"/>
              <a:t>약물과 수용체의 결합 용이도</a:t>
            </a:r>
            <a:endParaRPr lang="en-US" altLang="ko-KR" dirty="0" smtClean="0"/>
          </a:p>
          <a:p>
            <a:pPr lvl="1">
              <a:buFont typeface="Wingdings" panose="05000000000000000000" pitchFamily="2" charset="2"/>
              <a:buChar char="v"/>
            </a:pPr>
            <a:r>
              <a:rPr lang="ko-KR" altLang="en-US" dirty="0" smtClean="0"/>
              <a:t>결합방식</a:t>
            </a:r>
            <a:r>
              <a:rPr lang="en-US" altLang="ko-KR" dirty="0" smtClean="0"/>
              <a:t>: Van Der Waals</a:t>
            </a:r>
            <a:r>
              <a:rPr lang="ko-KR" altLang="en-US" dirty="0" smtClean="0"/>
              <a:t>결합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수소결합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이온결합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전자공유결합</a:t>
            </a:r>
            <a:endParaRPr lang="en-US" altLang="ko-KR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ko-KR" altLang="en-US" dirty="0" smtClean="0"/>
              <a:t>효력과 효능</a:t>
            </a:r>
            <a:endParaRPr lang="en-US" altLang="ko-KR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ko-KR" altLang="en-US" dirty="0" err="1" smtClean="0"/>
              <a:t>효능제</a:t>
            </a:r>
            <a:r>
              <a:rPr lang="en-US" altLang="ko-KR" dirty="0" smtClean="0"/>
              <a:t>(agonist)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ko-KR" altLang="en-US" dirty="0" smtClean="0"/>
              <a:t>분자구조가 유사한 물질들은 동일한 수용체에 결합하게 되며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결합되어 고유의 약물작용을 나타내는 물질</a:t>
            </a:r>
            <a:endParaRPr lang="en-US" altLang="ko-KR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ko-KR" altLang="en-US" dirty="0" err="1" smtClean="0"/>
              <a:t>길항제</a:t>
            </a:r>
            <a:r>
              <a:rPr lang="en-US" altLang="ko-KR" dirty="0" smtClean="0"/>
              <a:t>(antagonist, </a:t>
            </a:r>
            <a:r>
              <a:rPr lang="ko-KR" altLang="en-US" dirty="0" smtClean="0"/>
              <a:t>차단제</a:t>
            </a:r>
            <a:r>
              <a:rPr lang="en-US" altLang="ko-KR" dirty="0" smtClean="0"/>
              <a:t>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ko-KR" altLang="en-US" dirty="0" smtClean="0"/>
              <a:t>구조는 유사하나 수용체에 결합하여 고유의 약물작용을 나타내지 못하게 하거나 약하게 하는 물질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91982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30832" y="476672"/>
            <a:ext cx="8229600" cy="5896312"/>
          </a:xfrm>
        </p:spPr>
        <p:txBody>
          <a:bodyPr/>
          <a:lstStyle/>
          <a:p>
            <a:pPr>
              <a:buNone/>
            </a:pPr>
            <a:r>
              <a:rPr lang="en-US" altLang="ko-KR" sz="3200" dirty="0" smtClean="0"/>
              <a:t>8. </a:t>
            </a:r>
            <a:r>
              <a:rPr lang="ko-KR" altLang="en-US" sz="3200" dirty="0" err="1" smtClean="0"/>
              <a:t>약물동태학</a:t>
            </a:r>
            <a:endParaRPr lang="en-US" altLang="ko-KR" sz="3200" dirty="0" smtClean="0"/>
          </a:p>
        </p:txBody>
      </p:sp>
      <p:pic>
        <p:nvPicPr>
          <p:cNvPr id="4" name="그림 3" descr="그림 1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7920880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n-ea"/>
                <a:ea typeface="+mn-ea"/>
              </a:rPr>
              <a:t>1) </a:t>
            </a:r>
            <a:r>
              <a:rPr lang="ko-KR" altLang="en-US" dirty="0" smtClean="0">
                <a:latin typeface="+mn-ea"/>
                <a:ea typeface="+mn-ea"/>
              </a:rPr>
              <a:t>약물의 세포막 이동기전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수동확산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단순확산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여과</a:t>
            </a:r>
            <a:endParaRPr lang="en-US" altLang="ko-KR" dirty="0"/>
          </a:p>
          <a:p>
            <a:pPr lvl="1"/>
            <a:r>
              <a:rPr lang="ko-KR" altLang="en-US" dirty="0" smtClean="0"/>
              <a:t>촉진확산</a:t>
            </a:r>
            <a:endParaRPr lang="en-US" altLang="ko-KR" dirty="0" smtClean="0"/>
          </a:p>
          <a:p>
            <a:r>
              <a:rPr lang="ko-KR" altLang="en-US" dirty="0" smtClean="0"/>
              <a:t>능동확산</a:t>
            </a:r>
            <a:endParaRPr lang="en-US" altLang="ko-KR" dirty="0" smtClean="0"/>
          </a:p>
          <a:p>
            <a:r>
              <a:rPr lang="ko-KR" altLang="en-US" dirty="0" err="1" smtClean="0"/>
              <a:t>음세포작용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식세포작용</a:t>
            </a:r>
            <a:endParaRPr lang="en-US" altLang="ko-KR" dirty="0" smtClean="0"/>
          </a:p>
          <a:p>
            <a:r>
              <a:rPr lang="ko-KR" altLang="en-US" dirty="0" smtClean="0"/>
              <a:t>약물의 세포막 통과의 중요한 요소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약물의 흡수면적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접촉시간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혈류량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약물분자의 크기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비이온화</a:t>
            </a:r>
            <a:r>
              <a:rPr lang="ko-KR" altLang="en-US" dirty="0" smtClean="0"/>
              <a:t> 형태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지용성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pH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3352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n-ea"/>
                <a:ea typeface="+mn-ea"/>
              </a:rPr>
              <a:t>2) </a:t>
            </a:r>
            <a:r>
              <a:rPr lang="ko-KR" altLang="en-US" dirty="0" smtClean="0">
                <a:latin typeface="+mn-ea"/>
                <a:ea typeface="+mn-ea"/>
              </a:rPr>
              <a:t>약물의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흡수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생체 내로 투여된 약물이 생체막을 통과하여 혈액 내로 들어가는 것</a:t>
            </a:r>
            <a:endParaRPr lang="en-US" altLang="ko-KR" dirty="0" smtClean="0"/>
          </a:p>
          <a:p>
            <a:r>
              <a:rPr lang="ko-KR" altLang="en-US" dirty="0" smtClean="0"/>
              <a:t>약물의 </a:t>
            </a:r>
            <a:r>
              <a:rPr lang="ko-KR" altLang="en-US" dirty="0" err="1" smtClean="0"/>
              <a:t>흡수정도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생체이용률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투여된 약물이 변화되지 않은 상태로 전신순환에 도달하는 정도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영향요인</a:t>
            </a:r>
            <a:r>
              <a:rPr lang="en-US" altLang="ko-KR" dirty="0" smtClean="0"/>
              <a:t>: </a:t>
            </a:r>
            <a:r>
              <a:rPr lang="ko-KR" altLang="en-US" dirty="0" smtClean="0"/>
              <a:t>약물의 화학적 형태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제형</a:t>
            </a:r>
            <a:r>
              <a:rPr lang="en-US" altLang="ko-KR" dirty="0" smtClean="0"/>
              <a:t>, </a:t>
            </a:r>
            <a:r>
              <a:rPr lang="ko-KR" altLang="en-US" dirty="0" smtClean="0"/>
              <a:t>투여경로 위장관 내의 안정도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초회통과효과</a:t>
            </a:r>
            <a:r>
              <a:rPr lang="ko-KR" altLang="en-US" dirty="0" smtClean="0"/>
              <a:t> 등</a:t>
            </a:r>
            <a:endParaRPr lang="en-US" altLang="ko-KR" dirty="0" smtClean="0"/>
          </a:p>
          <a:p>
            <a:pPr lvl="2"/>
            <a:r>
              <a:rPr lang="ko-KR" altLang="en-US" dirty="0" err="1" smtClean="0"/>
              <a:t>초회통과효과</a:t>
            </a:r>
            <a:r>
              <a:rPr lang="en-US" altLang="ko-KR" dirty="0" smtClean="0"/>
              <a:t>: </a:t>
            </a:r>
          </a:p>
          <a:p>
            <a:pPr lvl="3"/>
            <a:r>
              <a:rPr lang="ko-KR" altLang="en-US" dirty="0" smtClean="0"/>
              <a:t>경구투여 </a:t>
            </a:r>
            <a:r>
              <a:rPr lang="ko-KR" altLang="en-US" dirty="0"/>
              <a:t>후 약물이 전신순환에 도달하기 이전에 제거되는 과정을 총칭</a:t>
            </a:r>
            <a:endParaRPr lang="en-US" altLang="ko-KR" dirty="0"/>
          </a:p>
          <a:p>
            <a:pPr lvl="3"/>
            <a:r>
              <a:rPr lang="en-US" altLang="ko-KR" dirty="0"/>
              <a:t>Nitroglycerin</a:t>
            </a:r>
            <a:r>
              <a:rPr lang="ko-KR" altLang="en-US" dirty="0"/>
              <a:t>은 간 대사에 의한 </a:t>
            </a:r>
            <a:r>
              <a:rPr lang="ko-KR" altLang="en-US" dirty="0" err="1"/>
              <a:t>초회통과효과가</a:t>
            </a:r>
            <a:r>
              <a:rPr lang="ko-KR" altLang="en-US" dirty="0"/>
              <a:t> 크기 때문에 생체이용률이 낮아 경구투여 대신 </a:t>
            </a:r>
            <a:r>
              <a:rPr lang="ko-KR" altLang="en-US" dirty="0" err="1"/>
              <a:t>설하투여</a:t>
            </a:r>
            <a:r>
              <a:rPr lang="ko-KR" altLang="en-US" dirty="0"/>
              <a:t> 또는 피부패치제로 투여</a:t>
            </a:r>
          </a:p>
          <a:p>
            <a:pPr lvl="2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50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+mn-ea"/>
              </a:rPr>
              <a:t>3) </a:t>
            </a:r>
            <a:r>
              <a:rPr lang="ko-KR" altLang="en-US" dirty="0">
                <a:latin typeface="+mn-ea"/>
              </a:rPr>
              <a:t>약물의 분포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smtClean="0"/>
              <a:t>순환혈액 중에서 흡수된 약물이 작용 부위까지 이동하거나 전신에 퍼지는 과정</a:t>
            </a:r>
            <a:endParaRPr lang="en-US" altLang="ko-KR" dirty="0" smtClean="0"/>
          </a:p>
          <a:p>
            <a:r>
              <a:rPr lang="ko-KR" altLang="en-US" dirty="0" smtClean="0"/>
              <a:t>영향요인</a:t>
            </a:r>
            <a:r>
              <a:rPr lang="en-US" altLang="ko-KR" dirty="0" smtClean="0"/>
              <a:t>: </a:t>
            </a:r>
            <a:r>
              <a:rPr lang="ko-KR" altLang="en-US" dirty="0" smtClean="0"/>
              <a:t>약물분자의 크기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이온화 형태 등</a:t>
            </a:r>
            <a:endParaRPr lang="en-US" altLang="ko-KR" dirty="0" smtClean="0"/>
          </a:p>
          <a:p>
            <a:r>
              <a:rPr lang="ko-KR" altLang="en-US" dirty="0" smtClean="0"/>
              <a:t>혈장단백 결합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혈장은 </a:t>
            </a:r>
            <a:r>
              <a:rPr lang="en-US" altLang="ko-KR" dirty="0"/>
              <a:t>6~8%</a:t>
            </a:r>
            <a:r>
              <a:rPr lang="ko-KR" altLang="en-US" dirty="0"/>
              <a:t>의 단백질을 함유하고 있으며 그 중 약 </a:t>
            </a:r>
            <a:r>
              <a:rPr lang="en-US" altLang="ko-KR" dirty="0"/>
              <a:t>50%</a:t>
            </a:r>
            <a:r>
              <a:rPr lang="ko-KR" altLang="en-US" dirty="0"/>
              <a:t>가 알부민</a:t>
            </a:r>
            <a:endParaRPr lang="en-US" altLang="ko-KR" dirty="0"/>
          </a:p>
          <a:p>
            <a:pPr lvl="1"/>
            <a:r>
              <a:rPr lang="ko-KR" altLang="en-US" dirty="0"/>
              <a:t>대부분의 약은 알부민과 결합하고 있으며</a:t>
            </a:r>
            <a:r>
              <a:rPr lang="en-US" altLang="ko-KR" dirty="0"/>
              <a:t>, </a:t>
            </a:r>
            <a:r>
              <a:rPr lang="ko-KR" altLang="en-US" dirty="0"/>
              <a:t>알부민은 </a:t>
            </a:r>
            <a:r>
              <a:rPr lang="en-US" altLang="ko-KR" dirty="0"/>
              <a:t>1</a:t>
            </a:r>
            <a:r>
              <a:rPr lang="ko-KR" altLang="en-US" dirty="0"/>
              <a:t>분자당 </a:t>
            </a:r>
            <a:r>
              <a:rPr lang="en-US" altLang="ko-KR" dirty="0"/>
              <a:t>1~2</a:t>
            </a:r>
            <a:r>
              <a:rPr lang="ko-KR" altLang="en-US" dirty="0"/>
              <a:t>개의 결합부위를 </a:t>
            </a:r>
            <a:r>
              <a:rPr lang="ko-KR" altLang="en-US" dirty="0" err="1"/>
              <a:t>갖음</a:t>
            </a:r>
            <a:r>
              <a:rPr lang="en-US" altLang="ko-KR" dirty="0"/>
              <a:t>. </a:t>
            </a:r>
            <a:r>
              <a:rPr lang="ko-KR" altLang="en-US" dirty="0" err="1"/>
              <a:t>동인한</a:t>
            </a:r>
            <a:r>
              <a:rPr lang="ko-KR" altLang="en-US" dirty="0"/>
              <a:t> 단백결합 부위에서 서로 길항하여 다른 약물을 치환하여 </a:t>
            </a:r>
            <a:r>
              <a:rPr lang="ko-KR" altLang="en-US" dirty="0" err="1"/>
              <a:t>유리형</a:t>
            </a:r>
            <a:r>
              <a:rPr lang="ko-KR" altLang="en-US" dirty="0"/>
              <a:t> 약물농도를 증가시킴</a:t>
            </a:r>
            <a:r>
              <a:rPr lang="en-US" altLang="ko-KR" dirty="0"/>
              <a:t>. </a:t>
            </a:r>
          </a:p>
          <a:p>
            <a:pPr lvl="1"/>
            <a:r>
              <a:rPr lang="ko-KR" altLang="en-US" dirty="0"/>
              <a:t>예</a:t>
            </a:r>
            <a:r>
              <a:rPr lang="en-US" altLang="ko-KR" dirty="0"/>
              <a:t>)</a:t>
            </a:r>
            <a:r>
              <a:rPr lang="ko-KR" altLang="en-US" dirty="0"/>
              <a:t> 아스피린은 </a:t>
            </a:r>
            <a:r>
              <a:rPr lang="en-US" altLang="ko-KR" dirty="0" err="1"/>
              <a:t>wafarin</a:t>
            </a:r>
            <a:r>
              <a:rPr lang="en-US" altLang="ko-KR" dirty="0"/>
              <a:t>, corticosteroids, </a:t>
            </a:r>
            <a:r>
              <a:rPr lang="en-US" altLang="ko-KR" dirty="0" err="1"/>
              <a:t>throxin</a:t>
            </a:r>
            <a:r>
              <a:rPr lang="en-US" altLang="ko-KR" dirty="0"/>
              <a:t>, insulin</a:t>
            </a:r>
            <a:r>
              <a:rPr lang="ko-KR" altLang="en-US" dirty="0"/>
              <a:t>과 병용하면 치환으로 출혈의 위험이 있음</a:t>
            </a:r>
            <a:r>
              <a:rPr lang="en-US" altLang="ko-KR" dirty="0"/>
              <a:t>.</a:t>
            </a:r>
          </a:p>
          <a:p>
            <a:r>
              <a:rPr lang="ko-KR" altLang="en-US" dirty="0" err="1" smtClean="0"/>
              <a:t>혈액뇌관문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혈액태반관문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장기에 </a:t>
            </a:r>
            <a:r>
              <a:rPr lang="ko-KR" altLang="en-US" dirty="0"/>
              <a:t>약물이 도달하기 </a:t>
            </a:r>
            <a:r>
              <a:rPr lang="ko-KR" altLang="en-US" dirty="0" err="1"/>
              <a:t>어려게</a:t>
            </a:r>
            <a:r>
              <a:rPr lang="ko-KR" altLang="en-US" dirty="0"/>
              <a:t> </a:t>
            </a:r>
            <a:r>
              <a:rPr lang="ko-KR" altLang="en-US" dirty="0" smtClean="0"/>
              <a:t>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혈류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혈액공급이 많은 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신장에는 약물 분포가 빠르며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근육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피부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지방조직에는 약물분포가 느림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623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n-ea"/>
                <a:ea typeface="+mn-ea"/>
              </a:rPr>
              <a:t>4) </a:t>
            </a:r>
            <a:r>
              <a:rPr lang="ko-KR" altLang="en-US" dirty="0" smtClean="0">
                <a:latin typeface="+mn-ea"/>
                <a:ea typeface="+mn-ea"/>
              </a:rPr>
              <a:t>약물의 대사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약물이 생체 내에서 효소에 의해 화학적 변화를 일으켜 다른 대사산물로 전환되는 과정</a:t>
            </a:r>
            <a:endParaRPr lang="en-US" altLang="ko-KR" dirty="0" smtClean="0"/>
          </a:p>
          <a:p>
            <a:r>
              <a:rPr lang="ko-KR" altLang="en-US" dirty="0" smtClean="0"/>
              <a:t>산화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가수분해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포합반응</a:t>
            </a:r>
            <a:endParaRPr lang="en-US" altLang="ko-KR" dirty="0" smtClean="0"/>
          </a:p>
          <a:p>
            <a:r>
              <a:rPr lang="ko-KR" altLang="en-US" dirty="0" smtClean="0"/>
              <a:t>대부분 간에서 이루어짐</a:t>
            </a:r>
            <a:endParaRPr lang="en-US" altLang="ko-KR" dirty="0" smtClean="0"/>
          </a:p>
          <a:p>
            <a:r>
              <a:rPr lang="ko-KR" altLang="en-US" dirty="0" smtClean="0"/>
              <a:t>약물대사 효소의 유도 및 억제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유전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종족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나이에 따라 대사효소가 다르게 나타남</a:t>
            </a:r>
            <a:endParaRPr lang="en-US" altLang="ko-KR" dirty="0" smtClean="0"/>
          </a:p>
          <a:p>
            <a:pPr lvl="1"/>
            <a:r>
              <a:rPr lang="ko-KR" altLang="en-US" sz="2400" dirty="0" err="1" smtClean="0"/>
              <a:t>간대사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효소 유도약물</a:t>
            </a:r>
            <a:r>
              <a:rPr lang="en-US" altLang="ko-KR" sz="2400" dirty="0"/>
              <a:t>: </a:t>
            </a:r>
            <a:r>
              <a:rPr lang="en-US" altLang="ko-KR" sz="2400" dirty="0" err="1"/>
              <a:t>babiturates</a:t>
            </a:r>
            <a:r>
              <a:rPr lang="en-US" altLang="ko-KR" sz="2400" dirty="0"/>
              <a:t>, carbamazepine, phenytoin, rifampin </a:t>
            </a:r>
            <a:r>
              <a:rPr lang="ko-KR" altLang="en-US" sz="2400" dirty="0"/>
              <a:t>등</a:t>
            </a:r>
            <a:r>
              <a:rPr lang="en-US" altLang="ko-KR" sz="2400" dirty="0"/>
              <a:t>, </a:t>
            </a:r>
            <a:r>
              <a:rPr lang="ko-KR" altLang="en-US" sz="2400" dirty="0"/>
              <a:t>흡연</a:t>
            </a:r>
            <a:endParaRPr lang="en-US" altLang="ko-KR" sz="2400" dirty="0"/>
          </a:p>
          <a:p>
            <a:pPr lvl="1"/>
            <a:r>
              <a:rPr lang="ko-KR" altLang="en-US" dirty="0"/>
              <a:t>대사효소의 </a:t>
            </a:r>
            <a:r>
              <a:rPr lang="ko-KR" altLang="en-US" dirty="0" err="1"/>
              <a:t>유도</a:t>
            </a:r>
            <a:r>
              <a:rPr lang="ko-KR" altLang="en-US" sz="2400" dirty="0" err="1"/>
              <a:t>간대사</a:t>
            </a:r>
            <a:r>
              <a:rPr lang="ko-KR" altLang="en-US" sz="2400" dirty="0"/>
              <a:t> 효소 억제약물</a:t>
            </a:r>
            <a:r>
              <a:rPr lang="en-US" altLang="ko-KR" sz="2400" dirty="0"/>
              <a:t>: cimetidine, erythromycin, allopurinol, chloramphenicol </a:t>
            </a:r>
            <a:r>
              <a:rPr lang="ko-KR" altLang="en-US" sz="2400" dirty="0" smtClean="0"/>
              <a:t>등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928492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n-ea"/>
                <a:ea typeface="+mn-ea"/>
              </a:rPr>
              <a:t>5) </a:t>
            </a:r>
            <a:r>
              <a:rPr lang="ko-KR" altLang="en-US" dirty="0" smtClean="0">
                <a:latin typeface="+mn-ea"/>
                <a:ea typeface="+mn-ea"/>
              </a:rPr>
              <a:t>약물의 배설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274320" lvl="2" indent="-274320">
              <a:spcBef>
                <a:spcPts val="600"/>
              </a:spcBef>
              <a:buClr>
                <a:schemeClr val="accent1"/>
              </a:buClr>
            </a:pPr>
            <a:r>
              <a:rPr lang="ko-KR" altLang="en-US" sz="2200" dirty="0"/>
              <a:t>약리작용 후 대사를 받거나 투여된 상태로 생체 외로 배출</a:t>
            </a:r>
            <a:endParaRPr lang="en-US" altLang="ko-KR" sz="2200" dirty="0"/>
          </a:p>
          <a:p>
            <a:r>
              <a:rPr lang="ko-KR" altLang="en-US" dirty="0" smtClean="0"/>
              <a:t>배설경로에 따른 분류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신장배설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수용성 약물은 사구체에서 여과되어 세뇨관을 지나 요를 통해 배설되지만 지용성 약물은 세뇨관 상피를 지나 확산에 의해 </a:t>
            </a:r>
            <a:r>
              <a:rPr lang="ko-KR" altLang="en-US" dirty="0" err="1" smtClean="0"/>
              <a:t>재흡수됨</a:t>
            </a:r>
            <a:r>
              <a:rPr lang="en-US" altLang="ko-KR" dirty="0" smtClean="0"/>
              <a:t>. </a:t>
            </a:r>
          </a:p>
          <a:p>
            <a:pPr lvl="2"/>
            <a:r>
              <a:rPr lang="ko-KR" altLang="en-US" dirty="0" smtClean="0"/>
              <a:t>신장에서의 약물의 배설을 촉진하기 위해서는 약물이 수용성으로 변화되어야 함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이는 요의 </a:t>
            </a:r>
            <a:r>
              <a:rPr lang="en-US" altLang="ko-KR" dirty="0" err="1" smtClean="0"/>
              <a:t>ph</a:t>
            </a:r>
            <a:r>
              <a:rPr lang="ko-KR" altLang="en-US" dirty="0" smtClean="0"/>
              <a:t>가 중요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약산성 약물은 알칼리성 요에서 재흡수가 안되므로 배설이 잘 이루어지며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약염기성</a:t>
            </a:r>
            <a:r>
              <a:rPr lang="ko-KR" altLang="en-US" dirty="0" smtClean="0"/>
              <a:t> 약물은 </a:t>
            </a:r>
            <a:r>
              <a:rPr lang="ko-KR" altLang="en-US" dirty="0" err="1" smtClean="0"/>
              <a:t>산성요에서</a:t>
            </a:r>
            <a:r>
              <a:rPr lang="ko-KR" altLang="en-US" dirty="0" smtClean="0"/>
              <a:t> 재흡수가 안되므로 배설이 잘 이루어짐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소화기 배설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호흡기 배설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피부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유선과 태반을 통한 배설</a:t>
            </a:r>
            <a:endParaRPr lang="en-US" altLang="ko-KR" dirty="0" smtClean="0"/>
          </a:p>
          <a:p>
            <a:r>
              <a:rPr lang="ko-KR" altLang="en-US" dirty="0" smtClean="0"/>
              <a:t>약물의 배설 속도에 영향을 주는 인자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감소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신장질환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증가</a:t>
            </a:r>
            <a:r>
              <a:rPr lang="en-US" altLang="ko-KR" dirty="0" smtClean="0"/>
              <a:t>: </a:t>
            </a:r>
            <a:r>
              <a:rPr lang="ko-KR" altLang="en-US" dirty="0" smtClean="0"/>
              <a:t>간장질환</a:t>
            </a:r>
            <a:endParaRPr lang="en-US" altLang="ko-KR" dirty="0" smtClean="0"/>
          </a:p>
          <a:p>
            <a:r>
              <a:rPr lang="ko-KR" altLang="en-US" dirty="0" smtClean="0"/>
              <a:t>반감기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약물의 </a:t>
            </a:r>
            <a:r>
              <a:rPr lang="en-US" altLang="ko-KR" dirty="0" smtClean="0"/>
              <a:t>50%</a:t>
            </a:r>
            <a:r>
              <a:rPr lang="ko-KR" altLang="en-US" dirty="0" smtClean="0"/>
              <a:t>가 제거되는데 걸리는 시간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간질환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신장질환이 있는 사람은 주의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28017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원본">
  <a:themeElements>
    <a:clrScheme name="원본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원본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원본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891</TotalTime>
  <Words>847</Words>
  <Application>Microsoft Office PowerPoint</Application>
  <PresentationFormat>화면 슬라이드 쇼(4:3)</PresentationFormat>
  <Paragraphs>145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원본</vt:lpstr>
      <vt:lpstr>약리학</vt:lpstr>
      <vt:lpstr>PowerPoint 프레젠테이션</vt:lpstr>
      <vt:lpstr>PowerPoint 프레젠테이션</vt:lpstr>
      <vt:lpstr>4. 약 복용 시 환자가 알아야 할 사항</vt:lpstr>
      <vt:lpstr>PowerPoint 프레젠테이션</vt:lpstr>
      <vt:lpstr>PowerPoint 프레젠테이션</vt:lpstr>
      <vt:lpstr>PowerPoint 프레젠테이션</vt:lpstr>
      <vt:lpstr>PowerPoint 프레젠테이션</vt:lpstr>
      <vt:lpstr>1) 약물의 세포막 이동기전</vt:lpstr>
      <vt:lpstr>2) 약물의 흡수</vt:lpstr>
      <vt:lpstr>3) 약물의 분포</vt:lpstr>
      <vt:lpstr>4) 약물의 대사</vt:lpstr>
      <vt:lpstr>5) 약물의 배설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임상약리학</dc:title>
  <dc:creator>user</dc:creator>
  <cp:lastModifiedBy>user</cp:lastModifiedBy>
  <cp:revision>74</cp:revision>
  <dcterms:created xsi:type="dcterms:W3CDTF">2014-07-02T06:00:46Z</dcterms:created>
  <dcterms:modified xsi:type="dcterms:W3CDTF">2015-03-06T05:43:36Z</dcterms:modified>
</cp:coreProperties>
</file>