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6" r:id="rId11"/>
    <p:sldId id="265" r:id="rId12"/>
    <p:sldId id="264" r:id="rId1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직사각형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직사각형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직사각형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직사각형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모서리가 둥근 직사각형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모서리가 둥근 직사각형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D7D2058A-158E-4804-A4E9-F96D3F66220E}" type="datetimeFigureOut">
              <a:rPr lang="ko-KR" altLang="en-US" smtClean="0"/>
              <a:t>2013-10-24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9CC4AFA2-9E60-479B-9FCB-2741ABFA665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058A-158E-4804-A4E9-F96D3F66220E}" type="datetimeFigureOut">
              <a:rPr lang="ko-KR" altLang="en-US" smtClean="0"/>
              <a:t>2013-10-24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4AFA2-9E60-479B-9FCB-2741ABFA665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058A-158E-4804-A4E9-F96D3F66220E}" type="datetimeFigureOut">
              <a:rPr lang="ko-KR" altLang="en-US" smtClean="0"/>
              <a:t>2013-10-24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4AFA2-9E60-479B-9FCB-2741ABFA665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058A-158E-4804-A4E9-F96D3F66220E}" type="datetimeFigureOut">
              <a:rPr lang="ko-KR" altLang="en-US" smtClean="0"/>
              <a:t>2013-10-24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4AFA2-9E60-479B-9FCB-2741ABFA665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6" name="날짜 개체 틀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7D2058A-158E-4804-A4E9-F96D3F66220E}" type="datetimeFigureOut">
              <a:rPr lang="ko-KR" altLang="en-US" smtClean="0"/>
              <a:t>2013-10-24</a:t>
            </a:fld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CC4AFA2-9E60-479B-9FCB-2741ABFA665F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8" name="바닥글 개체 틀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D7D2058A-158E-4804-A4E9-F96D3F66220E}" type="datetimeFigureOut">
              <a:rPr lang="ko-KR" altLang="en-US" smtClean="0"/>
              <a:t>2013-10-24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9CC4AFA2-9E60-479B-9FCB-2741ABFA665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058A-158E-4804-A4E9-F96D3F66220E}" type="datetimeFigureOut">
              <a:rPr lang="ko-KR" altLang="en-US" smtClean="0"/>
              <a:t>2013-10-24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4AFA2-9E60-479B-9FCB-2741ABFA665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058A-158E-4804-A4E9-F96D3F66220E}" type="datetimeFigureOut">
              <a:rPr lang="ko-KR" altLang="en-US" smtClean="0"/>
              <a:t>2013-10-24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4AFA2-9E60-479B-9FCB-2741ABFA665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058A-158E-4804-A4E9-F96D3F66220E}" type="datetimeFigureOut">
              <a:rPr lang="ko-KR" altLang="en-US" smtClean="0"/>
              <a:t>2013-10-24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4AFA2-9E60-479B-9FCB-2741ABFA665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058A-158E-4804-A4E9-F96D3F66220E}" type="datetimeFigureOut">
              <a:rPr lang="ko-KR" altLang="en-US" smtClean="0"/>
              <a:t>2013-10-24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4AFA2-9E60-479B-9FCB-2741ABFA665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058A-158E-4804-A4E9-F96D3F66220E}" type="datetimeFigureOut">
              <a:rPr lang="ko-KR" altLang="en-US" smtClean="0"/>
              <a:t>2013-10-24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4AFA2-9E60-479B-9FCB-2741ABFA665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직사각형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직사각형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직사각형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모서리가 둥근 직사각형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모서리가 둥근 직사각형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직사각형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직사각형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직사각형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직사각형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직사각형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직사각형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D7D2058A-158E-4804-A4E9-F96D3F66220E}" type="datetimeFigureOut">
              <a:rPr lang="ko-KR" altLang="en-US" smtClean="0"/>
              <a:t>2013-10-24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9CC4AFA2-9E60-479B-9FCB-2741ABFA665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1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1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1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1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1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포괄수가제</a:t>
            </a:r>
            <a:r>
              <a:rPr lang="en-US" altLang="ko-KR" dirty="0" smtClean="0"/>
              <a:t>(DRG) </a:t>
            </a:r>
            <a:r>
              <a:rPr lang="ko-KR" altLang="en-US" dirty="0" smtClean="0"/>
              <a:t>시행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이대로 괜찮은가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2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92696"/>
            <a:ext cx="8496944" cy="5760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ko-KR" altLang="en-US" dirty="0" err="1" smtClean="0"/>
              <a:t>포괄수가제를</a:t>
            </a:r>
            <a:r>
              <a:rPr lang="ko-KR" altLang="en-US" dirty="0" smtClean="0"/>
              <a:t> 둘러싼 논쟁</a:t>
            </a:r>
            <a:endParaRPr lang="ko-KR" altLang="en-US" dirty="0"/>
          </a:p>
        </p:txBody>
      </p:sp>
      <p:graphicFrame>
        <p:nvGraphicFramePr>
          <p:cNvPr id="8" name="내용 개체 틀 7"/>
          <p:cNvGraphicFramePr>
            <a:graphicFrameLocks noGrp="1"/>
          </p:cNvGraphicFramePr>
          <p:nvPr>
            <p:ph idx="1"/>
          </p:nvPr>
        </p:nvGraphicFramePr>
        <p:xfrm>
          <a:off x="467544" y="1484784"/>
          <a:ext cx="8229600" cy="50725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2672"/>
                <a:gridCol w="2016224"/>
                <a:gridCol w="3250704"/>
              </a:tblGrid>
              <a:tr h="12407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3000" dirty="0" smtClean="0">
                          <a:solidFill>
                            <a:schemeClr val="bg1"/>
                          </a:solidFill>
                        </a:rPr>
                        <a:t>찬성 </a:t>
                      </a:r>
                      <a:endParaRPr lang="en-US" altLang="ko-KR" sz="30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2400" dirty="0" smtClean="0">
                          <a:solidFill>
                            <a:schemeClr val="bg1"/>
                          </a:solidFill>
                        </a:rPr>
                        <a:t>보건복지부 입장</a:t>
                      </a:r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4000" dirty="0" smtClean="0">
                          <a:solidFill>
                            <a:schemeClr val="bg1"/>
                          </a:solidFill>
                        </a:rPr>
                        <a:t>쟁점</a:t>
                      </a:r>
                      <a:endParaRPr lang="ko-KR" altLang="en-US" sz="40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3000" dirty="0" smtClean="0">
                          <a:solidFill>
                            <a:schemeClr val="bg1"/>
                          </a:solidFill>
                        </a:rPr>
                        <a:t>반대</a:t>
                      </a:r>
                      <a:endParaRPr lang="en-US" altLang="ko-KR" sz="30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4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2400" dirty="0" smtClean="0">
                          <a:solidFill>
                            <a:schemeClr val="bg1"/>
                          </a:solidFill>
                        </a:rPr>
                        <a:t>의사</a:t>
                      </a:r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,</a:t>
                      </a:r>
                      <a:r>
                        <a:rPr lang="en-US" altLang="ko-KR" sz="24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ko-KR" altLang="en-US" sz="2400" baseline="0" dirty="0" smtClean="0">
                          <a:solidFill>
                            <a:schemeClr val="bg1"/>
                          </a:solidFill>
                        </a:rPr>
                        <a:t>병원 협회 입장</a:t>
                      </a:r>
                      <a:r>
                        <a:rPr lang="en-US" altLang="ko-KR" sz="2400" baseline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974964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과잉진료 줄여 국민 의료비 부담 절감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err="1" smtClean="0">
                          <a:solidFill>
                            <a:srgbClr val="FF0000"/>
                          </a:solidFill>
                        </a:rPr>
                        <a:t>포괄수가제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US" altLang="ko-KR" sz="20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</a:rPr>
                        <a:t>확대 시행</a:t>
                      </a:r>
                      <a:endParaRPr lang="ko-KR" altLang="en-US" sz="20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좋은 의료서비스에 대한 </a:t>
                      </a:r>
                      <a:endParaRPr lang="en-US" altLang="ko-KR" sz="2000" dirty="0" smtClean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환자들의 선택 권리 박탈</a:t>
                      </a:r>
                      <a:endParaRPr lang="ko-KR" altLang="en-US" sz="2000" dirty="0"/>
                    </a:p>
                  </a:txBody>
                  <a:tcPr anchor="ctr"/>
                </a:tc>
              </a:tr>
              <a:tr h="1837789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2000" dirty="0" smtClean="0"/>
                        <a:t>- </a:t>
                      </a:r>
                      <a:r>
                        <a:rPr lang="ko-KR" altLang="en-US" sz="2000" dirty="0" smtClean="0"/>
                        <a:t>전문병원 통해 의료의 질에 대한 문제를 해소</a:t>
                      </a:r>
                      <a:endParaRPr lang="en-US" altLang="ko-KR" sz="2000" dirty="0" smtClean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2000" dirty="0" smtClean="0"/>
                        <a:t>- </a:t>
                      </a:r>
                      <a:r>
                        <a:rPr lang="ko-KR" altLang="en-US" sz="2000" dirty="0" smtClean="0"/>
                        <a:t>사후 관리와 모니터링 강화 예정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</a:rPr>
                        <a:t>의료서비스 </a:t>
                      </a:r>
                      <a:endParaRPr lang="en-US" altLang="ko-KR" sz="20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</a:rPr>
                        <a:t>질</a:t>
                      </a:r>
                      <a:r>
                        <a:rPr lang="ko-KR" altLang="en-US" sz="2000" baseline="0" dirty="0" smtClean="0">
                          <a:solidFill>
                            <a:srgbClr val="FF0000"/>
                          </a:solidFill>
                        </a:rPr>
                        <a:t> 저하 우려</a:t>
                      </a:r>
                      <a:endParaRPr lang="ko-KR" altLang="en-US" sz="20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진료비용 줄이는 과정에서 필수 처치나 조기퇴원 우려</a:t>
                      </a:r>
                      <a:endParaRPr lang="ko-KR" altLang="en-US" sz="2000" dirty="0"/>
                    </a:p>
                  </a:txBody>
                  <a:tcPr anchor="ctr"/>
                </a:tc>
              </a:tr>
              <a:tr h="974964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단계적으로 인상하면 </a:t>
                      </a:r>
                      <a:endParaRPr lang="en-US" altLang="ko-KR" sz="2000" dirty="0" smtClean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병</a:t>
                      </a:r>
                      <a:r>
                        <a:rPr lang="en-US" altLang="ko-KR" sz="2000" dirty="0" smtClean="0"/>
                        <a:t>,</a:t>
                      </a:r>
                      <a:r>
                        <a:rPr lang="ko-KR" altLang="en-US" sz="2000" dirty="0" smtClean="0"/>
                        <a:t>의원 수익 보전될 것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</a:rPr>
                        <a:t>진료비 수가 </a:t>
                      </a:r>
                      <a:endParaRPr lang="en-US" altLang="ko-KR" sz="20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</a:rPr>
                        <a:t>인상 여부</a:t>
                      </a:r>
                      <a:endParaRPr lang="ko-KR" altLang="en-US" sz="20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환자 늘어 수술 건수가 많아지면 수가 낮아질 가능성</a:t>
                      </a:r>
                      <a:endParaRPr lang="ko-KR" altLang="en-US" sz="20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50776"/>
          </a:xfrm>
        </p:spPr>
        <p:txBody>
          <a:bodyPr/>
          <a:lstStyle/>
          <a:p>
            <a:r>
              <a:rPr lang="ko-KR" altLang="en-US" dirty="0" smtClean="0"/>
              <a:t>찬성 입장 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2016224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과잉 진료 예방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altLang="ko-KR" sz="16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불필요한 진료 행위를 </a:t>
            </a:r>
            <a:r>
              <a:rPr lang="ko-KR" altLang="en-US" dirty="0" err="1" smtClean="0"/>
              <a:t>없앰으로서</a:t>
            </a:r>
            <a:r>
              <a:rPr lang="ko-KR" altLang="en-US" dirty="0" smtClean="0"/>
              <a:t> 단순히 청구  금액을 올리기 위한 지나친 검사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진료 최소화</a:t>
            </a:r>
            <a:endParaRPr lang="ko-KR" altLang="en-US" dirty="0"/>
          </a:p>
        </p:txBody>
      </p:sp>
      <p:pic>
        <p:nvPicPr>
          <p:cNvPr id="4" name="_x104806640" descr="EMB000008f85ad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696419"/>
            <a:ext cx="3744416" cy="2828925"/>
          </a:xfrm>
          <a:prstGeom prst="rect">
            <a:avLst/>
          </a:prstGeom>
          <a:noFill/>
        </p:spPr>
      </p:pic>
      <p:pic>
        <p:nvPicPr>
          <p:cNvPr id="5" name="_x104806720" descr="EMB000008f85ad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811" y="3715469"/>
            <a:ext cx="4318645" cy="2809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50776"/>
          </a:xfrm>
        </p:spPr>
        <p:txBody>
          <a:bodyPr/>
          <a:lstStyle/>
          <a:p>
            <a:r>
              <a:rPr lang="ko-KR" altLang="en-US" dirty="0" smtClean="0"/>
              <a:t>찬성 입장 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1944216"/>
          </a:xfrm>
        </p:spPr>
        <p:txBody>
          <a:bodyPr>
            <a:normAutofit fontScale="92500" lnSpcReduction="10000"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환자 의료비 부담 감소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sz="1600" dirty="0" smtClean="0"/>
              <a:t> </a:t>
            </a:r>
            <a:endParaRPr lang="en-US" altLang="ko-KR" sz="16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기존 </a:t>
            </a:r>
            <a:r>
              <a:rPr lang="ko-KR" altLang="en-US" dirty="0" err="1" smtClean="0"/>
              <a:t>행위별</a:t>
            </a:r>
            <a:r>
              <a:rPr lang="ko-KR" altLang="en-US" dirty="0" smtClean="0"/>
              <a:t> 수가제의 환자 개인 부담금을 환자의    보험 급여 대상으로 포함시켜 환자 부담금 감소</a:t>
            </a:r>
            <a:endParaRPr lang="ko-KR" altLang="en-US" dirty="0"/>
          </a:p>
        </p:txBody>
      </p:sp>
      <p:pic>
        <p:nvPicPr>
          <p:cNvPr id="9" name="그림 8" descr="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3501008"/>
            <a:ext cx="7632848" cy="3024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찬성 보건복지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764704"/>
            <a:ext cx="3600400" cy="5832648"/>
          </a:xfrm>
          <a:prstGeom prst="rect">
            <a:avLst/>
          </a:prstGeom>
        </p:spPr>
      </p:pic>
      <p:pic>
        <p:nvPicPr>
          <p:cNvPr id="3" name="그림 2" descr="설문조사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836712"/>
            <a:ext cx="4909653" cy="5760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50776"/>
          </a:xfrm>
        </p:spPr>
        <p:txBody>
          <a:bodyPr/>
          <a:lstStyle/>
          <a:p>
            <a:r>
              <a:rPr lang="ko-KR" altLang="en-US" dirty="0" smtClean="0"/>
              <a:t>찬성 입장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90872" y="1484784"/>
            <a:ext cx="8229600" cy="1944216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sz="3000" dirty="0" smtClean="0">
                <a:solidFill>
                  <a:srgbClr val="FF0000"/>
                </a:solidFill>
              </a:rPr>
              <a:t>행정적 간편성</a:t>
            </a:r>
            <a:endParaRPr lang="en-US" altLang="ko-KR" sz="30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altLang="ko-KR" sz="1600" dirty="0" smtClean="0"/>
          </a:p>
          <a:p>
            <a:pPr>
              <a:lnSpc>
                <a:spcPct val="160000"/>
              </a:lnSpc>
              <a:buNone/>
            </a:pPr>
            <a:r>
              <a:rPr lang="en-US" altLang="ko-KR" dirty="0" smtClean="0"/>
              <a:t> : </a:t>
            </a:r>
            <a:r>
              <a:rPr lang="ko-KR" altLang="en-US" dirty="0" smtClean="0"/>
              <a:t>진료비의 청구 심사와 심사 업무의 간소화와</a:t>
            </a:r>
            <a:endParaRPr lang="en-US" altLang="ko-KR" dirty="0" smtClean="0"/>
          </a:p>
          <a:p>
            <a:pPr>
              <a:lnSpc>
                <a:spcPct val="160000"/>
              </a:lnSpc>
              <a:buNone/>
            </a:pPr>
            <a:r>
              <a:rPr lang="en-US" altLang="ko-KR" dirty="0" smtClean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의료기관 간의 마찰 감소</a:t>
            </a:r>
            <a:endParaRPr lang="ko-KR" altLang="en-US" dirty="0"/>
          </a:p>
        </p:txBody>
      </p:sp>
      <p:pic>
        <p:nvPicPr>
          <p:cNvPr id="4" name="그림 3" descr="계산방식 수정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3653215"/>
            <a:ext cx="6840760" cy="30161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50776"/>
          </a:xfrm>
        </p:spPr>
        <p:txBody>
          <a:bodyPr/>
          <a:lstStyle/>
          <a:p>
            <a:r>
              <a:rPr lang="ko-KR" altLang="en-US" dirty="0" smtClean="0"/>
              <a:t>찬성 입장 </a:t>
            </a:r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2016224"/>
          </a:xfrm>
        </p:spPr>
        <p:txBody>
          <a:bodyPr>
            <a:normAutofit fontScale="92500" lnSpcReduction="10000"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병원의 경제적 진료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altLang="ko-KR" sz="1600" dirty="0" smtClean="0"/>
          </a:p>
          <a:p>
            <a:pPr>
              <a:lnSpc>
                <a:spcPct val="160000"/>
              </a:lnSpc>
              <a:buNone/>
            </a:pPr>
            <a:r>
              <a:rPr lang="en-US" altLang="ko-KR" dirty="0" smtClean="0"/>
              <a:t> -</a:t>
            </a:r>
            <a:r>
              <a:rPr lang="ko-KR" altLang="en-US" dirty="0" smtClean="0"/>
              <a:t>환자의 재원 일수 및 </a:t>
            </a:r>
            <a:r>
              <a:rPr lang="ko-KR" altLang="en-US" dirty="0" err="1" smtClean="0"/>
              <a:t>재입원율</a:t>
            </a:r>
            <a:r>
              <a:rPr lang="ko-KR" altLang="en-US" dirty="0" smtClean="0"/>
              <a:t> 감소로 병상 회전율 증가</a:t>
            </a:r>
            <a:endParaRPr lang="en-US" altLang="ko-KR" dirty="0" smtClean="0"/>
          </a:p>
          <a:p>
            <a:pPr>
              <a:lnSpc>
                <a:spcPct val="160000"/>
              </a:lnSpc>
              <a:buNone/>
            </a:pPr>
            <a:r>
              <a:rPr lang="en-US" altLang="ko-KR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약물의 오남용 방지</a:t>
            </a:r>
            <a:endParaRPr lang="ko-KR" altLang="en-US" dirty="0"/>
          </a:p>
        </p:txBody>
      </p:sp>
      <p:pic>
        <p:nvPicPr>
          <p:cNvPr id="4" name="그림 3" descr="재입원율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429000"/>
            <a:ext cx="4032448" cy="3027758"/>
          </a:xfrm>
          <a:prstGeom prst="rect">
            <a:avLst/>
          </a:prstGeom>
        </p:spPr>
      </p:pic>
      <p:pic>
        <p:nvPicPr>
          <p:cNvPr id="5" name="그림 4" descr="항생제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204369"/>
            <a:ext cx="3960440" cy="32489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50776"/>
          </a:xfrm>
        </p:spPr>
        <p:txBody>
          <a:bodyPr/>
          <a:lstStyle/>
          <a:p>
            <a:r>
              <a:rPr lang="ko-KR" altLang="en-US" dirty="0" smtClean="0"/>
              <a:t>반</a:t>
            </a:r>
            <a:r>
              <a:rPr lang="ko-KR" altLang="en-US" dirty="0" smtClean="0"/>
              <a:t>대 </a:t>
            </a:r>
            <a:r>
              <a:rPr lang="ko-KR" altLang="en-US" dirty="0" smtClean="0"/>
              <a:t>입장 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2592288"/>
          </a:xfrm>
        </p:spPr>
        <p:txBody>
          <a:bodyPr/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의료서비스의 질 저하 </a:t>
            </a:r>
            <a:r>
              <a:rPr lang="en-US" altLang="ko-KR" dirty="0" smtClean="0">
                <a:solidFill>
                  <a:srgbClr val="FF0000"/>
                </a:solidFill>
              </a:rPr>
              <a:t> &amp;  </a:t>
            </a:r>
            <a:r>
              <a:rPr lang="ko-KR" altLang="en-US" dirty="0" smtClean="0">
                <a:solidFill>
                  <a:srgbClr val="FF0000"/>
                </a:solidFill>
              </a:rPr>
              <a:t>과소진료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altLang="ko-KR" sz="14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2400" dirty="0" smtClean="0"/>
              <a:t> - </a:t>
            </a:r>
            <a:r>
              <a:rPr lang="ko-KR" altLang="en-US" sz="2400" dirty="0" smtClean="0"/>
              <a:t>모든 병원이 최저가 의료를 통해 마진을 남김</a:t>
            </a:r>
            <a:endParaRPr lang="en-US" altLang="ko-KR" sz="24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2400" dirty="0" smtClean="0"/>
              <a:t> </a:t>
            </a:r>
            <a:r>
              <a:rPr lang="en-US" altLang="ko-KR" sz="2400" dirty="0" smtClean="0"/>
              <a:t>- </a:t>
            </a:r>
            <a:r>
              <a:rPr lang="ko-KR" altLang="en-US" sz="2400" dirty="0" smtClean="0"/>
              <a:t>환자의 질 높은 의료 서비스 선택의 권리 제한</a:t>
            </a:r>
            <a:endParaRPr lang="en-US" altLang="ko-KR" sz="24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2400" dirty="0" smtClean="0"/>
              <a:t> </a:t>
            </a:r>
            <a:r>
              <a:rPr lang="en-US" altLang="ko-KR" sz="2400" dirty="0" smtClean="0"/>
              <a:t>- </a:t>
            </a:r>
            <a:r>
              <a:rPr lang="ko-KR" altLang="en-US" sz="2400" dirty="0" smtClean="0"/>
              <a:t>도덕적 해이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업무 태만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저가 약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필요검사 </a:t>
            </a:r>
            <a:r>
              <a:rPr lang="ko-KR" altLang="en-US" sz="2400" dirty="0" err="1" smtClean="0"/>
              <a:t>미시행</a:t>
            </a:r>
            <a:r>
              <a:rPr lang="ko-KR" altLang="en-US" sz="2400" dirty="0" smtClean="0"/>
              <a:t> 등</a:t>
            </a:r>
            <a:endParaRPr lang="ko-KR" altLang="en-US" sz="2400" dirty="0"/>
          </a:p>
        </p:txBody>
      </p:sp>
      <p:pic>
        <p:nvPicPr>
          <p:cNvPr id="5" name="그림 4" descr="사망율증가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149080"/>
            <a:ext cx="3672408" cy="2448272"/>
          </a:xfrm>
          <a:prstGeom prst="rect">
            <a:avLst/>
          </a:prstGeom>
        </p:spPr>
      </p:pic>
      <p:pic>
        <p:nvPicPr>
          <p:cNvPr id="6" name="그림 5" descr="부적절 퇴원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4149080"/>
            <a:ext cx="3672408" cy="2448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62000"/>
            <a:ext cx="8229600" cy="850776"/>
          </a:xfrm>
        </p:spPr>
        <p:txBody>
          <a:bodyPr/>
          <a:lstStyle/>
          <a:p>
            <a:r>
              <a:rPr lang="ko-KR" altLang="en-US" dirty="0" smtClean="0"/>
              <a:t>반</a:t>
            </a:r>
            <a:r>
              <a:rPr lang="ko-KR" altLang="en-US" dirty="0" smtClean="0"/>
              <a:t>대 </a:t>
            </a:r>
            <a:r>
              <a:rPr lang="ko-KR" altLang="en-US" dirty="0" smtClean="0"/>
              <a:t>입장 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2520280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의료기술 발전 저해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sz="16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dirty="0" smtClean="0"/>
              <a:t> - </a:t>
            </a:r>
            <a:r>
              <a:rPr lang="ko-KR" altLang="en-US" dirty="0" smtClean="0"/>
              <a:t>합병증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신의약품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신기술 등의 적용이 어려움</a:t>
            </a:r>
            <a:endParaRPr lang="en-US" altLang="ko-KR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치료의 난이도 고려하지 않음 </a:t>
            </a:r>
            <a:r>
              <a:rPr lang="en-US" altLang="ko-KR" dirty="0" smtClean="0"/>
              <a:t>(</a:t>
            </a:r>
            <a:r>
              <a:rPr lang="ko-KR" altLang="en-US" dirty="0" smtClean="0"/>
              <a:t>치료의 규격화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50776"/>
          </a:xfrm>
        </p:spPr>
        <p:txBody>
          <a:bodyPr/>
          <a:lstStyle/>
          <a:p>
            <a:r>
              <a:rPr lang="ko-KR" altLang="en-US" dirty="0" smtClean="0"/>
              <a:t>반</a:t>
            </a:r>
            <a:r>
              <a:rPr lang="ko-KR" altLang="en-US" dirty="0" smtClean="0"/>
              <a:t>대 </a:t>
            </a:r>
            <a:r>
              <a:rPr lang="ko-KR" altLang="en-US" dirty="0" smtClean="0"/>
              <a:t>입장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36504"/>
          </a:xfrm>
        </p:spPr>
        <p:txBody>
          <a:bodyPr/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환자 기피 현상에 대한 우려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altLang="ko-KR" sz="16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같은 비용으로 </a:t>
            </a:r>
            <a:r>
              <a:rPr lang="ko-KR" altLang="en-US" dirty="0" err="1" smtClean="0"/>
              <a:t>고난이도의</a:t>
            </a:r>
            <a:r>
              <a:rPr lang="ko-KR" altLang="en-US" dirty="0" smtClean="0"/>
              <a:t> 수술을 하지 않으려 해 대형병원으로 전원</a:t>
            </a:r>
            <a:endParaRPr lang="en-US" altLang="ko-KR" dirty="0" smtClean="0"/>
          </a:p>
          <a:p>
            <a:pPr>
              <a:lnSpc>
                <a:spcPct val="150000"/>
              </a:lnSpc>
              <a:buNone/>
            </a:pPr>
            <a:endParaRPr lang="en-US" altLang="ko-KR" sz="12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dirty="0" smtClean="0"/>
              <a:t> </a:t>
            </a:r>
            <a:r>
              <a:rPr lang="en-US" altLang="ko-KR" dirty="0" smtClean="0"/>
              <a:t>- 3</a:t>
            </a:r>
            <a:r>
              <a:rPr lang="ko-KR" altLang="en-US" dirty="0" smtClean="0"/>
              <a:t>차 병원의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인실이나 </a:t>
            </a:r>
            <a:r>
              <a:rPr lang="ko-KR" altLang="en-US" dirty="0" err="1" smtClean="0"/>
              <a:t>특진실을</a:t>
            </a:r>
            <a:r>
              <a:rPr lang="ko-KR" altLang="en-US" dirty="0" smtClean="0"/>
              <a:t> 제외하고 나머지 모든 </a:t>
            </a:r>
            <a:r>
              <a:rPr lang="ko-KR" altLang="en-US" dirty="0" err="1" smtClean="0"/>
              <a:t>비보험</a:t>
            </a:r>
            <a:r>
              <a:rPr lang="ko-KR" altLang="en-US" dirty="0" smtClean="0"/>
              <a:t> 항목</a:t>
            </a:r>
            <a:r>
              <a:rPr lang="en-US" altLang="ko-KR" dirty="0" smtClean="0"/>
              <a:t>(</a:t>
            </a:r>
            <a:r>
              <a:rPr lang="ko-KR" altLang="en-US" dirty="0" smtClean="0"/>
              <a:t>영양제</a:t>
            </a:r>
            <a:r>
              <a:rPr lang="en-US" altLang="ko-KR" dirty="0" smtClean="0"/>
              <a:t> </a:t>
            </a:r>
            <a:r>
              <a:rPr lang="ko-KR" altLang="en-US" dirty="0" smtClean="0"/>
              <a:t>및 </a:t>
            </a:r>
            <a:r>
              <a:rPr lang="ko-KR" altLang="en-US" dirty="0" err="1" smtClean="0"/>
              <a:t>장유착방지제</a:t>
            </a:r>
            <a:r>
              <a:rPr lang="en-US" altLang="ko-KR" dirty="0" smtClean="0"/>
              <a:t>)</a:t>
            </a:r>
            <a:r>
              <a:rPr lang="ko-KR" altLang="en-US" dirty="0" smtClean="0"/>
              <a:t>들이  불법화</a:t>
            </a:r>
            <a:endParaRPr lang="ko-KR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50776"/>
          </a:xfrm>
        </p:spPr>
        <p:txBody>
          <a:bodyPr/>
          <a:lstStyle/>
          <a:p>
            <a:r>
              <a:rPr lang="ko-KR" altLang="en-US" dirty="0" smtClean="0"/>
              <a:t>반대 입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13184" y="1412776"/>
            <a:ext cx="8435280" cy="2376264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sz="3000" dirty="0" smtClean="0">
                <a:solidFill>
                  <a:srgbClr val="FF0000"/>
                </a:solidFill>
              </a:rPr>
              <a:t>민영의료보험의 확대 가능성</a:t>
            </a:r>
            <a:endParaRPr lang="en-US" altLang="ko-KR" sz="30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altLang="ko-KR" sz="16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dirty="0" smtClean="0"/>
              <a:t> : </a:t>
            </a:r>
            <a:r>
              <a:rPr lang="ko-KR" altLang="en-US" sz="3000" dirty="0" smtClean="0"/>
              <a:t>의료의 질 저하에 </a:t>
            </a:r>
            <a:r>
              <a:rPr lang="ko-KR" altLang="en-US" sz="3000" dirty="0" err="1" smtClean="0"/>
              <a:t>불만족하는</a:t>
            </a:r>
            <a:r>
              <a:rPr lang="ko-KR" altLang="en-US" sz="3000" dirty="0" smtClean="0"/>
              <a:t> 국민을 대상으로 한 민영 의료보험 상품 증대로 결국 선진국형 고가의 의료서비스  구조 형성</a:t>
            </a:r>
            <a:endParaRPr lang="ko-KR" altLang="en-US" sz="3000" dirty="0"/>
          </a:p>
        </p:txBody>
      </p:sp>
      <p:pic>
        <p:nvPicPr>
          <p:cNvPr id="4" name="그림 3" descr="의료비구성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149080"/>
            <a:ext cx="2808312" cy="2520280"/>
          </a:xfrm>
          <a:prstGeom prst="rect">
            <a:avLst/>
          </a:prstGeom>
        </p:spPr>
      </p:pic>
      <p:pic>
        <p:nvPicPr>
          <p:cNvPr id="5" name="그림 4" descr="의료수가비교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4149080"/>
            <a:ext cx="4647619" cy="2592288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도시">
  <a:themeElements>
    <a:clrScheme name="도시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도시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도시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127</TotalTime>
  <Words>301</Words>
  <Application>Microsoft Office PowerPoint</Application>
  <PresentationFormat>화면 슬라이드 쇼(4:3)</PresentationFormat>
  <Paragraphs>61</Paragraphs>
  <Slides>12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도시</vt:lpstr>
      <vt:lpstr>포괄수가제(DRG) 시행  이대로 괜찮은가?</vt:lpstr>
      <vt:lpstr>슬라이드 2</vt:lpstr>
      <vt:lpstr>포괄수가제를 둘러싼 논쟁</vt:lpstr>
      <vt:lpstr>찬성 입장 1</vt:lpstr>
      <vt:lpstr>찬성 입장 2</vt:lpstr>
      <vt:lpstr>슬라이드 6</vt:lpstr>
      <vt:lpstr>찬성 입장 3</vt:lpstr>
      <vt:lpstr>찬성 입장 4</vt:lpstr>
      <vt:lpstr>반대 입장 1</vt:lpstr>
      <vt:lpstr>반대 입장 2</vt:lpstr>
      <vt:lpstr>반대 입장 3</vt:lpstr>
      <vt:lpstr>반대 입장 4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포괄수가제(DRG, </dc:title>
  <dc:creator>Your User Name</dc:creator>
  <cp:lastModifiedBy>Your User Name</cp:lastModifiedBy>
  <cp:revision>22</cp:revision>
  <dcterms:created xsi:type="dcterms:W3CDTF">2013-10-23T15:27:19Z</dcterms:created>
  <dcterms:modified xsi:type="dcterms:W3CDTF">2013-10-23T17:34:23Z</dcterms:modified>
</cp:coreProperties>
</file>