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5" r:id="rId4"/>
    <p:sldId id="266" r:id="rId5"/>
    <p:sldId id="267" r:id="rId6"/>
    <p:sldId id="269" r:id="rId7"/>
    <p:sldId id="270" r:id="rId8"/>
    <p:sldId id="271" r:id="rId9"/>
    <p:sldId id="274" r:id="rId10"/>
    <p:sldId id="261" r:id="rId11"/>
    <p:sldId id="273" r:id="rId12"/>
    <p:sldId id="260" r:id="rId13"/>
    <p:sldId id="275" r:id="rId14"/>
    <p:sldId id="258" r:id="rId15"/>
    <p:sldId id="276" r:id="rId16"/>
    <p:sldId id="277" r:id="rId17"/>
    <p:sldId id="278" r:id="rId18"/>
    <p:sldId id="281" r:id="rId19"/>
    <p:sldId id="282" r:id="rId20"/>
    <p:sldId id="283" r:id="rId21"/>
    <p:sldId id="262" r:id="rId22"/>
    <p:sldId id="279" r:id="rId23"/>
    <p:sldId id="272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D25FA4F-A3FE-4964-A5F1-9319CD3FE609}" type="datetimeFigureOut">
              <a:rPr lang="ko-KR" altLang="en-US" smtClean="0"/>
              <a:pPr/>
              <a:t>2013-10-20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EC84F95-BB7D-4805-A1AF-B9E078E222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news.kbs.co.kr/news/NewsView.do?SEARCH_NEWS_CODE=2714567&amp;ref=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news.naver.com/main/read.nhn?mode=LPOD&amp;mid=tvh&amp;oid=056&amp;aid=000000421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news.naver.com/main/read.nhn?mode=LPOD&amp;mid=tvh&amp;oid=056&amp;aid=0000007040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수학능력평가에 한국사 필수과목 적절한가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ko-KR" dirty="0" smtClean="0"/>
              <a:t>2010210003 </a:t>
            </a:r>
            <a:r>
              <a:rPr lang="ko-KR" altLang="en-US" dirty="0" smtClean="0"/>
              <a:t>고한나</a:t>
            </a:r>
            <a:endParaRPr lang="en-US" altLang="ko-KR" dirty="0" smtClean="0"/>
          </a:p>
          <a:p>
            <a:r>
              <a:rPr lang="en-US" altLang="ko-KR" dirty="0" smtClean="0"/>
              <a:t>2010210047 </a:t>
            </a:r>
            <a:r>
              <a:rPr lang="ko-KR" altLang="en-US" dirty="0" smtClean="0"/>
              <a:t>최소영</a:t>
            </a:r>
            <a:endParaRPr lang="en-US" altLang="ko-KR" dirty="0" smtClean="0"/>
          </a:p>
          <a:p>
            <a:r>
              <a:rPr lang="en-US" altLang="ko-KR" dirty="0" smtClean="0"/>
              <a:t>2010210050 </a:t>
            </a:r>
            <a:r>
              <a:rPr lang="ko-KR" altLang="en-US" dirty="0" smtClean="0"/>
              <a:t>최혜경</a:t>
            </a:r>
            <a:endParaRPr lang="en-US" altLang="ko-KR" dirty="0" smtClean="0"/>
          </a:p>
          <a:p>
            <a:r>
              <a:rPr lang="en-US" altLang="ko-KR" dirty="0" smtClean="0"/>
              <a:t>2010210072 </a:t>
            </a:r>
            <a:r>
              <a:rPr lang="ko-KR" altLang="en-US" dirty="0" smtClean="0"/>
              <a:t>박세미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6079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>
                <a:hlinkClick r:id="rId2"/>
              </a:rPr>
              <a:t>http://news.kbs.co.kr/news/NewsView.do?SEARCH_NEWS_CODE=2714567&amp;ref=A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수능 한국사 제도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3855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ko-KR" altLang="en-US" dirty="0" smtClean="0"/>
              <a:t>역사를 배우는 이유</a:t>
            </a:r>
            <a:endParaRPr lang="ko-KR" alt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807249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>
            <a:off x="1357290" y="6286520"/>
            <a:ext cx="3571900" cy="35719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1236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찬성 의견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28596" y="1600200"/>
            <a:ext cx="8229600" cy="4686320"/>
          </a:xfrm>
        </p:spPr>
        <p:txBody>
          <a:bodyPr>
            <a:noAutofit/>
          </a:bodyPr>
          <a:lstStyle/>
          <a:p>
            <a:pPr marL="514350" indent="-514350"/>
            <a:r>
              <a:rPr lang="ko-KR" altLang="en-US" sz="2600" b="1" dirty="0" smtClean="0"/>
              <a:t>역사는 </a:t>
            </a:r>
            <a:r>
              <a:rPr lang="ko-KR" altLang="en-US" sz="2600" b="1" dirty="0"/>
              <a:t>단순히 지나가 버린 옛이야기가 아닌 좀 더 나은 미래를 만들어 </a:t>
            </a:r>
            <a:r>
              <a:rPr lang="ko-KR" altLang="en-US" sz="2600" b="1" dirty="0" smtClean="0"/>
              <a:t>갈 수 있는 </a:t>
            </a:r>
            <a:r>
              <a:rPr lang="ko-KR" altLang="en-US" sz="2600" b="1" dirty="0"/>
              <a:t>참고 </a:t>
            </a:r>
            <a:r>
              <a:rPr lang="ko-KR" altLang="en-US" sz="2600" b="1" dirty="0" smtClean="0"/>
              <a:t>자료이다</a:t>
            </a:r>
            <a:r>
              <a:rPr lang="en-US" altLang="ko-KR" sz="2600" b="1" dirty="0" smtClean="0"/>
              <a:t>. </a:t>
            </a:r>
            <a:r>
              <a:rPr lang="ko-KR" altLang="en-US" sz="2600" b="1" dirty="0" smtClean="0"/>
              <a:t>따라서 어린 </a:t>
            </a:r>
            <a:r>
              <a:rPr lang="ko-KR" altLang="en-US" sz="2600" b="1" dirty="0"/>
              <a:t>시절부터 올바른 역사인식을 갖추기 위한 하나의 대안으로 수능에 필수과목으로 </a:t>
            </a:r>
            <a:r>
              <a:rPr lang="ko-KR" altLang="en-US" sz="2600" b="1" dirty="0" smtClean="0"/>
              <a:t>지정 하는 것이 필요하다</a:t>
            </a:r>
            <a:r>
              <a:rPr lang="en-US" altLang="ko-KR" sz="2600" b="1" dirty="0" smtClean="0"/>
              <a:t>. </a:t>
            </a:r>
          </a:p>
          <a:p>
            <a:pPr marL="514350" indent="-514350">
              <a:buFont typeface="+mj-ea"/>
              <a:buAutoNum type="circleNumDbPlain"/>
            </a:pPr>
            <a:endParaRPr lang="en-US" altLang="ko-KR" sz="2600" b="1" dirty="0" smtClean="0"/>
          </a:p>
          <a:p>
            <a:pPr marL="514350" indent="-514350"/>
            <a:r>
              <a:rPr lang="ko-KR" altLang="en-US" sz="2600" b="1" dirty="0" smtClean="0"/>
              <a:t>학생들은 앞으로 나라를 이끌 국민으로서 중국의 동북공정</a:t>
            </a:r>
            <a:r>
              <a:rPr lang="en-US" altLang="ko-KR" sz="2600" b="1" dirty="0" smtClean="0"/>
              <a:t>, </a:t>
            </a:r>
            <a:r>
              <a:rPr lang="ko-KR" altLang="en-US" sz="2600" b="1" dirty="0" smtClean="0"/>
              <a:t>일본의 교과서 왜곡문제에 올바르게 대응하기 위해서는 역사 교육을 통해 국민 인식을 강화 </a:t>
            </a:r>
            <a:r>
              <a:rPr lang="ko-KR" altLang="en-US" sz="2600" b="1" dirty="0" smtClean="0"/>
              <a:t>해야 한다</a:t>
            </a:r>
            <a:r>
              <a:rPr lang="en-US" altLang="ko-KR" sz="2600" b="1" dirty="0" smtClean="0"/>
              <a:t>.</a:t>
            </a:r>
          </a:p>
          <a:p>
            <a:pPr>
              <a:buFont typeface="+mj-ea"/>
              <a:buAutoNum type="circleNumDbPlain"/>
            </a:pPr>
            <a:endParaRPr lang="en-US" altLang="ko-KR" sz="1000" b="1" dirty="0"/>
          </a:p>
          <a:p>
            <a:pPr>
              <a:buFont typeface="+mj-ea"/>
              <a:buAutoNum type="circleNumDbPlain"/>
            </a:pPr>
            <a:endParaRPr lang="en-US" altLang="ko-KR" sz="1000" b="1" dirty="0"/>
          </a:p>
          <a:p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83772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주변국의 역사왜곡 상황</a:t>
            </a:r>
            <a:endParaRPr lang="ko-KR" altLang="en-US" dirty="0"/>
          </a:p>
        </p:txBody>
      </p:sp>
      <p:pic>
        <p:nvPicPr>
          <p:cNvPr id="7" name="내용 개체 틀 6" descr="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43050"/>
            <a:ext cx="3923894" cy="3786214"/>
          </a:xfrm>
        </p:spPr>
      </p:pic>
      <p:sp>
        <p:nvSpPr>
          <p:cNvPr id="10" name="TextBox 9"/>
          <p:cNvSpPr txBox="1"/>
          <p:nvPr/>
        </p:nvSpPr>
        <p:spPr>
          <a:xfrm>
            <a:off x="285720" y="5786454"/>
            <a:ext cx="3929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중국은 동북공정을 통해 고구려와 고조선의 역사를 왜곡하여 자신의 역사로 만들고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1509198"/>
            <a:ext cx="5429256" cy="4150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87013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찬성 의견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ea"/>
              <a:buAutoNum type="circleNumDbPlain" startAt="3"/>
            </a:pPr>
            <a:endParaRPr lang="en-US" altLang="ko-KR" b="1" dirty="0" smtClean="0"/>
          </a:p>
          <a:p>
            <a:pPr marL="514350" indent="-514350"/>
            <a:r>
              <a:rPr lang="ko-KR" altLang="en-US" b="1" dirty="0" smtClean="0"/>
              <a:t>우리나라 학생들이 역사에 대한 바른 인식이 부족하다</a:t>
            </a:r>
            <a:r>
              <a:rPr lang="en-US" altLang="ko-KR" b="1" dirty="0" smtClean="0"/>
              <a:t>.</a:t>
            </a:r>
            <a:br>
              <a:rPr lang="en-US" altLang="ko-KR" b="1" dirty="0" smtClean="0"/>
            </a:b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>
                <a:hlinkClick r:id="rId2"/>
              </a:rPr>
              <a:t>청소년 역사 인식 관련 동영상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b="1" dirty="0" smtClean="0">
                <a:hlinkClick r:id="rId2"/>
              </a:rPr>
              <a:t>http://news.naver.com/main/read.nhn?mode=LPOD&amp;mid=tvh&amp;oid=056&amp;aid=0000004211</a:t>
            </a:r>
            <a:endParaRPr lang="ko-KR" altLang="en-US" b="1" dirty="0" smtClean="0"/>
          </a:p>
          <a:p>
            <a:pPr marL="514350" indent="-514350">
              <a:buFont typeface="+mj-ea"/>
              <a:buAutoNum type="circleNumDbPlain" startAt="3"/>
            </a:pPr>
            <a:endParaRPr lang="en-US" altLang="ko-KR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76635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사회탐구영역 선택 수능의 결과</a:t>
            </a:r>
            <a:endParaRPr lang="ko-KR" altLang="en-US" dirty="0"/>
          </a:p>
        </p:txBody>
      </p:sp>
      <p:pic>
        <p:nvPicPr>
          <p:cNvPr id="7" name="내용 개체 틀 6" descr="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1" y="1643050"/>
            <a:ext cx="3786213" cy="4361084"/>
          </a:xfrm>
        </p:spPr>
      </p:pic>
      <p:pic>
        <p:nvPicPr>
          <p:cNvPr id="13" name="내용 개체 틀 12" descr="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43372" y="1571612"/>
            <a:ext cx="4817640" cy="4786346"/>
          </a:xfrm>
        </p:spPr>
      </p:pic>
      <p:sp>
        <p:nvSpPr>
          <p:cNvPr id="8" name="직사각형 7"/>
          <p:cNvSpPr/>
          <p:nvPr/>
        </p:nvSpPr>
        <p:spPr>
          <a:xfrm>
            <a:off x="214282" y="4214818"/>
            <a:ext cx="3857652" cy="192882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500826" y="2071678"/>
            <a:ext cx="2286016" cy="35719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0043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찬성 의견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/>
            <a:r>
              <a:rPr lang="ko-KR" altLang="en-US" sz="2600" b="1" dirty="0" smtClean="0"/>
              <a:t>한국사를 </a:t>
            </a:r>
            <a:r>
              <a:rPr lang="en-US" altLang="ko-KR" sz="2600" b="1" dirty="0" smtClean="0"/>
              <a:t>2005</a:t>
            </a:r>
            <a:r>
              <a:rPr lang="ko-KR" altLang="en-US" sz="2600" b="1" dirty="0" smtClean="0"/>
              <a:t>년도에 수능 필수과목에서 선택과목으로 전환한 후 대부분 서울대 지원 학생만 한국사를 공부</a:t>
            </a:r>
            <a:r>
              <a:rPr lang="ko-KR" altLang="en-US" sz="2600" b="1" dirty="0"/>
              <a:t>한</a:t>
            </a:r>
            <a:r>
              <a:rPr lang="ko-KR" altLang="en-US" sz="2600" b="1" dirty="0" smtClean="0"/>
              <a:t>다</a:t>
            </a:r>
            <a:r>
              <a:rPr lang="en-US" altLang="ko-KR" sz="2600" b="1" dirty="0" smtClean="0"/>
              <a:t>.</a:t>
            </a:r>
            <a:r>
              <a:rPr lang="ko-KR" altLang="en-US" sz="2600" b="1" dirty="0" smtClean="0"/>
              <a:t> 한국사를 수능에 포함시킨다면 모든 학생이 한국사를 접할 기회가 생긴다</a:t>
            </a:r>
            <a:r>
              <a:rPr lang="en-US" altLang="ko-KR" sz="2600" b="1" dirty="0" smtClean="0"/>
              <a:t>.</a:t>
            </a:r>
            <a:endParaRPr lang="en-US" altLang="ko-KR" sz="1100" b="1" dirty="0" smtClean="0"/>
          </a:p>
          <a:p>
            <a:pPr marL="514350" indent="-514350"/>
            <a:endParaRPr lang="en-US" altLang="ko-KR" sz="1100" b="1" dirty="0" smtClean="0"/>
          </a:p>
          <a:p>
            <a:pPr marL="514350" indent="-514350"/>
            <a:r>
              <a:rPr lang="ko-KR" altLang="en-US" sz="2600" b="1" dirty="0" smtClean="0"/>
              <a:t>한국사 선택을 학생들의 자율에 맡긴다면 비교적 쉬운 다른 과목을 선택하기 때문에 강제적으로라도 한국사를 접할 수 있게 수능 필수 과목으로 지정 해야 </a:t>
            </a:r>
            <a:r>
              <a:rPr lang="ko-KR" altLang="en-US" sz="2600" b="1" dirty="0"/>
              <a:t>한</a:t>
            </a:r>
            <a:r>
              <a:rPr lang="ko-KR" altLang="en-US" sz="2600" b="1" dirty="0" smtClean="0"/>
              <a:t>다</a:t>
            </a:r>
            <a:r>
              <a:rPr lang="en-US" altLang="ko-KR" sz="2600" b="1" dirty="0" smtClean="0"/>
              <a:t>.</a:t>
            </a:r>
          </a:p>
          <a:p>
            <a:pPr marL="514350" indent="-514350">
              <a:buFont typeface="+mj-ea"/>
              <a:buAutoNum type="circleNumDbPlain" startAt="4"/>
            </a:pPr>
            <a:endParaRPr lang="en-US" altLang="ko-KR" sz="26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135399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현재 </a:t>
            </a:r>
            <a:r>
              <a:rPr lang="ko-KR" altLang="en-US" dirty="0" smtClean="0"/>
              <a:t>사교육 현황</a:t>
            </a:r>
            <a:endParaRPr lang="ko-KR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66914"/>
            <a:ext cx="7056784" cy="4898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000" b="1" dirty="0" smtClean="0">
                <a:latin typeface="+mn-ea"/>
              </a:rPr>
              <a:t>현재 수능 필수과목인 영어와 수학의 사교육비가 현저히 높은 상황</a:t>
            </a:r>
            <a:r>
              <a:rPr lang="en-US" altLang="ko-KR" sz="3000" b="1" dirty="0" smtClean="0">
                <a:latin typeface="+mn-ea"/>
              </a:rPr>
              <a:t>, </a:t>
            </a:r>
            <a:r>
              <a:rPr lang="ko-KR" altLang="en-US" sz="3000" b="1" dirty="0" smtClean="0">
                <a:latin typeface="+mn-ea"/>
              </a:rPr>
              <a:t>한국사가 필수과목이 된다면 사회과목의 사교육비를 증가시킬 수 있다</a:t>
            </a:r>
            <a:r>
              <a:rPr lang="en-US" altLang="ko-KR" sz="3000" b="1" dirty="0" smtClean="0">
                <a:latin typeface="+mn-ea"/>
              </a:rPr>
              <a:t>.</a:t>
            </a:r>
            <a:endParaRPr lang="en-US" altLang="ko-KR" sz="3000" b="1" dirty="0" smtClean="0">
              <a:latin typeface="+mn-ea"/>
            </a:endParaRPr>
          </a:p>
          <a:p>
            <a:endParaRPr lang="en-US" altLang="ko-KR" sz="2000" dirty="0" smtClean="0">
              <a:latin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반대 의견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46517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2017</a:t>
            </a:r>
            <a:r>
              <a:rPr lang="ko-KR" altLang="en-US" dirty="0" smtClean="0"/>
              <a:t>학년도 </a:t>
            </a:r>
            <a:r>
              <a:rPr lang="ko-KR" altLang="en-US" dirty="0" smtClean="0"/>
              <a:t>수능시험 대상자 설문</a:t>
            </a:r>
            <a:endParaRPr lang="ko-KR" altLang="en-US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8328823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3531847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ko-KR" sz="2800" b="1" dirty="0" smtClean="0"/>
              <a:t>2017</a:t>
            </a:r>
            <a:r>
              <a:rPr lang="ko-KR" altLang="en-US" sz="2800" b="1" dirty="0" smtClean="0"/>
              <a:t>학년도 수능을 응시할 현재 중학교 </a:t>
            </a:r>
            <a:r>
              <a:rPr lang="en-US" altLang="ko-KR" sz="2800" b="1" dirty="0" smtClean="0"/>
              <a:t>3</a:t>
            </a:r>
            <a:r>
              <a:rPr lang="ko-KR" altLang="en-US" sz="2800" b="1" dirty="0" smtClean="0"/>
              <a:t>학년 학생들에게 지나친 혼란을 </a:t>
            </a:r>
            <a:r>
              <a:rPr lang="ko-KR" altLang="en-US" sz="2800" b="1" dirty="0" smtClean="0"/>
              <a:t>야기한다</a:t>
            </a:r>
            <a:r>
              <a:rPr lang="en-US" altLang="ko-KR" sz="2800" b="1" dirty="0" smtClean="0"/>
              <a:t>.</a:t>
            </a:r>
          </a:p>
          <a:p>
            <a:pPr>
              <a:lnSpc>
                <a:spcPct val="120000"/>
              </a:lnSpc>
            </a:pPr>
            <a:endParaRPr lang="en-US" altLang="ko-KR" sz="2800" b="1" dirty="0" smtClean="0"/>
          </a:p>
          <a:p>
            <a:pPr>
              <a:lnSpc>
                <a:spcPct val="120000"/>
              </a:lnSpc>
            </a:pPr>
            <a:r>
              <a:rPr lang="ko-KR" altLang="en-US" sz="2800" b="1" dirty="0" smtClean="0">
                <a:latin typeface="+mn-ea"/>
              </a:rPr>
              <a:t>학생들의 거부감이 증가된다</a:t>
            </a:r>
            <a:r>
              <a:rPr lang="en-US" altLang="ko-KR" sz="2800" b="1" dirty="0" smtClean="0">
                <a:latin typeface="+mn-ea"/>
              </a:rPr>
              <a:t>.</a:t>
            </a:r>
          </a:p>
          <a:p>
            <a:pPr>
              <a:lnSpc>
                <a:spcPct val="120000"/>
              </a:lnSpc>
              <a:buNone/>
            </a:pPr>
            <a:r>
              <a:rPr lang="en-US" altLang="ko-KR" sz="2800" b="1" dirty="0" smtClean="0">
                <a:latin typeface="+mn-ea"/>
              </a:rPr>
              <a:t>  (</a:t>
            </a:r>
            <a:r>
              <a:rPr lang="ko-KR" altLang="en-US" sz="2800" b="1" dirty="0" smtClean="0">
                <a:latin typeface="+mn-ea"/>
              </a:rPr>
              <a:t>국영수와 같은 부담감</a:t>
            </a:r>
            <a:r>
              <a:rPr lang="en-US" altLang="ko-KR" sz="2800" b="1" dirty="0" smtClean="0">
                <a:latin typeface="+mn-ea"/>
              </a:rPr>
              <a:t>)</a:t>
            </a:r>
          </a:p>
          <a:p>
            <a:pPr>
              <a:lnSpc>
                <a:spcPct val="120000"/>
              </a:lnSpc>
            </a:pPr>
            <a:endParaRPr lang="en-US" altLang="ko-KR" sz="2800" b="1" dirty="0" smtClean="0">
              <a:latin typeface="+mn-ea"/>
            </a:endParaRPr>
          </a:p>
          <a:p>
            <a:pPr>
              <a:lnSpc>
                <a:spcPct val="120000"/>
              </a:lnSpc>
            </a:pPr>
            <a:r>
              <a:rPr lang="ko-KR" altLang="en-US" sz="2800" b="1" dirty="0" smtClean="0">
                <a:latin typeface="+mn-ea"/>
              </a:rPr>
              <a:t>이렇듯 거부감을 가진 </a:t>
            </a:r>
            <a:r>
              <a:rPr lang="ko-KR" altLang="en-US" sz="2800" b="1" dirty="0" smtClean="0">
                <a:latin typeface="+mn-ea"/>
              </a:rPr>
              <a:t>상태로 필수화 시킨다면 역사적 </a:t>
            </a:r>
            <a:r>
              <a:rPr lang="ko-KR" altLang="en-US" sz="2800" b="1" dirty="0" smtClean="0">
                <a:latin typeface="+mn-ea"/>
              </a:rPr>
              <a:t>사실을 단순 암기하는 과목으로 전락할 가능성이 크다</a:t>
            </a:r>
            <a:r>
              <a:rPr lang="en-US" altLang="ko-KR" sz="2800" b="1" dirty="0" smtClean="0">
                <a:latin typeface="+mn-ea"/>
              </a:rPr>
              <a:t>.</a:t>
            </a:r>
          </a:p>
          <a:p>
            <a:pPr>
              <a:lnSpc>
                <a:spcPct val="120000"/>
              </a:lnSpc>
            </a:pPr>
            <a:endParaRPr lang="en-US" altLang="ko-KR" sz="2800" b="1" dirty="0" smtClean="0">
              <a:latin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ko-KR" altLang="en-US" dirty="0"/>
              <a:t>반대 의견</a:t>
            </a:r>
          </a:p>
        </p:txBody>
      </p:sp>
    </p:spTree>
    <p:extLst>
      <p:ext uri="{BB962C8B-B14F-4D97-AF65-F5344CB8AC3E}">
        <p14:creationId xmlns:p14="http://schemas.microsoft.com/office/powerpoint/2010/main" xmlns="" val="54656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사회탐구영역 선택 수능의 결과</a:t>
            </a:r>
            <a:endParaRPr lang="ko-KR" altLang="en-US" dirty="0"/>
          </a:p>
        </p:txBody>
      </p:sp>
      <p:pic>
        <p:nvPicPr>
          <p:cNvPr id="7" name="내용 개체 틀 6" descr="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1" y="1643050"/>
            <a:ext cx="3786213" cy="4361084"/>
          </a:xfrm>
        </p:spPr>
      </p:pic>
      <p:pic>
        <p:nvPicPr>
          <p:cNvPr id="13" name="내용 개체 틀 12" descr="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43372" y="1571612"/>
            <a:ext cx="4817640" cy="4786346"/>
          </a:xfrm>
        </p:spPr>
      </p:pic>
      <p:sp>
        <p:nvSpPr>
          <p:cNvPr id="8" name="직사각형 7"/>
          <p:cNvSpPr/>
          <p:nvPr/>
        </p:nvSpPr>
        <p:spPr>
          <a:xfrm>
            <a:off x="214282" y="4214818"/>
            <a:ext cx="3857652" cy="192882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500826" y="2071678"/>
            <a:ext cx="2286016" cy="35719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0043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현재 수능 체제는 모든 영역이 선택이다</a:t>
            </a:r>
            <a:r>
              <a:rPr lang="en-US" altLang="ko-KR" b="1" dirty="0" smtClean="0">
                <a:latin typeface="+mn-ea"/>
              </a:rPr>
              <a:t>. </a:t>
            </a:r>
            <a:r>
              <a:rPr lang="ko-KR" altLang="en-US" b="1" dirty="0" smtClean="0">
                <a:latin typeface="+mn-ea"/>
              </a:rPr>
              <a:t>대부분의 학생이 한국사를 원하지 않는데 강제로 시험에 참여시키는 것은 현행 체제와 맞지 않다</a:t>
            </a:r>
            <a:r>
              <a:rPr lang="en-US" altLang="ko-KR" b="1" dirty="0" smtClean="0">
                <a:latin typeface="+mn-ea"/>
              </a:rPr>
              <a:t>.</a:t>
            </a:r>
            <a:endParaRPr lang="en-US" altLang="ko-KR" b="1" dirty="0" smtClean="0">
              <a:latin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반대 의견</a:t>
            </a:r>
          </a:p>
        </p:txBody>
      </p:sp>
    </p:spTree>
    <p:extLst>
      <p:ext uri="{BB962C8B-B14F-4D97-AF65-F5344CB8AC3E}">
        <p14:creationId xmlns:p14="http://schemas.microsoft.com/office/powerpoint/2010/main" xmlns="" val="92138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입시제도 개편 내용</a:t>
            </a:r>
            <a:endParaRPr lang="ko-KR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817971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입시제도 개편 내용</a:t>
            </a:r>
            <a:endParaRPr lang="ko-KR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7848872" cy="453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292080" y="3501008"/>
            <a:ext cx="2448272" cy="36004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87624" y="3501008"/>
            <a:ext cx="2592288" cy="36004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오른쪽 화살표 6"/>
          <p:cNvSpPr/>
          <p:nvPr/>
        </p:nvSpPr>
        <p:spPr>
          <a:xfrm>
            <a:off x="3995936" y="3573016"/>
            <a:ext cx="1080120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+mn-ea"/>
              </a:rPr>
              <a:t>정부는 </a:t>
            </a:r>
            <a:r>
              <a:rPr lang="ko-KR" altLang="en-US" b="1" dirty="0" smtClean="0">
                <a:latin typeface="+mn-ea"/>
              </a:rPr>
              <a:t>수능을 </a:t>
            </a:r>
            <a:r>
              <a:rPr lang="en-US" altLang="ko-KR" b="1" dirty="0" smtClean="0">
                <a:latin typeface="+mn-ea"/>
              </a:rPr>
              <a:t>A,B</a:t>
            </a:r>
            <a:r>
              <a:rPr lang="ko-KR" altLang="en-US" b="1" dirty="0" smtClean="0">
                <a:latin typeface="+mn-ea"/>
              </a:rPr>
              <a:t>로 나누고</a:t>
            </a:r>
            <a:r>
              <a:rPr lang="en-US" altLang="ko-KR" b="1" dirty="0" smtClean="0">
                <a:latin typeface="+mn-ea"/>
              </a:rPr>
              <a:t>, </a:t>
            </a:r>
            <a:r>
              <a:rPr lang="ko-KR" altLang="en-US" b="1" dirty="0" smtClean="0">
                <a:latin typeface="+mn-ea"/>
              </a:rPr>
              <a:t>사회탐구의 개수를 줄여주는 등의 노력으로 그 부담을 </a:t>
            </a:r>
            <a:r>
              <a:rPr lang="ko-KR" altLang="en-US" b="1" dirty="0" smtClean="0">
                <a:latin typeface="+mn-ea"/>
              </a:rPr>
              <a:t>덜고자 했다</a:t>
            </a:r>
            <a:r>
              <a:rPr lang="en-US" altLang="ko-KR" b="1" dirty="0" smtClean="0">
                <a:latin typeface="+mn-ea"/>
              </a:rPr>
              <a:t>.</a:t>
            </a:r>
            <a:r>
              <a:rPr lang="ko-KR" altLang="en-US" b="1" dirty="0" smtClean="0">
                <a:latin typeface="+mn-ea"/>
              </a:rPr>
              <a:t> 하지만 수능 국사를 필수로 하면 </a:t>
            </a:r>
            <a:r>
              <a:rPr lang="ko-KR" altLang="en-US" b="1" dirty="0" smtClean="0">
                <a:latin typeface="+mn-ea"/>
              </a:rPr>
              <a:t>이러한 입시제도 간편화 방향에 어긋난다</a:t>
            </a:r>
            <a:r>
              <a:rPr lang="en-US" altLang="ko-KR" b="1" dirty="0" smtClean="0">
                <a:latin typeface="+mn-ea"/>
              </a:rPr>
              <a:t>.</a:t>
            </a:r>
          </a:p>
          <a:p>
            <a:endParaRPr lang="ko-KR" altLang="en-US" b="1" dirty="0" smtClean="0">
              <a:latin typeface="+mn-ea"/>
            </a:endParaRPr>
          </a:p>
          <a:p>
            <a:r>
              <a:rPr lang="ko-KR" altLang="en-US" b="1" dirty="0" smtClean="0">
                <a:latin typeface="+mn-ea"/>
              </a:rPr>
              <a:t>그 어느 정책도 필수과목이 하나 늘어나는 것의 부담을 줄여줄 수 있지 않다</a:t>
            </a:r>
            <a:r>
              <a:rPr lang="en-US" altLang="ko-KR" b="1" dirty="0" smtClean="0">
                <a:latin typeface="+mn-ea"/>
              </a:rPr>
              <a:t>. </a:t>
            </a:r>
            <a:endParaRPr lang="ko-KR" altLang="en-US" b="1" dirty="0" smtClean="0">
              <a:latin typeface="+mn-ea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반대 의견</a:t>
            </a:r>
            <a:endParaRPr lang="ko-KR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한 </a:t>
            </a:r>
            <a:r>
              <a:rPr lang="ko-KR" altLang="en-US" dirty="0" smtClean="0"/>
              <a:t>중 대만 일본 </a:t>
            </a:r>
            <a:r>
              <a:rPr lang="ko-KR" altLang="en-US" dirty="0" smtClean="0"/>
              <a:t>역사교육 최신 </a:t>
            </a:r>
            <a:r>
              <a:rPr lang="ko-KR" altLang="en-US" dirty="0" smtClean="0"/>
              <a:t>동향</a:t>
            </a:r>
            <a:endParaRPr lang="ko-KR" alt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196752"/>
            <a:ext cx="5256584" cy="5498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altLang="ko-KR" b="1" dirty="0" smtClean="0">
              <a:hlinkClick r:id="rId2"/>
            </a:endParaRPr>
          </a:p>
          <a:p>
            <a:r>
              <a:rPr lang="ko-KR" altLang="en-US" b="1" dirty="0" smtClean="0">
                <a:hlinkClick r:id="rId2"/>
              </a:rPr>
              <a:t>탐구수업 관련 영상</a:t>
            </a:r>
            <a:r>
              <a:rPr lang="en-US" altLang="ko-KR" b="1" dirty="0" smtClean="0">
                <a:hlinkClick r:id="rId2"/>
              </a:rPr>
              <a:t>http</a:t>
            </a:r>
            <a:r>
              <a:rPr lang="en-US" altLang="ko-KR" b="1" dirty="0" smtClean="0">
                <a:hlinkClick r:id="rId2"/>
              </a:rPr>
              <a:t>://</a:t>
            </a:r>
            <a:r>
              <a:rPr lang="en-US" altLang="ko-KR" b="1" dirty="0" smtClean="0">
                <a:hlinkClick r:id="rId2"/>
              </a:rPr>
              <a:t>news.naver.com/main/read.nhn?mode=LPOD&amp;mid=tvh&amp;oid=056&amp;aid=0000007040</a:t>
            </a:r>
            <a:endParaRPr lang="en-US" altLang="ko-KR" b="1" dirty="0" smtClean="0"/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+mn-ea"/>
              </a:rPr>
              <a:t>현재 우리나라 중학교 역사교육 시간이 타국에 비해 적지 않음에도 역사인식이 부족한 것은 교육 </a:t>
            </a:r>
            <a:r>
              <a:rPr lang="ko-KR" altLang="en-US" b="1" dirty="0" smtClean="0">
                <a:latin typeface="+mn-ea"/>
              </a:rPr>
              <a:t>내용에 문제가 </a:t>
            </a:r>
            <a:r>
              <a:rPr lang="ko-KR" altLang="en-US" b="1" dirty="0" smtClean="0">
                <a:latin typeface="+mn-ea"/>
              </a:rPr>
              <a:t>있다고 볼 수 있다</a:t>
            </a:r>
            <a:r>
              <a:rPr lang="en-US" altLang="ko-KR" b="1" dirty="0" smtClean="0">
                <a:latin typeface="+mn-ea"/>
              </a:rPr>
              <a:t>. </a:t>
            </a:r>
            <a:r>
              <a:rPr lang="ko-KR" altLang="en-US" b="1" dirty="0" smtClean="0">
                <a:latin typeface="+mn-ea"/>
              </a:rPr>
              <a:t>그렇다면 시험용 한국사를 가르치기 보다는 불필요한 </a:t>
            </a:r>
            <a:r>
              <a:rPr lang="ko-KR" altLang="en-US" b="1" dirty="0" smtClean="0">
                <a:latin typeface="+mn-ea"/>
              </a:rPr>
              <a:t>암기 내용을 줄이고 탐구 </a:t>
            </a:r>
            <a:r>
              <a:rPr lang="ko-KR" altLang="en-US" b="1" dirty="0" err="1" smtClean="0">
                <a:latin typeface="+mn-ea"/>
              </a:rPr>
              <a:t>토론형</a:t>
            </a:r>
            <a:r>
              <a:rPr lang="ko-KR" altLang="en-US" b="1" dirty="0" smtClean="0">
                <a:latin typeface="+mn-ea"/>
              </a:rPr>
              <a:t> </a:t>
            </a:r>
            <a:r>
              <a:rPr lang="ko-KR" altLang="en-US" b="1" dirty="0" smtClean="0">
                <a:latin typeface="+mn-ea"/>
              </a:rPr>
              <a:t>수업을 진행해야 한다</a:t>
            </a:r>
            <a:r>
              <a:rPr lang="en-US" altLang="ko-KR" b="1" dirty="0" smtClean="0">
                <a:latin typeface="+mn-ea"/>
              </a:rPr>
              <a:t>.</a:t>
            </a:r>
            <a:endParaRPr lang="en-US" altLang="ko-KR" b="1" dirty="0" smtClean="0"/>
          </a:p>
          <a:p>
            <a:endParaRPr lang="ko-KR" altLang="en-US" b="1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반대 의견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err="1" smtClean="0"/>
              <a:t>한겨레</a:t>
            </a:r>
            <a:r>
              <a:rPr lang="ko-KR" altLang="en-US" dirty="0" smtClean="0"/>
              <a:t> ＜</a:t>
            </a:r>
            <a:r>
              <a:rPr lang="en-US" altLang="ko-KR" dirty="0" smtClean="0"/>
              <a:t>2013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13</a:t>
            </a:r>
            <a:r>
              <a:rPr lang="ko-KR" altLang="en-US" dirty="0" smtClean="0"/>
              <a:t>일자 </a:t>
            </a:r>
            <a:r>
              <a:rPr lang="en-US" altLang="ko-KR" dirty="0" smtClean="0"/>
              <a:t>31</a:t>
            </a:r>
            <a:r>
              <a:rPr lang="ko-KR" altLang="en-US" dirty="0" smtClean="0"/>
              <a:t>면</a:t>
            </a:r>
            <a:r>
              <a:rPr lang="ko-KR" altLang="en-US" dirty="0" smtClean="0"/>
              <a:t>＞</a:t>
            </a:r>
            <a:endParaRPr lang="ko-KR" altLang="en-US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2198" y="1216613"/>
            <a:ext cx="5294098" cy="5381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b="1" dirty="0" smtClean="0">
                <a:latin typeface="+mn-ea"/>
              </a:rPr>
              <a:t>일회성 </a:t>
            </a:r>
            <a:r>
              <a:rPr lang="ko-KR" altLang="en-US" sz="2800" b="1" dirty="0" smtClean="0">
                <a:latin typeface="+mn-ea"/>
              </a:rPr>
              <a:t>교육</a:t>
            </a:r>
            <a:r>
              <a:rPr lang="en-US" altLang="ko-KR" sz="2800" b="1" dirty="0" smtClean="0">
                <a:latin typeface="+mn-ea"/>
              </a:rPr>
              <a:t>, </a:t>
            </a:r>
            <a:r>
              <a:rPr lang="ko-KR" altLang="en-US" sz="2800" b="1" dirty="0" smtClean="0">
                <a:latin typeface="+mn-ea"/>
              </a:rPr>
              <a:t>정치적 기회로 </a:t>
            </a:r>
            <a:r>
              <a:rPr lang="ko-KR" altLang="en-US" sz="2800" b="1" dirty="0" smtClean="0">
                <a:latin typeface="+mn-ea"/>
              </a:rPr>
              <a:t>작용</a:t>
            </a:r>
            <a:r>
              <a:rPr lang="ko-KR" altLang="en-US" sz="2800" b="1" dirty="0" smtClean="0">
                <a:latin typeface="+mn-ea"/>
              </a:rPr>
              <a:t>할 가능성이 있다</a:t>
            </a:r>
            <a:r>
              <a:rPr lang="en-US" altLang="ko-KR" sz="2800" b="1" dirty="0" smtClean="0">
                <a:latin typeface="+mn-ea"/>
              </a:rPr>
              <a:t>.</a:t>
            </a:r>
            <a:endParaRPr lang="en-US" altLang="ko-KR" sz="2800" dirty="0">
              <a:latin typeface="+mn-ea"/>
            </a:endParaRPr>
          </a:p>
          <a:p>
            <a:endParaRPr lang="en-US" altLang="ko-KR" sz="2800" dirty="0" smtClean="0">
              <a:latin typeface="+mn-ea"/>
            </a:endParaRPr>
          </a:p>
          <a:p>
            <a:r>
              <a:rPr lang="ko-KR" altLang="en-US" sz="2800" b="1" dirty="0" smtClean="0">
                <a:latin typeface="+mn-ea"/>
              </a:rPr>
              <a:t>한국사가 필수과목이 된다면 다른 </a:t>
            </a:r>
            <a:r>
              <a:rPr lang="ko-KR" altLang="en-US" sz="2800" b="1" dirty="0" smtClean="0">
                <a:latin typeface="+mn-ea"/>
              </a:rPr>
              <a:t>사회과목들이 상대적으로 홀대 </a:t>
            </a:r>
            <a:r>
              <a:rPr lang="ko-KR" altLang="en-US" sz="2800" b="1" dirty="0" smtClean="0">
                <a:latin typeface="+mn-ea"/>
              </a:rPr>
              <a:t>받게 된다</a:t>
            </a:r>
            <a:r>
              <a:rPr lang="en-US" altLang="ko-KR" sz="2800" b="1" dirty="0" smtClean="0">
                <a:latin typeface="+mn-ea"/>
              </a:rPr>
              <a:t>.</a:t>
            </a:r>
          </a:p>
          <a:p>
            <a:endParaRPr lang="ko-KR" altLang="en-US" sz="2800" dirty="0">
              <a:latin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반대 의견</a:t>
            </a:r>
          </a:p>
        </p:txBody>
      </p:sp>
    </p:spTree>
    <p:extLst>
      <p:ext uri="{BB962C8B-B14F-4D97-AF65-F5344CB8AC3E}">
        <p14:creationId xmlns:p14="http://schemas.microsoft.com/office/powerpoint/2010/main" xmlns="" val="92232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교총</a:t>
            </a:r>
            <a:r>
              <a:rPr lang="en-US" altLang="ko-KR" dirty="0" err="1" smtClean="0"/>
              <a:t>vs</a:t>
            </a:r>
            <a:r>
              <a:rPr lang="ko-KR" altLang="en-US" dirty="0" smtClean="0"/>
              <a:t>전교조</a:t>
            </a:r>
            <a:endParaRPr lang="ko-KR" alt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4"/>
            <a:ext cx="801050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찬성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반대 여러분의 선택은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찬성 의견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역사는 좀 더 나은 미래를 만들어 갈 수 있는 참고 자료</a:t>
            </a:r>
            <a:endParaRPr lang="en-US" altLang="ko-KR" dirty="0" smtClean="0"/>
          </a:p>
          <a:p>
            <a:r>
              <a:rPr lang="ko-KR" altLang="en-US" dirty="0" smtClean="0"/>
              <a:t>학생들의 올바른 역사 인식이 부족</a:t>
            </a:r>
            <a:endParaRPr lang="en-US" altLang="ko-KR" dirty="0" smtClean="0"/>
          </a:p>
          <a:p>
            <a:r>
              <a:rPr lang="ko-KR" altLang="en-US" dirty="0" smtClean="0"/>
              <a:t>역사 교육을 통한 국민 인식을 강화</a:t>
            </a:r>
            <a:endParaRPr lang="en-US" altLang="ko-KR" dirty="0" smtClean="0"/>
          </a:p>
          <a:p>
            <a:r>
              <a:rPr lang="ko-KR" altLang="en-US" dirty="0" smtClean="0"/>
              <a:t>모든 학생에게 한국사를 접할 기회제공</a:t>
            </a:r>
            <a:endParaRPr lang="en-US" altLang="ko-KR" dirty="0" smtClean="0"/>
          </a:p>
          <a:p>
            <a:pPr>
              <a:buNone/>
            </a:pP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반대 의견</a:t>
            </a:r>
            <a:endParaRPr lang="ko-KR" altLang="en-US" dirty="0"/>
          </a:p>
        </p:txBody>
      </p:sp>
      <p:sp>
        <p:nvSpPr>
          <p:cNvPr id="8" name="내용 개체 틀 7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dirty="0">
                <a:latin typeface="+mn-ea"/>
              </a:rPr>
              <a:t>필수과목 지정으로 인해 사교육 </a:t>
            </a:r>
            <a:r>
              <a:rPr lang="ko-KR" altLang="en-US" sz="1300" dirty="0" smtClean="0">
                <a:latin typeface="+mn-ea"/>
              </a:rPr>
              <a:t>증가</a:t>
            </a:r>
            <a:endParaRPr lang="en-US" altLang="ko-KR" sz="13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300" dirty="0" smtClean="0">
                <a:latin typeface="+mn-ea"/>
              </a:rPr>
              <a:t>2017</a:t>
            </a:r>
            <a:r>
              <a:rPr lang="ko-KR" altLang="en-US" sz="1300" dirty="0" smtClean="0">
                <a:latin typeface="+mn-ea"/>
              </a:rPr>
              <a:t>학년도 수능을 응시할 현재 중학교 </a:t>
            </a:r>
            <a:r>
              <a:rPr lang="en-US" altLang="ko-KR" sz="1300" dirty="0" smtClean="0">
                <a:latin typeface="+mn-ea"/>
              </a:rPr>
              <a:t>3</a:t>
            </a:r>
            <a:r>
              <a:rPr lang="ko-KR" altLang="en-US" sz="1300" dirty="0" smtClean="0">
                <a:latin typeface="+mn-ea"/>
              </a:rPr>
              <a:t>학년 학생들에게 지나친 혼란을 야기</a:t>
            </a:r>
            <a:endParaRPr lang="en-US" altLang="ko-KR" sz="13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latin typeface="+mn-ea"/>
              </a:rPr>
              <a:t>학생들의 거부감 증가</a:t>
            </a:r>
            <a:endParaRPr lang="en-US" altLang="ko-KR" sz="13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latin typeface="+mn-ea"/>
              </a:rPr>
              <a:t>역사적 사실을 단순 암기하는 과목으로 전락할 </a:t>
            </a:r>
            <a:r>
              <a:rPr lang="ko-KR" altLang="en-US" sz="1300" dirty="0" smtClean="0">
                <a:latin typeface="+mn-ea"/>
              </a:rPr>
              <a:t>가능성</a:t>
            </a:r>
            <a:endParaRPr lang="en-US" altLang="ko-KR" sz="13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latin typeface="+mn-ea"/>
              </a:rPr>
              <a:t>모든 </a:t>
            </a:r>
            <a:r>
              <a:rPr lang="ko-KR" altLang="en-US" sz="1300" dirty="0">
                <a:latin typeface="+mn-ea"/>
              </a:rPr>
              <a:t>영역이 선택인 현행 수능체제와 </a:t>
            </a:r>
            <a:r>
              <a:rPr lang="ko-KR" altLang="en-US" sz="1300" dirty="0" smtClean="0">
                <a:latin typeface="+mn-ea"/>
              </a:rPr>
              <a:t>맞음</a:t>
            </a:r>
            <a:endParaRPr lang="en-US" altLang="ko-KR" sz="13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latin typeface="+mn-ea"/>
              </a:rPr>
              <a:t>입시제도 </a:t>
            </a:r>
            <a:r>
              <a:rPr lang="ko-KR" altLang="en-US" sz="1300" dirty="0">
                <a:latin typeface="+mn-ea"/>
              </a:rPr>
              <a:t>간편화 방향에 </a:t>
            </a:r>
            <a:r>
              <a:rPr lang="ko-KR" altLang="en-US" sz="1300" dirty="0" smtClean="0">
                <a:latin typeface="+mn-ea"/>
              </a:rPr>
              <a:t>어긋남</a:t>
            </a:r>
            <a:endParaRPr lang="en-US" altLang="ko-KR" sz="13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latin typeface="+mn-ea"/>
              </a:rPr>
              <a:t>교육 </a:t>
            </a:r>
            <a:r>
              <a:rPr lang="ko-KR" altLang="en-US" sz="1300" dirty="0">
                <a:latin typeface="+mn-ea"/>
              </a:rPr>
              <a:t>내용에 문제가 있다면 </a:t>
            </a:r>
            <a:r>
              <a:rPr lang="ko-KR" altLang="en-US" sz="1300" dirty="0" smtClean="0">
                <a:latin typeface="+mn-ea"/>
              </a:rPr>
              <a:t>탐구 </a:t>
            </a:r>
            <a:r>
              <a:rPr lang="ko-KR" altLang="en-US" sz="1300" dirty="0" err="1" smtClean="0">
                <a:latin typeface="+mn-ea"/>
              </a:rPr>
              <a:t>토론형</a:t>
            </a:r>
            <a:r>
              <a:rPr lang="ko-KR" altLang="en-US" sz="1300" dirty="0" smtClean="0">
                <a:latin typeface="+mn-ea"/>
              </a:rPr>
              <a:t> 수업을 진행해야 한다</a:t>
            </a:r>
            <a:r>
              <a:rPr lang="en-US" altLang="ko-KR" sz="1300" dirty="0" smtClean="0">
                <a:latin typeface="+mn-ea"/>
              </a:rPr>
              <a:t>.</a:t>
            </a:r>
            <a:endParaRPr lang="en-US" altLang="ko-KR" sz="13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latin typeface="+mn-ea"/>
              </a:rPr>
              <a:t>일회성 </a:t>
            </a:r>
            <a:r>
              <a:rPr lang="ko-KR" altLang="en-US" sz="1300" dirty="0">
                <a:latin typeface="+mn-ea"/>
              </a:rPr>
              <a:t>교육</a:t>
            </a:r>
            <a:r>
              <a:rPr lang="en-US" altLang="ko-KR" sz="1300" dirty="0">
                <a:latin typeface="+mn-ea"/>
              </a:rPr>
              <a:t>, </a:t>
            </a:r>
            <a:r>
              <a:rPr lang="ko-KR" altLang="en-US" sz="1300" dirty="0">
                <a:latin typeface="+mn-ea"/>
              </a:rPr>
              <a:t>정치적 기회로 </a:t>
            </a:r>
            <a:r>
              <a:rPr lang="ko-KR" altLang="en-US" sz="1300" dirty="0" smtClean="0">
                <a:latin typeface="+mn-ea"/>
              </a:rPr>
              <a:t>작용</a:t>
            </a:r>
            <a:endParaRPr lang="en-US" altLang="ko-KR" sz="13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latin typeface="+mn-ea"/>
              </a:rPr>
              <a:t>다른 사회과목들이 상대적으로 홀대 받게 된다</a:t>
            </a:r>
            <a:r>
              <a:rPr lang="en-US" altLang="ko-KR" sz="1300" dirty="0" smtClean="0">
                <a:latin typeface="+mn-ea"/>
              </a:rPr>
              <a:t>.</a:t>
            </a:r>
            <a:endParaRPr lang="en-US" altLang="ko-KR" sz="13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034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204</TotalTime>
  <Words>485</Words>
  <Application>Microsoft Office PowerPoint</Application>
  <PresentationFormat>화면 슬라이드 쇼(4:3)</PresentationFormat>
  <Paragraphs>70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광장</vt:lpstr>
      <vt:lpstr>수학능력평가에 한국사 필수과목 적절한가?</vt:lpstr>
      <vt:lpstr>수능 한국사 제도</vt:lpstr>
      <vt:lpstr>역사를 배우는 이유</vt:lpstr>
      <vt:lpstr>찬성 의견</vt:lpstr>
      <vt:lpstr>주변국의 역사왜곡 상황</vt:lpstr>
      <vt:lpstr>찬성 의견</vt:lpstr>
      <vt:lpstr>사회탐구영역 선택 수능의 결과</vt:lpstr>
      <vt:lpstr>찬성 의견</vt:lpstr>
      <vt:lpstr>현재 사교육 현황</vt:lpstr>
      <vt:lpstr>반대 의견</vt:lpstr>
      <vt:lpstr>2017학년도 수능시험 대상자 설문</vt:lpstr>
      <vt:lpstr>반대 의견</vt:lpstr>
      <vt:lpstr>사회탐구영역 선택 수능의 결과</vt:lpstr>
      <vt:lpstr>반대 의견</vt:lpstr>
      <vt:lpstr>입시제도 개편 내용</vt:lpstr>
      <vt:lpstr>입시제도 개편 내용</vt:lpstr>
      <vt:lpstr>반대 의견</vt:lpstr>
      <vt:lpstr>한 중 대만 일본 역사교육 최신 동향</vt:lpstr>
      <vt:lpstr>반대 의견</vt:lpstr>
      <vt:lpstr>한겨레 ＜2013년 8월 13일자 31면＞</vt:lpstr>
      <vt:lpstr>반대 의견</vt:lpstr>
      <vt:lpstr>교총vs전교조</vt:lpstr>
      <vt:lpstr>찬성 vs 반대 여러분의 선택은?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수학능력평가에 한국사 필수과목 적절한가?</dc:title>
  <dc:creator>SEC</dc:creator>
  <cp:lastModifiedBy>고유나</cp:lastModifiedBy>
  <cp:revision>19</cp:revision>
  <dcterms:created xsi:type="dcterms:W3CDTF">2013-10-18T07:51:32Z</dcterms:created>
  <dcterms:modified xsi:type="dcterms:W3CDTF">2013-10-20T16:18:05Z</dcterms:modified>
</cp:coreProperties>
</file>