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3" r:id="rId2"/>
    <p:sldId id="257" r:id="rId3"/>
    <p:sldId id="260" r:id="rId4"/>
    <p:sldId id="259" r:id="rId5"/>
    <p:sldId id="262" r:id="rId6"/>
    <p:sldId id="280" r:id="rId7"/>
    <p:sldId id="279" r:id="rId8"/>
    <p:sldId id="263" r:id="rId9"/>
    <p:sldId id="264" r:id="rId10"/>
    <p:sldId id="281" r:id="rId11"/>
    <p:sldId id="278" r:id="rId12"/>
    <p:sldId id="265" r:id="rId13"/>
    <p:sldId id="266" r:id="rId14"/>
    <p:sldId id="269" r:id="rId15"/>
    <p:sldId id="270" r:id="rId16"/>
    <p:sldId id="267" r:id="rId17"/>
    <p:sldId id="268" r:id="rId18"/>
    <p:sldId id="272" r:id="rId19"/>
    <p:sldId id="276" r:id="rId20"/>
    <p:sldId id="273" r:id="rId21"/>
    <p:sldId id="282" r:id="rId22"/>
    <p:sldId id="271" r:id="rId23"/>
    <p:sldId id="274" r:id="rId24"/>
    <p:sldId id="277" r:id="rId25"/>
    <p:sldId id="275" r:id="rId26"/>
    <p:sldId id="261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70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1" autoAdjust="0"/>
    <p:restoredTop sz="94660"/>
  </p:normalViewPr>
  <p:slideViewPr>
    <p:cSldViewPr>
      <p:cViewPr varScale="1">
        <p:scale>
          <a:sx n="109" d="100"/>
          <a:sy n="109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34"/>
  <c:chart>
    <c:autoTitleDeleted val="1"/>
    <c:view3D>
      <c:rotX val="40"/>
      <c:depthPercent val="100"/>
      <c:rAngAx val="1"/>
    </c:view3D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etal">
              <a:bevelT w="254000" h="114300"/>
              <a:bevelB w="114300" h="114300"/>
              <a:contourClr>
                <a:srgbClr val="000000"/>
              </a:contourClr>
            </a:sp3d>
          </c:spPr>
          <c:explosion val="6"/>
          <c:dPt>
            <c:idx val="0"/>
            <c:spPr>
              <a:gradFill>
                <a:gsLst>
                  <a:gs pos="0">
                    <a:srgbClr val="F79646"/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3500000" scaled="1"/>
              </a:gradFill>
              <a:scene3d>
                <a:camera prst="orthographicFront"/>
                <a:lightRig rig="threePt" dir="t"/>
              </a:scene3d>
              <a:sp3d prstMaterial="metal">
                <a:bevelT w="254000" h="114300"/>
                <a:bevelB w="114300" h="114300"/>
                <a:contourClr>
                  <a:srgbClr val="000000"/>
                </a:contourClr>
              </a:sp3d>
            </c:spPr>
          </c:dPt>
          <c:dPt>
            <c:idx val="1"/>
            <c:spPr>
              <a:gradFill>
                <a:gsLst>
                  <a:gs pos="0">
                    <a:srgbClr val="C0504D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3500000" scaled="1"/>
              </a:gradFill>
              <a:scene3d>
                <a:camera prst="orthographicFront"/>
                <a:lightRig rig="threePt" dir="t"/>
              </a:scene3d>
              <a:sp3d prstMaterial="metal">
                <a:bevelT w="254000" h="114300"/>
                <a:bevelB w="114300" h="114300"/>
                <a:contourClr>
                  <a:srgbClr val="000000"/>
                </a:contourClr>
              </a:sp3d>
            </c:spPr>
          </c:dPt>
          <c:dPt>
            <c:idx val="2"/>
            <c:spPr>
              <a:gradFill>
                <a:gsLst>
                  <a:gs pos="0">
                    <a:srgbClr val="9BBB59"/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3500000" scaled="1"/>
              </a:gradFill>
              <a:effectLst>
                <a:outerShdw blurRad="76200" dist="12700" dir="8100000" sy="-23000" kx="800400" algn="b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 w="254000" h="114300"/>
                <a:bevelB w="114300" h="114300"/>
                <a:contourClr>
                  <a:srgbClr val="000000"/>
                </a:contourClr>
              </a:sp3d>
            </c:spPr>
          </c:dPt>
          <c:dPt>
            <c:idx val="3"/>
            <c:spPr>
              <a:gradFill>
                <a:gsLst>
                  <a:gs pos="0">
                    <a:srgbClr val="8064A2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3500000" scaled="1"/>
              </a:gradFill>
              <a:scene3d>
                <a:camera prst="orthographicFront"/>
                <a:lightRig rig="threePt" dir="t"/>
              </a:scene3d>
              <a:sp3d prstMaterial="metal">
                <a:bevelT w="254000" h="114300"/>
                <a:bevelB w="114300" h="114300"/>
                <a:contourClr>
                  <a:srgbClr val="000000"/>
                </a:contourClr>
              </a:sp3d>
            </c:spPr>
          </c:dPt>
          <c:dPt>
            <c:idx val="4"/>
            <c:spPr>
              <a:gradFill>
                <a:gsLst>
                  <a:gs pos="0">
                    <a:srgbClr val="4BACC6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3500000" scaled="1"/>
              </a:gradFill>
              <a:scene3d>
                <a:camera prst="orthographicFront"/>
                <a:lightRig rig="threePt" dir="t"/>
              </a:scene3d>
              <a:sp3d prstMaterial="metal">
                <a:bevelT w="254000" h="114300"/>
                <a:bevelB w="114300" h="114300"/>
                <a:contourClr>
                  <a:srgbClr val="000000"/>
                </a:contourClr>
              </a:sp3d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ko-KR" altLang="en-US" smtClean="0"/>
                      <a:t>유통기한</a:t>
                    </a:r>
                    <a:r>
                      <a:rPr lang="en-US" altLang="ko-KR" smtClean="0"/>
                      <a:t> </a:t>
                    </a:r>
                    <a:r>
                      <a:rPr lang="en-US" altLang="ko-KR" dirty="0"/>
                      <a:t>60%</a:t>
                    </a:r>
                    <a:endParaRPr lang="ko-KR" altLang="en-US" dirty="0"/>
                  </a:p>
                </c:rich>
              </c:tx>
              <c:showVal val="1"/>
              <c:showCatName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ko-KR" altLang="en-US" dirty="0" smtClean="0"/>
                      <a:t>식품첨가물</a:t>
                    </a:r>
                    <a:endParaRPr lang="en-US" altLang="ko-KR" dirty="0" smtClean="0"/>
                  </a:p>
                  <a:p>
                    <a:r>
                      <a:rPr lang="en-US" altLang="ko-KR" dirty="0" smtClean="0"/>
                      <a:t>18</a:t>
                    </a:r>
                    <a:r>
                      <a:rPr lang="en-US" altLang="ko-KR" dirty="0"/>
                      <a:t>%</a:t>
                    </a:r>
                    <a:endParaRPr lang="ko-KR" altLang="en-US" dirty="0"/>
                  </a:p>
                </c:rich>
              </c:tx>
              <c:showVal val="1"/>
              <c:showCatName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ko-KR" altLang="en-US"/>
                      <a:t>재료의 </a:t>
                    </a:r>
                    <a:r>
                      <a:rPr lang="ko-KR" altLang="en-US" smtClean="0"/>
                      <a:t>원산지</a:t>
                    </a:r>
                    <a:r>
                      <a:rPr lang="en-US" altLang="ko-KR" smtClean="0"/>
                      <a:t> </a:t>
                    </a:r>
                    <a:r>
                      <a:rPr lang="en-US" altLang="ko-KR" dirty="0"/>
                      <a:t>14%</a:t>
                    </a:r>
                    <a:endParaRPr lang="ko-KR" altLang="en-US" dirty="0"/>
                  </a:p>
                </c:rich>
              </c:tx>
              <c:showVal val="1"/>
              <c:showCatName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ko-KR" altLang="en-US"/>
                      <a:t>특정 </a:t>
                    </a:r>
                    <a:r>
                      <a:rPr lang="ko-KR" altLang="en-US"/>
                      <a:t>영양소 </a:t>
                    </a:r>
                    <a:r>
                      <a:rPr lang="ko-KR" altLang="en-US" smtClean="0"/>
                      <a:t>함량</a:t>
                    </a:r>
                    <a:r>
                      <a:rPr lang="en-US" altLang="ko-KR" smtClean="0"/>
                      <a:t> </a:t>
                    </a:r>
                    <a:r>
                      <a:rPr lang="en-US" altLang="ko-KR"/>
                      <a:t>5%</a:t>
                    </a:r>
                    <a:endParaRPr lang="ko-KR" altLang="en-US" dirty="0"/>
                  </a:p>
                </c:rich>
              </c:tx>
              <c:showVal val="1"/>
              <c:showCatNam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ko-KR" altLang="en-US" smtClean="0"/>
                      <a:t>기타</a:t>
                    </a:r>
                    <a:r>
                      <a:rPr lang="en-US" altLang="ko-KR" baseline="0" smtClean="0"/>
                      <a:t> </a:t>
                    </a:r>
                    <a:r>
                      <a:rPr lang="en-US" altLang="ko-KR" smtClean="0"/>
                      <a:t>4</a:t>
                    </a:r>
                    <a:r>
                      <a:rPr lang="en-US" altLang="ko-KR" dirty="0"/>
                      <a:t>%</a:t>
                    </a:r>
                    <a:endParaRPr lang="ko-KR" altLang="en-US" dirty="0"/>
                  </a:p>
                </c:rich>
              </c:tx>
              <c:showVal val="1"/>
              <c:showCatName val="1"/>
            </c:dLbl>
            <c:showVal val="1"/>
            <c:showCatName val="1"/>
            <c:showLeaderLines val="1"/>
          </c:dLbls>
          <c:cat>
            <c:strRef>
              <c:f>Sheet1!$A$2:$A$6</c:f>
              <c:strCache>
                <c:ptCount val="5"/>
                <c:pt idx="0">
                  <c:v>유통기한</c:v>
                </c:pt>
                <c:pt idx="1">
                  <c:v>식품첨가물</c:v>
                </c:pt>
                <c:pt idx="2">
                  <c:v>재료의 원산지</c:v>
                </c:pt>
                <c:pt idx="3">
                  <c:v>특정 영양소 함량</c:v>
                </c:pt>
                <c:pt idx="4">
                  <c:v>기타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0.60099999999999998</c:v>
                </c:pt>
                <c:pt idx="1">
                  <c:v>0.17499999999999999</c:v>
                </c:pt>
                <c:pt idx="2">
                  <c:v>0.14000000000000001</c:v>
                </c:pt>
                <c:pt idx="3">
                  <c:v>4.9000000000000002E-2</c:v>
                </c:pt>
                <c:pt idx="4">
                  <c:v>3.5000000000000003E-2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spPr>
    <a:noFill/>
    <a:ln>
      <a:noFill/>
    </a:ln>
  </c:spPr>
  <c:txPr>
    <a:bodyPr/>
    <a:lstStyle/>
    <a:p>
      <a:pPr>
        <a:defRPr sz="1800"/>
      </a:pPr>
      <a:endParaRPr lang="ko-KR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E71617-1EAD-48E8-98F8-83833294A6C4}" type="doc">
      <dgm:prSet loTypeId="urn:microsoft.com/office/officeart/2005/8/layout/radial4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FAA46604-3E3C-4597-A0E1-1817C425E2C2}">
      <dgm:prSet phldrT="[텍스트]" custT="1"/>
      <dgm:spPr/>
      <dgm:t>
        <a:bodyPr/>
        <a:lstStyle/>
        <a:p>
          <a:pPr latinLnBrk="1"/>
          <a:r>
            <a:rPr lang="ko-KR" altLang="en-US" sz="2800" b="1" dirty="0" smtClean="0">
              <a:latin typeface="나눔고딕" pitchFamily="50" charset="-127"/>
              <a:ea typeface="나눔고딕" pitchFamily="50" charset="-127"/>
            </a:rPr>
            <a:t>방사선조사를 하는 이유</a:t>
          </a:r>
          <a:endParaRPr lang="ko-KR" altLang="en-US" sz="2800" b="1" dirty="0">
            <a:latin typeface="나눔고딕" pitchFamily="50" charset="-127"/>
            <a:ea typeface="나눔고딕" pitchFamily="50" charset="-127"/>
          </a:endParaRPr>
        </a:p>
      </dgm:t>
    </dgm:pt>
    <dgm:pt modelId="{07511470-60F5-4BFF-8CF7-5BB765F299E7}" type="parTrans" cxnId="{66F4767C-B6AD-4620-AD58-79F611DE31DF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AFA46863-F254-4BC2-B2AB-748727DBC3DB}" type="sibTrans" cxnId="{66F4767C-B6AD-4620-AD58-79F611DE31DF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BC16C28B-BC97-4874-8D45-0793BE8646D8}">
      <dgm:prSet phldrT="[텍스트]" custT="1"/>
      <dgm:spPr/>
      <dgm:t>
        <a:bodyPr/>
        <a:lstStyle/>
        <a:p>
          <a:pPr latinLnBrk="1"/>
          <a:r>
            <a:rPr lang="ko-KR" altLang="en-US" sz="2400" b="1" dirty="0" smtClean="0">
              <a:latin typeface="나눔고딕" pitchFamily="50" charset="-127"/>
              <a:ea typeface="나눔고딕" pitchFamily="50" charset="-127"/>
            </a:rPr>
            <a:t>발아와 성장↓</a:t>
          </a:r>
          <a:endParaRPr lang="ko-KR" altLang="en-US" sz="2400" b="1" dirty="0">
            <a:latin typeface="나눔고딕" pitchFamily="50" charset="-127"/>
            <a:ea typeface="나눔고딕" pitchFamily="50" charset="-127"/>
          </a:endParaRPr>
        </a:p>
      </dgm:t>
    </dgm:pt>
    <dgm:pt modelId="{CFF81EB6-DB7A-4D60-B54D-508264EF6EB2}" type="parTrans" cxnId="{6A320CAB-78C2-498C-9F6F-C824B3A9179A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E856E718-9884-4180-BC1F-00A131CFFE69}" type="sibTrans" cxnId="{6A320CAB-78C2-498C-9F6F-C824B3A9179A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15DD078C-F939-4132-801C-9AEE3EDE6A0D}">
      <dgm:prSet phldrT="[텍스트]" custT="1"/>
      <dgm:spPr/>
      <dgm:t>
        <a:bodyPr/>
        <a:lstStyle/>
        <a:p>
          <a:pPr latinLnBrk="1"/>
          <a:r>
            <a:rPr lang="ko-KR" altLang="en-US" sz="2400" b="1" dirty="0" smtClean="0">
              <a:latin typeface="나눔고딕" pitchFamily="50" charset="-127"/>
              <a:ea typeface="나눔고딕" pitchFamily="50" charset="-127"/>
            </a:rPr>
            <a:t>미생물의 발육↓</a:t>
          </a:r>
          <a:endParaRPr lang="ko-KR" altLang="en-US" sz="2400" b="1" dirty="0">
            <a:latin typeface="나눔고딕" pitchFamily="50" charset="-127"/>
            <a:ea typeface="나눔고딕" pitchFamily="50" charset="-127"/>
          </a:endParaRPr>
        </a:p>
      </dgm:t>
    </dgm:pt>
    <dgm:pt modelId="{AF433B4B-6593-4414-870F-34C960790BFC}" type="parTrans" cxnId="{116980FB-E224-48CA-9945-B800981B3FE6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C9A6C56B-D546-4B54-B2A8-140ED6B258BE}" type="sibTrans" cxnId="{116980FB-E224-48CA-9945-B800981B3FE6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54C660B4-6943-4451-A5CE-61BA471D33E2}">
      <dgm:prSet phldrT="[텍스트]" custT="1"/>
      <dgm:spPr/>
      <dgm:t>
        <a:bodyPr/>
        <a:lstStyle/>
        <a:p>
          <a:pPr latinLnBrk="1"/>
          <a:r>
            <a:rPr lang="ko-KR" altLang="en-US" sz="2400" b="1" dirty="0" smtClean="0">
              <a:latin typeface="나눔고딕" pitchFamily="50" charset="-127"/>
              <a:ea typeface="나눔고딕" pitchFamily="50" charset="-127"/>
            </a:rPr>
            <a:t>미생물 완전 살균 →</a:t>
          </a:r>
          <a:endParaRPr lang="en-US" altLang="ko-KR" sz="2400" b="1" dirty="0" smtClean="0">
            <a:latin typeface="나눔고딕" pitchFamily="50" charset="-127"/>
            <a:ea typeface="나눔고딕" pitchFamily="50" charset="-127"/>
          </a:endParaRPr>
        </a:p>
        <a:p>
          <a:pPr latinLnBrk="1"/>
          <a:r>
            <a:rPr lang="ko-KR" altLang="en-US" sz="2400" b="1" dirty="0" smtClean="0">
              <a:latin typeface="나눔고딕" pitchFamily="50" charset="-127"/>
              <a:ea typeface="나눔고딕" pitchFamily="50" charset="-127"/>
            </a:rPr>
            <a:t>상온에서  장기간 보존</a:t>
          </a:r>
          <a:endParaRPr lang="ko-KR" altLang="en-US" sz="2400" b="1" dirty="0">
            <a:latin typeface="나눔고딕" pitchFamily="50" charset="-127"/>
            <a:ea typeface="나눔고딕" pitchFamily="50" charset="-127"/>
          </a:endParaRPr>
        </a:p>
      </dgm:t>
    </dgm:pt>
    <dgm:pt modelId="{74ADD369-F59B-4799-8846-DCE21D0A2448}" type="parTrans" cxnId="{4D1DD484-C08E-4301-B7E1-F93CDAA042F2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E75D6331-4968-49CC-BECF-DDE72034665D}" type="sibTrans" cxnId="{4D1DD484-C08E-4301-B7E1-F93CDAA042F2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65000"/>
                <a:lumOff val="35000"/>
              </a:schemeClr>
            </a:solidFill>
            <a:latin typeface="나눔고딕" pitchFamily="50" charset="-127"/>
            <a:ea typeface="나눔고딕" pitchFamily="50" charset="-127"/>
          </a:endParaRPr>
        </a:p>
      </dgm:t>
    </dgm:pt>
    <dgm:pt modelId="{53064E4D-C674-4CA7-8904-B73066F8E7B1}" type="pres">
      <dgm:prSet presAssocID="{F8E71617-1EAD-48E8-98F8-83833294A6C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3249B3-1FAC-4043-BB4C-051D28A8DF6F}" type="pres">
      <dgm:prSet presAssocID="{FAA46604-3E3C-4597-A0E1-1817C425E2C2}" presName="centerShape" presStyleLbl="node0" presStyleIdx="0" presStyleCnt="1" custScaleX="136686"/>
      <dgm:spPr/>
      <dgm:t>
        <a:bodyPr/>
        <a:lstStyle/>
        <a:p>
          <a:pPr latinLnBrk="1"/>
          <a:endParaRPr lang="ko-KR" altLang="en-US"/>
        </a:p>
      </dgm:t>
    </dgm:pt>
    <dgm:pt modelId="{C5AA9A35-F129-473F-8525-8CBCE155AF05}" type="pres">
      <dgm:prSet presAssocID="{CFF81EB6-DB7A-4D60-B54D-508264EF6EB2}" presName="parTrans" presStyleLbl="bg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CC6F221-E0F6-4D3A-B645-48EB281B369F}" type="pres">
      <dgm:prSet presAssocID="{BC16C28B-BC97-4874-8D45-0793BE8646D8}" presName="node" presStyleLbl="node1" presStyleIdx="0" presStyleCnt="3" custScaleX="111439" custScaleY="112236" custRadScaleRad="117658" custRadScaleInc="883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B8748E1-95F7-4FA4-A187-1E3F478836C7}" type="pres">
      <dgm:prSet presAssocID="{AF433B4B-6593-4414-870F-34C960790BFC}" presName="parTrans" presStyleLbl="bg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08CB3D7E-1331-4DC3-A0F1-928C3ACE7C60}" type="pres">
      <dgm:prSet presAssocID="{15DD078C-F939-4132-801C-9AEE3EDE6A0D}" presName="node" presStyleLbl="node1" presStyleIdx="1" presStyleCnt="3" custScaleX="109345" custScaleY="100329" custRadScaleRad="98610" custRadScaleInc="-562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10082D5-0465-43B3-8593-4A70C55A3ECB}" type="pres">
      <dgm:prSet presAssocID="{74ADD369-F59B-4799-8846-DCE21D0A2448}" presName="parTrans" presStyleLbl="bg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21124363-A464-462F-B431-BA73CEBA94E1}" type="pres">
      <dgm:prSet presAssocID="{54C660B4-6943-4451-A5CE-61BA471D33E2}" presName="node" presStyleLbl="node1" presStyleIdx="2" presStyleCnt="3" custScaleX="148291" custScaleY="104283" custRadScaleRad="116123" custRadScaleInc="-1748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6F4767C-B6AD-4620-AD58-79F611DE31DF}" srcId="{F8E71617-1EAD-48E8-98F8-83833294A6C4}" destId="{FAA46604-3E3C-4597-A0E1-1817C425E2C2}" srcOrd="0" destOrd="0" parTransId="{07511470-60F5-4BFF-8CF7-5BB765F299E7}" sibTransId="{AFA46863-F254-4BC2-B2AB-748727DBC3DB}"/>
    <dgm:cxn modelId="{6A320CAB-78C2-498C-9F6F-C824B3A9179A}" srcId="{FAA46604-3E3C-4597-A0E1-1817C425E2C2}" destId="{BC16C28B-BC97-4874-8D45-0793BE8646D8}" srcOrd="0" destOrd="0" parTransId="{CFF81EB6-DB7A-4D60-B54D-508264EF6EB2}" sibTransId="{E856E718-9884-4180-BC1F-00A131CFFE69}"/>
    <dgm:cxn modelId="{4D1DD484-C08E-4301-B7E1-F93CDAA042F2}" srcId="{FAA46604-3E3C-4597-A0E1-1817C425E2C2}" destId="{54C660B4-6943-4451-A5CE-61BA471D33E2}" srcOrd="2" destOrd="0" parTransId="{74ADD369-F59B-4799-8846-DCE21D0A2448}" sibTransId="{E75D6331-4968-49CC-BECF-DDE72034665D}"/>
    <dgm:cxn modelId="{55EB952D-A72F-40AE-8B1B-4334A79D48A7}" type="presOf" srcId="{54C660B4-6943-4451-A5CE-61BA471D33E2}" destId="{21124363-A464-462F-B431-BA73CEBA94E1}" srcOrd="0" destOrd="0" presId="urn:microsoft.com/office/officeart/2005/8/layout/radial4"/>
    <dgm:cxn modelId="{0F4870CC-0609-422A-AE83-CAFE319DDE06}" type="presOf" srcId="{15DD078C-F939-4132-801C-9AEE3EDE6A0D}" destId="{08CB3D7E-1331-4DC3-A0F1-928C3ACE7C60}" srcOrd="0" destOrd="0" presId="urn:microsoft.com/office/officeart/2005/8/layout/radial4"/>
    <dgm:cxn modelId="{575E95B9-4302-491A-9548-40D3B3314EBE}" type="presOf" srcId="{CFF81EB6-DB7A-4D60-B54D-508264EF6EB2}" destId="{C5AA9A35-F129-473F-8525-8CBCE155AF05}" srcOrd="0" destOrd="0" presId="urn:microsoft.com/office/officeart/2005/8/layout/radial4"/>
    <dgm:cxn modelId="{0ED08FB7-F3D7-44BD-8F58-F75DD3CDBA5B}" type="presOf" srcId="{AF433B4B-6593-4414-870F-34C960790BFC}" destId="{7B8748E1-95F7-4FA4-A187-1E3F478836C7}" srcOrd="0" destOrd="0" presId="urn:microsoft.com/office/officeart/2005/8/layout/radial4"/>
    <dgm:cxn modelId="{264D8665-984A-48C4-9F8F-9D82F341CD7E}" type="presOf" srcId="{F8E71617-1EAD-48E8-98F8-83833294A6C4}" destId="{53064E4D-C674-4CA7-8904-B73066F8E7B1}" srcOrd="0" destOrd="0" presId="urn:microsoft.com/office/officeart/2005/8/layout/radial4"/>
    <dgm:cxn modelId="{116980FB-E224-48CA-9945-B800981B3FE6}" srcId="{FAA46604-3E3C-4597-A0E1-1817C425E2C2}" destId="{15DD078C-F939-4132-801C-9AEE3EDE6A0D}" srcOrd="1" destOrd="0" parTransId="{AF433B4B-6593-4414-870F-34C960790BFC}" sibTransId="{C9A6C56B-D546-4B54-B2A8-140ED6B258BE}"/>
    <dgm:cxn modelId="{17CA525A-2B1A-495C-994A-AD70F3812999}" type="presOf" srcId="{BC16C28B-BC97-4874-8D45-0793BE8646D8}" destId="{BCC6F221-E0F6-4D3A-B645-48EB281B369F}" srcOrd="0" destOrd="0" presId="urn:microsoft.com/office/officeart/2005/8/layout/radial4"/>
    <dgm:cxn modelId="{1EB6A6F4-E33C-4F13-B6F1-3FF92DF432F2}" type="presOf" srcId="{74ADD369-F59B-4799-8846-DCE21D0A2448}" destId="{610082D5-0465-43B3-8593-4A70C55A3ECB}" srcOrd="0" destOrd="0" presId="urn:microsoft.com/office/officeart/2005/8/layout/radial4"/>
    <dgm:cxn modelId="{BD686ECC-3EE2-4F04-9426-BA24ACF2E8E0}" type="presOf" srcId="{FAA46604-3E3C-4597-A0E1-1817C425E2C2}" destId="{C83249B3-1FAC-4043-BB4C-051D28A8DF6F}" srcOrd="0" destOrd="0" presId="urn:microsoft.com/office/officeart/2005/8/layout/radial4"/>
    <dgm:cxn modelId="{F329EDCF-15B3-4640-ABF9-6FF5ED54CB77}" type="presParOf" srcId="{53064E4D-C674-4CA7-8904-B73066F8E7B1}" destId="{C83249B3-1FAC-4043-BB4C-051D28A8DF6F}" srcOrd="0" destOrd="0" presId="urn:microsoft.com/office/officeart/2005/8/layout/radial4"/>
    <dgm:cxn modelId="{9F0A0445-ABAB-4F7A-900D-ED1623F02A7E}" type="presParOf" srcId="{53064E4D-C674-4CA7-8904-B73066F8E7B1}" destId="{C5AA9A35-F129-473F-8525-8CBCE155AF05}" srcOrd="1" destOrd="0" presId="urn:microsoft.com/office/officeart/2005/8/layout/radial4"/>
    <dgm:cxn modelId="{FB3B1C39-F187-414A-8854-5803BCB4E8AB}" type="presParOf" srcId="{53064E4D-C674-4CA7-8904-B73066F8E7B1}" destId="{BCC6F221-E0F6-4D3A-B645-48EB281B369F}" srcOrd="2" destOrd="0" presId="urn:microsoft.com/office/officeart/2005/8/layout/radial4"/>
    <dgm:cxn modelId="{640D2A6A-2D10-49B8-92BC-8CD28B19B757}" type="presParOf" srcId="{53064E4D-C674-4CA7-8904-B73066F8E7B1}" destId="{7B8748E1-95F7-4FA4-A187-1E3F478836C7}" srcOrd="3" destOrd="0" presId="urn:microsoft.com/office/officeart/2005/8/layout/radial4"/>
    <dgm:cxn modelId="{01200854-B04D-4A7D-AA92-08FBA227DE8C}" type="presParOf" srcId="{53064E4D-C674-4CA7-8904-B73066F8E7B1}" destId="{08CB3D7E-1331-4DC3-A0F1-928C3ACE7C60}" srcOrd="4" destOrd="0" presId="urn:microsoft.com/office/officeart/2005/8/layout/radial4"/>
    <dgm:cxn modelId="{9A2CD701-5D88-45E3-B46A-45314F5037D8}" type="presParOf" srcId="{53064E4D-C674-4CA7-8904-B73066F8E7B1}" destId="{610082D5-0465-43B3-8593-4A70C55A3ECB}" srcOrd="5" destOrd="0" presId="urn:microsoft.com/office/officeart/2005/8/layout/radial4"/>
    <dgm:cxn modelId="{2C207AAD-9C4A-4BDD-ACE3-BA9249CF93BF}" type="presParOf" srcId="{53064E4D-C674-4CA7-8904-B73066F8E7B1}" destId="{21124363-A464-462F-B431-BA73CEBA94E1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83249B3-1FAC-4043-BB4C-051D28A8DF6F}">
      <dsp:nvSpPr>
        <dsp:cNvPr id="0" name=""/>
        <dsp:cNvSpPr/>
      </dsp:nvSpPr>
      <dsp:spPr>
        <a:xfrm>
          <a:off x="2231588" y="3176318"/>
          <a:ext cx="3256663" cy="23825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>
              <a:latin typeface="나눔고딕" pitchFamily="50" charset="-127"/>
              <a:ea typeface="나눔고딕" pitchFamily="50" charset="-127"/>
            </a:rPr>
            <a:t>방사선조사를 하는 이유</a:t>
          </a:r>
          <a:endParaRPr lang="ko-KR" altLang="en-US" sz="2800" b="1" kern="1200" dirty="0">
            <a:latin typeface="나눔고딕" pitchFamily="50" charset="-127"/>
            <a:ea typeface="나눔고딕" pitchFamily="50" charset="-127"/>
          </a:endParaRPr>
        </a:p>
      </dsp:txBody>
      <dsp:txXfrm>
        <a:off x="2231588" y="3176318"/>
        <a:ext cx="3256663" cy="2382587"/>
      </dsp:txXfrm>
    </dsp:sp>
    <dsp:sp modelId="{C5AA9A35-F129-473F-8525-8CBCE155AF05}">
      <dsp:nvSpPr>
        <dsp:cNvPr id="0" name=""/>
        <dsp:cNvSpPr/>
      </dsp:nvSpPr>
      <dsp:spPr>
        <a:xfrm rot="13373557">
          <a:off x="712788" y="2197817"/>
          <a:ext cx="2354019" cy="679037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C6F221-E0F6-4D3A-B645-48EB281B369F}">
      <dsp:nvSpPr>
        <dsp:cNvPr id="0" name=""/>
        <dsp:cNvSpPr/>
      </dsp:nvSpPr>
      <dsp:spPr>
        <a:xfrm>
          <a:off x="-233702" y="720066"/>
          <a:ext cx="2522374" cy="203233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b="1" kern="1200" dirty="0" smtClean="0">
              <a:latin typeface="나눔고딕" pitchFamily="50" charset="-127"/>
              <a:ea typeface="나눔고딕" pitchFamily="50" charset="-127"/>
            </a:rPr>
            <a:t>발아와 성장↓</a:t>
          </a:r>
          <a:endParaRPr lang="ko-KR" altLang="en-US" sz="2400" b="1" kern="1200" dirty="0">
            <a:latin typeface="나눔고딕" pitchFamily="50" charset="-127"/>
            <a:ea typeface="나눔고딕" pitchFamily="50" charset="-127"/>
          </a:endParaRPr>
        </a:p>
      </dsp:txBody>
      <dsp:txXfrm>
        <a:off x="-233702" y="720066"/>
        <a:ext cx="2522374" cy="2032331"/>
      </dsp:txXfrm>
    </dsp:sp>
    <dsp:sp modelId="{7B8748E1-95F7-4FA4-A187-1E3F478836C7}">
      <dsp:nvSpPr>
        <dsp:cNvPr id="0" name=""/>
        <dsp:cNvSpPr/>
      </dsp:nvSpPr>
      <dsp:spPr>
        <a:xfrm rot="15997356">
          <a:off x="2673027" y="1670237"/>
          <a:ext cx="2095486" cy="679037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CB3D7E-1331-4DC3-A0F1-928C3ACE7C60}">
      <dsp:nvSpPr>
        <dsp:cNvPr id="0" name=""/>
        <dsp:cNvSpPr/>
      </dsp:nvSpPr>
      <dsp:spPr>
        <a:xfrm>
          <a:off x="2421556" y="55471"/>
          <a:ext cx="2474977" cy="18167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b="1" kern="1200" dirty="0" smtClean="0">
              <a:latin typeface="나눔고딕" pitchFamily="50" charset="-127"/>
              <a:ea typeface="나눔고딕" pitchFamily="50" charset="-127"/>
            </a:rPr>
            <a:t>미생물의 발육↓</a:t>
          </a:r>
          <a:endParaRPr lang="ko-KR" altLang="en-US" sz="2400" b="1" kern="1200" dirty="0">
            <a:latin typeface="나눔고딕" pitchFamily="50" charset="-127"/>
            <a:ea typeface="나눔고딕" pitchFamily="50" charset="-127"/>
          </a:endParaRPr>
        </a:p>
      </dsp:txBody>
      <dsp:txXfrm>
        <a:off x="2421556" y="55471"/>
        <a:ext cx="2474977" cy="1816723"/>
      </dsp:txXfrm>
    </dsp:sp>
    <dsp:sp modelId="{610082D5-0465-43B3-8593-4A70C55A3ECB}">
      <dsp:nvSpPr>
        <dsp:cNvPr id="0" name=""/>
        <dsp:cNvSpPr/>
      </dsp:nvSpPr>
      <dsp:spPr>
        <a:xfrm rot="18870504">
          <a:off x="4537499" y="2060627"/>
          <a:ext cx="2512822" cy="679037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124363-A464-462F-B431-BA73CEBA94E1}">
      <dsp:nvSpPr>
        <dsp:cNvPr id="0" name=""/>
        <dsp:cNvSpPr/>
      </dsp:nvSpPr>
      <dsp:spPr>
        <a:xfrm>
          <a:off x="4996420" y="559978"/>
          <a:ext cx="3356504" cy="188832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b="1" kern="1200" dirty="0" smtClean="0">
              <a:latin typeface="나눔고딕" pitchFamily="50" charset="-127"/>
              <a:ea typeface="나눔고딕" pitchFamily="50" charset="-127"/>
            </a:rPr>
            <a:t>미생물 완전 살균 →</a:t>
          </a:r>
          <a:endParaRPr lang="en-US" altLang="ko-KR" sz="2400" b="1" kern="1200" dirty="0" smtClean="0">
            <a:latin typeface="나눔고딕" pitchFamily="50" charset="-127"/>
            <a:ea typeface="나눔고딕" pitchFamily="50" charset="-127"/>
          </a:endParaRPr>
        </a:p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b="1" kern="1200" dirty="0" smtClean="0">
              <a:latin typeface="나눔고딕" pitchFamily="50" charset="-127"/>
              <a:ea typeface="나눔고딕" pitchFamily="50" charset="-127"/>
            </a:rPr>
            <a:t>상온에서  장기간 보존</a:t>
          </a:r>
          <a:endParaRPr lang="ko-KR" altLang="en-US" sz="2400" b="1" kern="1200" dirty="0">
            <a:latin typeface="나눔고딕" pitchFamily="50" charset="-127"/>
            <a:ea typeface="나눔고딕" pitchFamily="50" charset="-127"/>
          </a:endParaRPr>
        </a:p>
      </dsp:txBody>
      <dsp:txXfrm>
        <a:off x="4996420" y="559978"/>
        <a:ext cx="3356504" cy="18883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EFFE7-2DE8-4DF4-9732-630CF8AD40FF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47093-92D0-4CDA-B5CE-DD34734464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1">
                <a:lumMod val="95000"/>
              </a:schemeClr>
            </a:gs>
            <a:gs pos="50000">
              <a:schemeClr val="bg1">
                <a:lumMod val="85000"/>
              </a:schemeClr>
            </a:gs>
            <a:gs pos="50000">
              <a:schemeClr val="bg1">
                <a:lumMod val="75000"/>
              </a:schemeClr>
            </a:gs>
            <a:gs pos="100000">
              <a:schemeClr val="bg1">
                <a:lumMod val="50000"/>
                <a:alpha val="77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6B83B-20B1-41E5-AA67-22BF8C870A90}" type="datetimeFigureOut">
              <a:rPr lang="ko-KR" altLang="en-US" smtClean="0"/>
              <a:pPr/>
              <a:t>2013-11-04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D0EAA-D86E-45D3-8927-242BBF96A0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1044624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763688" y="107921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식품을 구입시 중요하게 생각하는 것은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684584" y="116632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" name="그림 9" descr="iconmonstr-stop-2-icon-256.png"/>
          <p:cNvPicPr>
            <a:picLocks noChangeAspect="1"/>
          </p:cNvPicPr>
          <p:nvPr/>
        </p:nvPicPr>
        <p:blipFill>
          <a:blip r:embed="rId2" cstate="print">
            <a:lum bright="100000"/>
          </a:blip>
          <a:stretch>
            <a:fillRect/>
          </a:stretch>
        </p:blipFill>
        <p:spPr>
          <a:xfrm>
            <a:off x="683568" y="116632"/>
            <a:ext cx="648072" cy="648072"/>
          </a:xfrm>
          <a:prstGeom prst="rect">
            <a:avLst/>
          </a:prstGeom>
        </p:spPr>
      </p:pic>
      <p:graphicFrame>
        <p:nvGraphicFramePr>
          <p:cNvPr id="13" name="Chart 2"/>
          <p:cNvGraphicFramePr/>
          <p:nvPr/>
        </p:nvGraphicFramePr>
        <p:xfrm>
          <a:off x="1259632" y="980728"/>
          <a:ext cx="6768752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  <p:bldGraphic spid="13" grpId="0" uiExpand="1">
        <p:bldSub>
          <a:bldChart bld="category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이것을 상징하는 것은 무엇인가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684584" y="116632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Quiz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5374957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 smtClean="0">
                <a:solidFill>
                  <a:srgbClr val="C10707"/>
                </a:solidFill>
                <a:latin typeface="나눔고딕" pitchFamily="50" charset="-127"/>
                <a:ea typeface="나눔고딕" pitchFamily="50" charset="-127"/>
              </a:rPr>
              <a:t>방사선 조사식품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을 뜻하는 국제 심볼</a:t>
            </a:r>
            <a:endParaRPr lang="ko-KR" altLang="en-US" sz="2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" name="그림 9" descr="iconmonstr-stop-2-icon-256.png"/>
          <p:cNvPicPr>
            <a:picLocks noChangeAspect="1"/>
          </p:cNvPicPr>
          <p:nvPr/>
        </p:nvPicPr>
        <p:blipFill>
          <a:blip r:embed="rId2" cstate="print">
            <a:lum bright="100000"/>
          </a:blip>
          <a:stretch>
            <a:fillRect/>
          </a:stretch>
        </p:blipFill>
        <p:spPr>
          <a:xfrm>
            <a:off x="323528" y="116632"/>
            <a:ext cx="648072" cy="648072"/>
          </a:xfrm>
          <a:prstGeom prst="rect">
            <a:avLst/>
          </a:prstGeom>
        </p:spPr>
      </p:pic>
      <p:pic>
        <p:nvPicPr>
          <p:cNvPr id="11" name="그림 10" descr="radura-symb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556792"/>
            <a:ext cx="3522687" cy="352268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5220072" y="-99392"/>
            <a:ext cx="3960440" cy="7128792"/>
          </a:xfrm>
          <a:prstGeom prst="rect">
            <a:avLst/>
          </a:prstGeom>
          <a:solidFill>
            <a:schemeClr val="tx1">
              <a:lumMod val="50000"/>
              <a:lumOff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-99392"/>
            <a:ext cx="5832648" cy="7200800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10707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1556792"/>
            <a:ext cx="5040560" cy="2160240"/>
          </a:xfrm>
        </p:spPr>
        <p:txBody>
          <a:bodyPr>
            <a:normAutofit/>
          </a:bodyPr>
          <a:lstStyle/>
          <a:p>
            <a:pPr algn="r"/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방사능 조사식품의 허용 제품을 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늘려가야 하는가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?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499992" y="4509120"/>
            <a:ext cx="4644008" cy="2232248"/>
          </a:xfrm>
        </p:spPr>
        <p:txBody>
          <a:bodyPr>
            <a:normAutofit/>
          </a:bodyPr>
          <a:lstStyle/>
          <a:p>
            <a:pPr algn="l"/>
            <a:r>
              <a:rPr lang="ko-KR" altLang="en-US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 찬성</a:t>
            </a:r>
            <a:r>
              <a:rPr lang="en-US" altLang="ko-KR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-  2008210080 </a:t>
            </a:r>
            <a:r>
              <a:rPr lang="ko-KR" altLang="en-US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오승</a:t>
            </a:r>
            <a:r>
              <a:rPr lang="ko-KR" altLang="en-US" sz="26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수</a:t>
            </a:r>
            <a:endParaRPr lang="en-US" altLang="ko-KR" sz="2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/>
            <a:r>
              <a:rPr lang="en-US" altLang="ko-KR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           2010210064 </a:t>
            </a:r>
            <a:r>
              <a:rPr lang="ko-KR" altLang="en-US" sz="26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김진중</a:t>
            </a:r>
            <a:endParaRPr lang="en-US" altLang="ko-KR" sz="2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/>
            <a:r>
              <a:rPr lang="en-US" altLang="ko-KR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반대</a:t>
            </a:r>
            <a:r>
              <a:rPr lang="en-US" altLang="ko-KR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-  2010210028 </a:t>
            </a:r>
            <a:r>
              <a:rPr lang="ko-KR" altLang="en-US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유단비</a:t>
            </a:r>
            <a:endParaRPr lang="en-US" altLang="ko-KR" sz="26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/>
            <a:r>
              <a:rPr lang="en-US" altLang="ko-KR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           2010210075 </a:t>
            </a:r>
            <a:r>
              <a:rPr lang="ko-KR" altLang="en-US" sz="26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손승현</a:t>
            </a:r>
            <a:endParaRPr lang="ko-KR" altLang="en-US" sz="26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" name="그림 4" descr="iconmonstr-quote-5-icon-256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/>
          </a:blip>
          <a:stretch>
            <a:fillRect/>
          </a:stretch>
        </p:blipFill>
        <p:spPr>
          <a:xfrm>
            <a:off x="107504" y="1556792"/>
            <a:ext cx="504056" cy="504056"/>
          </a:xfrm>
          <a:prstGeom prst="rect">
            <a:avLst/>
          </a:prstGeom>
        </p:spPr>
      </p:pic>
      <p:pic>
        <p:nvPicPr>
          <p:cNvPr id="6" name="그림 5" descr="iconmonstr-quote-6-icon-25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/>
          </a:blip>
          <a:stretch>
            <a:fillRect/>
          </a:stretch>
        </p:blipFill>
        <p:spPr>
          <a:xfrm>
            <a:off x="5220072" y="1556792"/>
            <a:ext cx="504056" cy="504056"/>
          </a:xfrm>
          <a:prstGeom prst="rect">
            <a:avLst/>
          </a:prstGeom>
        </p:spPr>
      </p:pic>
      <p:sp>
        <p:nvSpPr>
          <p:cNvPr id="8" name="부제목 2"/>
          <p:cNvSpPr txBox="1">
            <a:spLocks/>
          </p:cNvSpPr>
          <p:nvPr/>
        </p:nvSpPr>
        <p:spPr>
          <a:xfrm>
            <a:off x="5652120" y="0"/>
            <a:ext cx="3491880" cy="2232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4</a:t>
            </a:r>
            <a:r>
              <a:rPr kumimoji="0" lang="ko-KR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조 </a:t>
            </a:r>
            <a:r>
              <a:rPr kumimoji="0" lang="en-US" altLang="ko-KR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&lt;</a:t>
            </a:r>
            <a:r>
              <a:rPr kumimoji="0" lang="ko-KR" alt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과학</a:t>
            </a:r>
            <a:r>
              <a:rPr kumimoji="0" lang="en-US" altLang="ko-KR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&gt;</a:t>
            </a:r>
            <a:endParaRPr kumimoji="0" lang="ko-KR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radiation_food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071882">
            <a:off x="5737629" y="4085736"/>
            <a:ext cx="5080000" cy="3390900"/>
          </a:xfrm>
          <a:prstGeom prst="rect">
            <a:avLst/>
          </a:prstGeom>
        </p:spPr>
      </p:pic>
      <p:pic>
        <p:nvPicPr>
          <p:cNvPr id="23" name="그림 22" descr="radura-symbo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84168" y="4077072"/>
            <a:ext cx="1800200" cy="1800200"/>
          </a:xfrm>
          <a:prstGeom prst="rect">
            <a:avLst/>
          </a:prstGeom>
        </p:spPr>
      </p:pic>
      <p:pic>
        <p:nvPicPr>
          <p:cNvPr id="16" name="그림 15" descr="제목 없음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904573"/>
            <a:ext cx="6630326" cy="3953427"/>
          </a:xfrm>
          <a:prstGeom prst="rect">
            <a:avLst/>
          </a:prstGeom>
        </p:spPr>
      </p:pic>
      <p:pic>
        <p:nvPicPr>
          <p:cNvPr id="22" name="그림 21" descr="radura-symbol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55776" y="4221088"/>
            <a:ext cx="2514575" cy="251457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방사선 조사 식품이란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1268760"/>
            <a:ext cx="8352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나눔고딕" pitchFamily="50" charset="-127"/>
                <a:ea typeface="나눔고딕" pitchFamily="50" charset="-127"/>
              </a:rPr>
              <a:t>에너지를 </a:t>
            </a:r>
            <a:r>
              <a:rPr lang="ko-KR" altLang="en-US" sz="3200" dirty="0">
                <a:latin typeface="나눔고딕" pitchFamily="50" charset="-127"/>
                <a:ea typeface="나눔고딕" pitchFamily="50" charset="-127"/>
              </a:rPr>
              <a:t>이용하여 식품의 맛</a:t>
            </a:r>
            <a:r>
              <a:rPr lang="en-US" altLang="ko-KR" sz="32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3200" dirty="0">
                <a:latin typeface="나눔고딕" pitchFamily="50" charset="-127"/>
                <a:ea typeface="나눔고딕" pitchFamily="50" charset="-127"/>
              </a:rPr>
              <a:t>외관</a:t>
            </a:r>
            <a:r>
              <a:rPr lang="en-US" altLang="ko-KR" sz="32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3200" dirty="0">
                <a:latin typeface="나눔고딕" pitchFamily="50" charset="-127"/>
                <a:ea typeface="나눔고딕" pitchFamily="50" charset="-127"/>
              </a:rPr>
              <a:t>품질에 </a:t>
            </a:r>
            <a:endParaRPr lang="en-US" altLang="ko-KR" sz="32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3200" dirty="0" smtClean="0">
                <a:latin typeface="나눔고딕" pitchFamily="50" charset="-127"/>
                <a:ea typeface="나눔고딕" pitchFamily="50" charset="-127"/>
              </a:rPr>
              <a:t>거의 </a:t>
            </a:r>
            <a:r>
              <a:rPr lang="ko-KR" altLang="en-US" sz="3200" dirty="0">
                <a:latin typeface="나눔고딕" pitchFamily="50" charset="-127"/>
                <a:ea typeface="나눔고딕" pitchFamily="50" charset="-127"/>
              </a:rPr>
              <a:t>영향을 주지 않는 </a:t>
            </a:r>
            <a:r>
              <a:rPr lang="ko-KR" altLang="en-US" sz="3200" dirty="0" err="1" smtClean="0">
                <a:latin typeface="나눔고딕" pitchFamily="50" charset="-127"/>
                <a:ea typeface="나눔고딕" pitchFamily="50" charset="-127"/>
              </a:rPr>
              <a:t>비가열</a:t>
            </a:r>
            <a:r>
              <a:rPr lang="ko-KR" altLang="en-US" sz="3200" dirty="0" smtClean="0">
                <a:latin typeface="나눔고딕" pitchFamily="50" charset="-127"/>
                <a:ea typeface="나눔고딕" pitchFamily="50" charset="-127"/>
              </a:rPr>
              <a:t> 살균처리 기술</a:t>
            </a:r>
            <a:endParaRPr lang="en-US" altLang="ko-KR" sz="3200" dirty="0" smtClean="0"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3200" dirty="0" smtClean="0">
              <a:latin typeface="나눔고딕" pitchFamily="50" charset="-127"/>
              <a:ea typeface="나눔고딕" pitchFamily="50" charset="-127"/>
            </a:endParaRPr>
          </a:p>
          <a:p>
            <a:endParaRPr lang="ko-KR" altLang="en-US" sz="32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7" name="그림 16" descr="US_food_radiation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66736"/>
          <a:stretch>
            <a:fillRect/>
          </a:stretch>
        </p:blipFill>
        <p:spPr>
          <a:xfrm rot="21123492">
            <a:off x="4703029" y="3975670"/>
            <a:ext cx="1872208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방사선 조사를 하는 이유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9" name="다이어그램 8"/>
          <p:cNvGraphicFramePr/>
          <p:nvPr/>
        </p:nvGraphicFramePr>
        <p:xfrm>
          <a:off x="683568" y="1052736"/>
          <a:ext cx="8136904" cy="5560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방사선 조사 용도와 적용식품의 예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467544" y="1124745"/>
          <a:ext cx="8208912" cy="5413782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2736304"/>
                <a:gridCol w="2736304"/>
                <a:gridCol w="2736304"/>
              </a:tblGrid>
              <a:tr h="4684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용도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선량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적용식품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92282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완전 살균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66040" algn="ctr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3.0 ~ 50 kGy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통조림식품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병원환자용식품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우주인식품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실험동물용 무균사료 등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42529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병원균 살균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66040" algn="ctr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1.0 ~ 10 </a:t>
                      </a:r>
                      <a:r>
                        <a:rPr 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kGy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냉동어패류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냉동난 등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14681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해충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기생충 방제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66040" algn="ctr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0.15 ~ 1.0 </a:t>
                      </a:r>
                      <a:r>
                        <a:rPr 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kGy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곡류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콩류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신선한 과일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야채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건조과일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건조육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건조생선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대추야자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카카오열매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돼지고기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기생충방제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등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65016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발아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발근 억제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66040" algn="ctr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0.05 ~ 0.15 kGy 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감자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양파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고구마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마늘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생강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7328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숙도조정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66040" algn="ctr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0.5 ~ 2 kGy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바나나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파파야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망고 등 </a:t>
                      </a: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신설과일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야채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버섯 등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73289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저장수명 연장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66040" algn="ctr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1.0 ~ 10 kGy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신선수산물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수산가공품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endParaRPr lang="ko-KR" altLang="en-US" sz="1300" dirty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축육가공품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과채류 등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우주인 식품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5841" name="_x129682856" descr="EMB000018f4486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124744"/>
            <a:ext cx="6912768" cy="53973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허용된 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26</a:t>
            </a:r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개의 품목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12" name="내용 개체 틀 11"/>
          <p:cNvGraphicFramePr>
            <a:graphicFrameLocks noGrp="1"/>
          </p:cNvGraphicFramePr>
          <p:nvPr>
            <p:ph idx="1"/>
          </p:nvPr>
        </p:nvGraphicFramePr>
        <p:xfrm>
          <a:off x="467544" y="1844824"/>
          <a:ext cx="8229600" cy="48082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168352"/>
                <a:gridCol w="2318048"/>
                <a:gridCol w="2743200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latin typeface="나눔고딕" pitchFamily="50" charset="-127"/>
                          <a:ea typeface="나눔고딕" pitchFamily="50" charset="-127"/>
                        </a:rPr>
                        <a:t>허 가 품 목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latin typeface="나눔고딕" pitchFamily="50" charset="-127"/>
                          <a:ea typeface="나눔고딕" pitchFamily="50" charset="-127"/>
                        </a:rPr>
                        <a:t>허가선량</a:t>
                      </a:r>
                      <a:r>
                        <a:rPr lang="en-US" altLang="ko-KR" sz="16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sz="1600" dirty="0" err="1">
                          <a:latin typeface="나눔고딕" pitchFamily="50" charset="-127"/>
                          <a:ea typeface="나눔고딕" pitchFamily="50" charset="-127"/>
                        </a:rPr>
                        <a:t>kGy</a:t>
                      </a:r>
                      <a:r>
                        <a:rPr lang="en-US" sz="1600" dirty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목 적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감자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양파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마늘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0.15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발아억제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밤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0.25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발아억제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생버섯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 및 건조버섯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1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숙도지연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건조향신료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54922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가공식품제조원료용 건조식육 및 </a:t>
                      </a:r>
                      <a:endParaRPr lang="en-US" altLang="ko-KR" sz="13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latin typeface="나눔고딕" pitchFamily="50" charset="-127"/>
                          <a:ea typeface="나눔고딕" pitchFamily="50" charset="-127"/>
                        </a:rPr>
                        <a:t>어패류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분말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된장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고추장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간장분말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조미식품 제조원료용 전분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5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가공식품 제료원료용 건조채소류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건조향신료 및 이들 조제품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908720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latin typeface="나눔고딕" pitchFamily="50" charset="-127"/>
                <a:ea typeface="나눔고딕" pitchFamily="50" charset="-127"/>
              </a:rPr>
              <a:t>2007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년 </a:t>
            </a:r>
            <a:r>
              <a:rPr lang="en-US" altLang="ko-KR" sz="2800" dirty="0" smtClean="0"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월 개정→</a:t>
            </a:r>
            <a:r>
              <a:rPr lang="en-US" altLang="ko-KR" sz="2800" dirty="0" smtClean="0"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년의 유예기간→</a:t>
            </a:r>
            <a:endParaRPr lang="en-US" altLang="ko-KR" sz="28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2010</a:t>
            </a:r>
            <a:r>
              <a:rPr lang="ko-KR" altLang="en-US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년 </a:t>
            </a:r>
            <a:r>
              <a:rPr lang="en-US" altLang="ko-KR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월</a:t>
            </a:r>
            <a:r>
              <a:rPr lang="en-US" altLang="ko-KR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일부터 </a:t>
            </a:r>
            <a:r>
              <a:rPr lang="ko-KR" altLang="en-US" sz="2800" dirty="0" smtClean="0">
                <a:latin typeface="나눔고딕" pitchFamily="50" charset="-127"/>
                <a:ea typeface="나눔고딕" pitchFamily="50" charset="-127"/>
              </a:rPr>
              <a:t>방사선조사 </a:t>
            </a:r>
            <a:r>
              <a:rPr lang="ko-KR" altLang="en-US" sz="28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표시를 하도록 규정</a:t>
            </a:r>
            <a:endParaRPr lang="ko-KR" altLang="en-US" sz="28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허용된 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26</a:t>
            </a:r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개의 품목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12" name="내용 개체 틀 11"/>
          <p:cNvGraphicFramePr>
            <a:graphicFrameLocks noGrp="1"/>
          </p:cNvGraphicFramePr>
          <p:nvPr>
            <p:ph idx="1"/>
          </p:nvPr>
        </p:nvGraphicFramePr>
        <p:xfrm>
          <a:off x="467544" y="980728"/>
          <a:ext cx="8229600" cy="579120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024336"/>
                <a:gridCol w="2462064"/>
                <a:gridCol w="2743200"/>
              </a:tblGrid>
              <a:tr h="1440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latin typeface="나눔고딕" pitchFamily="50" charset="-127"/>
                          <a:ea typeface="나눔고딕" pitchFamily="50" charset="-127"/>
                        </a:rPr>
                        <a:t>허 가 품 목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 smtClean="0">
                          <a:latin typeface="나눔고딕" pitchFamily="50" charset="-127"/>
                          <a:ea typeface="나눔고딕" pitchFamily="50" charset="-127"/>
                        </a:rPr>
                        <a:t>허가선량</a:t>
                      </a:r>
                      <a:r>
                        <a:rPr lang="en-US" altLang="ko-KR" sz="200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sz="2000" dirty="0" err="1">
                          <a:latin typeface="나눔고딕" pitchFamily="50" charset="-127"/>
                          <a:ea typeface="나눔고딕" pitchFamily="50" charset="-127"/>
                        </a:rPr>
                        <a:t>kGy</a:t>
                      </a:r>
                      <a:r>
                        <a:rPr lang="en-US" sz="2000" dirty="0"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en-US" sz="20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dirty="0">
                          <a:latin typeface="나눔고딕" pitchFamily="50" charset="-127"/>
                          <a:ea typeface="나눔고딕" pitchFamily="50" charset="-127"/>
                        </a:rPr>
                        <a:t>목 적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효모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효소식품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알로에 분말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인삼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홍삼포함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제품류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차 살균이 필요한 환자식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난분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5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가공식품 제조원료용 곡류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endParaRPr lang="en-US" altLang="ko-KR" sz="13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smtClean="0">
                          <a:latin typeface="나눔고딕" pitchFamily="50" charset="-127"/>
                          <a:ea typeface="나눔고딕" pitchFamily="50" charset="-127"/>
                        </a:rPr>
                        <a:t>두류 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및 그 분말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5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54922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조류식품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복합조미식품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소스류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분말차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201388">
                <a:tc>
                  <a:txBody>
                    <a:bodyPr/>
                    <a:lstStyle/>
                    <a:p>
                      <a:pPr marL="127000" marR="0" algn="just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침출차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10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살균</a:t>
                      </a:r>
                      <a:r>
                        <a:rPr lang="en-US" altLang="ko-KR" sz="1300" dirty="0"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살충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051720" y="107921"/>
            <a:ext cx="709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영유아</a:t>
            </a:r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식품에 대한 방사선 조사관리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우리나라는 </a:t>
            </a:r>
            <a:r>
              <a:rPr lang="ko-KR" altLang="en-US" b="1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영유아식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</a:rPr>
              <a:t>에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대해서 방사선조사 사용을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금지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국제식품규격위원회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(Codex)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도 우리나라와 같이 영유아에게 완전한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</a:rPr>
              <a:t>영양성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등을 보장하기 위해 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방사선 조사를 금지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하고 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국가별 허가현황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92752040" descr="EMB000018f448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70201"/>
            <a:ext cx="7920880" cy="5527151"/>
          </a:xfrm>
          <a:prstGeom prst="rect">
            <a:avLst/>
          </a:prstGeom>
          <a:noFill/>
        </p:spPr>
      </p:pic>
      <p:sp>
        <p:nvSpPr>
          <p:cNvPr id="9" name="액자 8"/>
          <p:cNvSpPr/>
          <p:nvPr/>
        </p:nvSpPr>
        <p:spPr>
          <a:xfrm>
            <a:off x="5940152" y="6093296"/>
            <a:ext cx="2304256" cy="432048"/>
          </a:xfrm>
          <a:prstGeom prst="fram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828600" y="0"/>
            <a:ext cx="10513168" cy="4221088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 fontScale="90000"/>
          </a:bodyPr>
          <a:lstStyle/>
          <a:p>
            <a:pPr algn="r"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허용식품을 확대해야 한다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b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찬성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측의 의견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" name="내용 개체 틀 5" descr="iconmonstr-smiley-2-icon-256.pn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bright="100000"/>
          </a:blip>
          <a:stretch>
            <a:fillRect/>
          </a:stretch>
        </p:blipFill>
        <p:spPr>
          <a:xfrm>
            <a:off x="539552" y="2348880"/>
            <a:ext cx="1689100" cy="1689100"/>
          </a:xfrm>
        </p:spPr>
      </p:pic>
      <p:pic>
        <p:nvPicPr>
          <p:cNvPr id="7" name="그림 6" descr="iconmonstr-quote-7-icon-256.png"/>
          <p:cNvPicPr>
            <a:picLocks noChangeAspect="1"/>
          </p:cNvPicPr>
          <p:nvPr/>
        </p:nvPicPr>
        <p:blipFill>
          <a:blip r:embed="rId3" cstate="print">
            <a:lum bright="100000"/>
          </a:blip>
          <a:srcRect r="50000" b="2757"/>
          <a:stretch>
            <a:fillRect/>
          </a:stretch>
        </p:blipFill>
        <p:spPr>
          <a:xfrm>
            <a:off x="2267744" y="2420888"/>
            <a:ext cx="367799" cy="715315"/>
          </a:xfrm>
          <a:prstGeom prst="rect">
            <a:avLst/>
          </a:prstGeom>
        </p:spPr>
      </p:pic>
      <p:pic>
        <p:nvPicPr>
          <p:cNvPr id="8" name="그림 7" descr="iconmonstr-quote-7-icon-256.png"/>
          <p:cNvPicPr>
            <a:picLocks noChangeAspect="1"/>
          </p:cNvPicPr>
          <p:nvPr/>
        </p:nvPicPr>
        <p:blipFill>
          <a:blip r:embed="rId4" cstate="print">
            <a:lum bright="100000"/>
          </a:blip>
          <a:srcRect r="50000" b="2757"/>
          <a:stretch>
            <a:fillRect/>
          </a:stretch>
        </p:blipFill>
        <p:spPr>
          <a:xfrm rot="10800000">
            <a:off x="8532440" y="2420888"/>
            <a:ext cx="360040" cy="700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찬성 </a:t>
            </a:r>
            <a:r>
              <a:rPr lang="en-US" altLang="ko-KR" sz="3200" b="1" dirty="0" smtClean="0"/>
              <a:t>1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인체에 무해하다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>
                <a:latin typeface="나눔고딕" pitchFamily="50" charset="-127"/>
                <a:ea typeface="나눔고딕" pitchFamily="50" charset="-127"/>
              </a:rPr>
              <a:t>동물과 사람을 대상으로 한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실험결과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       </a:t>
            </a:r>
            <a:r>
              <a:rPr lang="ko-KR" altLang="en-US" sz="36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유전적인 </a:t>
            </a:r>
            <a:r>
              <a:rPr lang="ko-KR" altLang="en-US" sz="36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문제는 발생되지 않았다</a:t>
            </a:r>
            <a:r>
              <a:rPr lang="en-US" altLang="ko-KR" sz="36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6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방사선 분해산물은 식품에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</a:rPr>
              <a:t>자연존재한다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40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년간 검사방법들을 통해 확인한 결과 위험하다는 증거를 나타내지 않았다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en-US" altLang="ko-KR" dirty="0" smtClean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찬성 </a:t>
            </a:r>
            <a:r>
              <a:rPr lang="en-US" altLang="ko-KR" sz="3200" b="1" dirty="0" smtClean="0"/>
              <a:t>2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안정성 확보로 국민 질병예방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08389944" descr="EMB00002b7c80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66299"/>
            <a:ext cx="7848872" cy="3154789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108389944" descr="EMB00002b7c8058"/>
          <p:cNvPicPr>
            <a:picLocks noChangeAspect="1" noChangeArrowheads="1"/>
          </p:cNvPicPr>
          <p:nvPr/>
        </p:nvPicPr>
        <p:blipFill>
          <a:blip r:embed="rId3" cstate="print"/>
          <a:srcRect t="25247" r="31"/>
          <a:stretch>
            <a:fillRect/>
          </a:stretch>
        </p:blipFill>
        <p:spPr bwMode="auto">
          <a:xfrm>
            <a:off x="539552" y="4104456"/>
            <a:ext cx="7848872" cy="2420888"/>
          </a:xfrm>
          <a:prstGeom prst="rect">
            <a:avLst/>
          </a:prstGeom>
          <a:noFill/>
        </p:spPr>
      </p:pic>
      <p:sp>
        <p:nvSpPr>
          <p:cNvPr id="14" name="액자 13"/>
          <p:cNvSpPr/>
          <p:nvPr/>
        </p:nvSpPr>
        <p:spPr>
          <a:xfrm>
            <a:off x="4572000" y="2780928"/>
            <a:ext cx="2808312" cy="792088"/>
          </a:xfrm>
          <a:prstGeom prst="frame">
            <a:avLst>
              <a:gd name="adj1" fmla="val 920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액자 15"/>
          <p:cNvSpPr/>
          <p:nvPr/>
        </p:nvSpPr>
        <p:spPr>
          <a:xfrm>
            <a:off x="4572000" y="5085184"/>
            <a:ext cx="2808312" cy="792088"/>
          </a:xfrm>
          <a:prstGeom prst="frame">
            <a:avLst>
              <a:gd name="adj1" fmla="val 920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2"/>
      <p:bldP spid="14" grpId="0" animBg="1"/>
      <p:bldP spid="14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찬성 </a:t>
            </a:r>
            <a:r>
              <a:rPr lang="en-US" altLang="ko-KR" sz="3200" b="1" dirty="0" smtClean="0"/>
              <a:t>2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안정성 확보로 국민 질병예방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6625" name="_x108389944" descr="EMB00002b7c80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052736"/>
            <a:ext cx="8358048" cy="5256584"/>
          </a:xfrm>
          <a:prstGeom prst="rect">
            <a:avLst/>
          </a:prstGeom>
          <a:noFill/>
        </p:spPr>
      </p:pic>
      <p:sp>
        <p:nvSpPr>
          <p:cNvPr id="11" name="아래쪽 화살표 10"/>
          <p:cNvSpPr/>
          <p:nvPr/>
        </p:nvSpPr>
        <p:spPr>
          <a:xfrm rot="19263492">
            <a:off x="6579614" y="2220412"/>
            <a:ext cx="576064" cy="2946842"/>
          </a:xfrm>
          <a:prstGeom prst="downArrow">
            <a:avLst>
              <a:gd name="adj1" fmla="val 34441"/>
              <a:gd name="adj2" fmla="val 897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찬성 </a:t>
            </a:r>
            <a:r>
              <a:rPr lang="en-US" altLang="ko-KR" sz="3200" b="1" dirty="0" smtClean="0"/>
              <a:t>3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경제적 효과가 크다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" name="그림 8" descr="iconmonstr-user-14-icon-256.png"/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1413520" y="1628800"/>
            <a:ext cx="3230488" cy="3230488"/>
          </a:xfrm>
          <a:prstGeom prst="rect">
            <a:avLst/>
          </a:prstGeom>
        </p:spPr>
      </p:pic>
      <p:pic>
        <p:nvPicPr>
          <p:cNvPr id="10" name="그림 9" descr="iconmonstr-user-14-icon-256.pn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</a:blip>
          <a:stretch>
            <a:fillRect/>
          </a:stretch>
        </p:blipFill>
        <p:spPr>
          <a:xfrm>
            <a:off x="5148064" y="2492896"/>
            <a:ext cx="2088232" cy="208823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627784" y="371703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100</a:t>
            </a:r>
            <a:r>
              <a:rPr lang="ko-KR" altLang="en-US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억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0152" y="377974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60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억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07704" y="1517883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고딕" pitchFamily="50" charset="-127"/>
                <a:ea typeface="나눔고딕" pitchFamily="50" charset="-127"/>
              </a:rPr>
              <a:t>2030</a:t>
            </a:r>
            <a:r>
              <a:rPr lang="ko-KR" altLang="en-US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고딕" pitchFamily="50" charset="-127"/>
                <a:ea typeface="나눔고딕" pitchFamily="50" charset="-127"/>
              </a:rPr>
              <a:t>년</a:t>
            </a:r>
            <a:endParaRPr lang="ko-KR" altLang="en-US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4048" y="191683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고딕" pitchFamily="50" charset="-127"/>
                <a:ea typeface="나눔고딕" pitchFamily="50" charset="-127"/>
              </a:rPr>
              <a:t>2013</a:t>
            </a:r>
            <a:r>
              <a:rPr lang="ko-KR" altLang="en-US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나눔고딕" pitchFamily="50" charset="-127"/>
                <a:ea typeface="나눔고딕" pitchFamily="50" charset="-127"/>
              </a:rPr>
              <a:t>년</a:t>
            </a:r>
            <a:endParaRPr lang="ko-KR" altLang="en-US" sz="48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1920" y="422108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40</a:t>
            </a:r>
            <a:r>
              <a:rPr lang="ko-KR" alt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억 인구 증가 </a:t>
            </a:r>
            <a:r>
              <a:rPr lang="en-US" altLang="ko-KR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!</a:t>
            </a: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아래로 구부러진 화살표 16"/>
          <p:cNvSpPr/>
          <p:nvPr/>
        </p:nvSpPr>
        <p:spPr>
          <a:xfrm rot="10800000">
            <a:off x="3059832" y="4077072"/>
            <a:ext cx="3024336" cy="720080"/>
          </a:xfrm>
          <a:prstGeom prst="curvedDownArrow">
            <a:avLst>
              <a:gd name="adj1" fmla="val 41667"/>
              <a:gd name="adj2" fmla="val 86572"/>
              <a:gd name="adj3" fmla="val 25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68" y="5067181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But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예상되는 식량 </a:t>
            </a:r>
            <a:r>
              <a:rPr lang="ko-KR" altLang="en-US" sz="2800" b="1" dirty="0" err="1" smtClean="0">
                <a:latin typeface="나눔고딕" pitchFamily="50" charset="-127"/>
                <a:ea typeface="나눔고딕" pitchFamily="50" charset="-127"/>
              </a:rPr>
              <a:t>증산량</a:t>
            </a: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4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% </a:t>
            </a:r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→ </a:t>
            </a:r>
            <a:endParaRPr lang="en-US" altLang="ko-KR" sz="2800" b="1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2800" b="1" dirty="0" smtClean="0">
                <a:latin typeface="나눔고딕" pitchFamily="50" charset="-127"/>
                <a:ea typeface="나눔고딕" pitchFamily="50" charset="-127"/>
              </a:rPr>
              <a:t>         수확된 식량의 저장 중 손실 감소가 중요 </a:t>
            </a:r>
            <a:r>
              <a:rPr lang="en-US" altLang="ko-KR" sz="2800" b="1" dirty="0" smtClean="0">
                <a:latin typeface="나눔고딕" pitchFamily="50" charset="-127"/>
                <a:ea typeface="나눔고딕" pitchFamily="50" charset="-127"/>
              </a:rPr>
              <a:t>!</a:t>
            </a:r>
            <a:endParaRPr lang="ko-KR" altLang="en-US" sz="2800" b="1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600"/>
                            </p:stCondLst>
                            <p:childTnLst>
                              <p:par>
                                <p:cTn id="39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6" grpId="0"/>
      <p:bldP spid="16" grpId="1"/>
      <p:bldP spid="17" grpId="0" animBg="1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252536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찬성 </a:t>
            </a:r>
            <a:r>
              <a:rPr lang="en-US" altLang="ko-KR" sz="3200" b="1" dirty="0" smtClean="0"/>
              <a:t>3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경제적 효과가 크다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내용 개체 틀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식량자원의 장기 안전저장→                      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	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식량간접생산↑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&amp;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가격 안정화 도모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국제교역에 있어서 경제적 측면</a:t>
            </a:r>
            <a:endParaRPr lang="en-US" altLang="ko-KR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품질경쟁력 ↑ → 국가 생산성 ↑</a:t>
            </a:r>
            <a:endParaRPr lang="en-US" altLang="ko-KR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828600" y="0"/>
            <a:ext cx="10513168" cy="4221088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>
            <a:normAutofit fontScale="90000"/>
          </a:bodyPr>
          <a:lstStyle/>
          <a:p>
            <a:pPr algn="r"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허용식품을 축소해야 한다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b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반대</a:t>
            </a:r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측의 의견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7" name="그림 6" descr="iconmonstr-quote-7-icon-256.png"/>
          <p:cNvPicPr>
            <a:picLocks noChangeAspect="1"/>
          </p:cNvPicPr>
          <p:nvPr/>
        </p:nvPicPr>
        <p:blipFill>
          <a:blip r:embed="rId2" cstate="print">
            <a:lum bright="100000"/>
          </a:blip>
          <a:srcRect r="50000" b="2757"/>
          <a:stretch>
            <a:fillRect/>
          </a:stretch>
        </p:blipFill>
        <p:spPr>
          <a:xfrm>
            <a:off x="2267744" y="2420888"/>
            <a:ext cx="367799" cy="715315"/>
          </a:xfrm>
          <a:prstGeom prst="rect">
            <a:avLst/>
          </a:prstGeom>
        </p:spPr>
      </p:pic>
      <p:pic>
        <p:nvPicPr>
          <p:cNvPr id="8" name="그림 7" descr="iconmonstr-quote-7-icon-256.png"/>
          <p:cNvPicPr>
            <a:picLocks noChangeAspect="1"/>
          </p:cNvPicPr>
          <p:nvPr/>
        </p:nvPicPr>
        <p:blipFill>
          <a:blip r:embed="rId3" cstate="print">
            <a:lum bright="100000"/>
          </a:blip>
          <a:srcRect r="50000" b="2757"/>
          <a:stretch>
            <a:fillRect/>
          </a:stretch>
        </p:blipFill>
        <p:spPr>
          <a:xfrm rot="10800000">
            <a:off x="8532440" y="2420888"/>
            <a:ext cx="360040" cy="700224"/>
          </a:xfrm>
          <a:prstGeom prst="rect">
            <a:avLst/>
          </a:prstGeom>
        </p:spPr>
      </p:pic>
      <p:pic>
        <p:nvPicPr>
          <p:cNvPr id="9" name="그림 8" descr="iconmonstr-smiley-sad-icon-256.png"/>
          <p:cNvPicPr>
            <a:picLocks noChangeAspect="1"/>
          </p:cNvPicPr>
          <p:nvPr/>
        </p:nvPicPr>
        <p:blipFill>
          <a:blip r:embed="rId4" cstate="print">
            <a:lum bright="100000"/>
          </a:blip>
          <a:stretch>
            <a:fillRect/>
          </a:stretch>
        </p:blipFill>
        <p:spPr>
          <a:xfrm>
            <a:off x="539553" y="2348880"/>
            <a:ext cx="1728191" cy="17281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1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안정성을 보장할 수 없다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내용 개체 틀 7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52528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3500" dirty="0" smtClean="0">
                <a:latin typeface="나눔고딕" pitchFamily="50" charset="-127"/>
                <a:ea typeface="나눔고딕" pitchFamily="50" charset="-127"/>
              </a:rPr>
              <a:t>단기간에 부작용이 나타나지 않는다</a:t>
            </a:r>
            <a:r>
              <a:rPr lang="en-US" altLang="ko-KR" sz="35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3500" dirty="0" smtClean="0">
                <a:latin typeface="나눔고딕" pitchFamily="50" charset="-127"/>
                <a:ea typeface="나눔고딕" pitchFamily="50" charset="-127"/>
              </a:rPr>
              <a:t>방사선조사 식품에 대한 전문가가 없다</a:t>
            </a:r>
            <a:r>
              <a:rPr lang="en-US" altLang="ko-KR" sz="35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914400" lvl="1" indent="-514350">
              <a:lnSpc>
                <a:spcPct val="150000"/>
              </a:lnSpc>
              <a:buNone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현재 전문가로 활동하는 사람은 원자력 연구원</a:t>
            </a:r>
            <a:endParaRPr lang="en-US" altLang="ko-KR" dirty="0" smtClean="0">
              <a:latin typeface="나눔고딕" pitchFamily="50" charset="-127"/>
              <a:ea typeface="나눔고딕" pitchFamily="50" charset="-127"/>
            </a:endParaRPr>
          </a:p>
          <a:p>
            <a:pPr marL="914400" lvl="1" indent="-514350">
              <a:lnSpc>
                <a:spcPct val="150000"/>
              </a:lnSpc>
              <a:buNone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원자력연구원 입장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방사선 식품에 대해 우호적</a:t>
            </a:r>
            <a:endParaRPr lang="en-US" altLang="ko-KR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dang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196752"/>
            <a:ext cx="5536420" cy="489033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1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안정성을 보장할 수 없다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 descr="영국수입금지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5" y="2849613"/>
            <a:ext cx="8280919" cy="867419"/>
          </a:xfrm>
          <a:prstGeom prst="rect">
            <a:avLst/>
          </a:prstGeom>
        </p:spPr>
      </p:pic>
      <p:pic>
        <p:nvPicPr>
          <p:cNvPr id="9" name="그림 8" descr="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5085184"/>
            <a:ext cx="8280920" cy="933380"/>
          </a:xfrm>
          <a:prstGeom prst="rect">
            <a:avLst/>
          </a:prstGeom>
        </p:spPr>
      </p:pic>
      <p:pic>
        <p:nvPicPr>
          <p:cNvPr id="10" name="그림 9" descr="adfa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1124744"/>
            <a:ext cx="8280920" cy="704848"/>
          </a:xfrm>
          <a:prstGeom prst="rect">
            <a:avLst/>
          </a:prstGeom>
        </p:spPr>
      </p:pic>
      <p:pic>
        <p:nvPicPr>
          <p:cNvPr id="11" name="그림 10" descr="sd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789040"/>
            <a:ext cx="8278225" cy="1224136"/>
          </a:xfrm>
          <a:prstGeom prst="rect">
            <a:avLst/>
          </a:prstGeom>
        </p:spPr>
      </p:pic>
      <p:pic>
        <p:nvPicPr>
          <p:cNvPr id="15" name="그림 14" descr="s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1908987"/>
            <a:ext cx="8280920" cy="8719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85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85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38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38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8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38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5" dur="38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" dur="38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8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38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38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38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85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38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38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38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85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385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" dur="38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38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1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안정성을 보장할 수 없다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내용 개체 틀 7"/>
          <p:cNvSpPr>
            <a:spLocks noGrp="1"/>
          </p:cNvSpPr>
          <p:nvPr>
            <p:ph idx="1"/>
          </p:nvPr>
        </p:nvSpPr>
        <p:spPr>
          <a:xfrm>
            <a:off x="467544" y="1484784"/>
            <a:ext cx="8352928" cy="4525963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3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조사업체가 쬔 방사선량이 얼마나 되는지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중으로 조사했는지를 확인할 검지기술이 없는 상태로 실제로는 아무도 알 수 없다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4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자신이 검사하고 신고하는 체계로 국민을 속이는 사례가 많다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4"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1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안정성을 보장할 수 없다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내용 개체 틀 7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5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안전하다면 유아의 식품도 금지하지     않았을 것이다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4"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467544" y="3191472"/>
          <a:ext cx="8136903" cy="312877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712301"/>
                <a:gridCol w="2712301"/>
                <a:gridCol w="2712301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국가명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영</a:t>
                      </a:r>
                      <a:r>
                        <a:rPr lang="en-US" altLang="ko-KR" sz="1600" dirty="0">
                          <a:latin typeface="나눔고딕" pitchFamily="50" charset="-127"/>
                          <a:ea typeface="나눔고딕" pitchFamily="50" charset="-127"/>
                        </a:rPr>
                        <a:t>․</a:t>
                      </a: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유아식품 방사선조사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dirty="0" smtClean="0">
                          <a:latin typeface="나눔고딕" pitchFamily="50" charset="-127"/>
                          <a:ea typeface="나눔고딕" pitchFamily="50" charset="-127"/>
                        </a:rPr>
                        <a:t>방사선조사</a:t>
                      </a:r>
                      <a:r>
                        <a:rPr lang="ko-KR" altLang="en-US" sz="16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600" dirty="0" smtClean="0">
                          <a:latin typeface="나눔고딕" pitchFamily="50" charset="-127"/>
                          <a:ea typeface="나눔고딕" pitchFamily="50" charset="-127"/>
                        </a:rPr>
                        <a:t>원료 </a:t>
                      </a:r>
                      <a:r>
                        <a:rPr lang="ko-KR" altLang="en-US" sz="1600" dirty="0">
                          <a:latin typeface="나눔고딕" pitchFamily="50" charset="-127"/>
                          <a:ea typeface="나눔고딕" pitchFamily="50" charset="-127"/>
                        </a:rPr>
                        <a:t>사용</a:t>
                      </a:r>
                      <a:endParaRPr lang="ko-KR" altLang="en-US" sz="16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우리나라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미승인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금지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latin typeface="나눔고딕" pitchFamily="50" charset="-127"/>
                          <a:ea typeface="나눔고딕" pitchFamily="50" charset="-127"/>
                        </a:rPr>
                        <a:t>CODEX</a:t>
                      </a:r>
                      <a:endParaRPr 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미승인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금지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미국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 err="1">
                          <a:latin typeface="나눔고딕" pitchFamily="50" charset="-127"/>
                          <a:ea typeface="나눔고딕" pitchFamily="50" charset="-127"/>
                        </a:rPr>
                        <a:t>미승인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가능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일본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미승인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latin typeface="나눔고딕" pitchFamily="50" charset="-127"/>
                          <a:ea typeface="나눔고딕" pitchFamily="50" charset="-127"/>
                        </a:rPr>
                        <a:t>EU</a:t>
                      </a:r>
                      <a:endParaRPr 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미승인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인도네시아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허용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남아프리카공화국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latin typeface="나눔고딕" pitchFamily="50" charset="-127"/>
                          <a:ea typeface="나눔고딕" pitchFamily="50" charset="-127"/>
                        </a:rPr>
                        <a:t>허용</a:t>
                      </a:r>
                      <a:endParaRPr lang="ko-KR" altLang="en-US" sz="130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latin typeface="나눔고딕" pitchFamily="50" charset="-127"/>
                          <a:ea typeface="나눔고딕" pitchFamily="50" charset="-127"/>
                        </a:rPr>
                        <a:t>가능</a:t>
                      </a:r>
                      <a:endParaRPr lang="ko-KR" altLang="en-US" sz="130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액자 10"/>
          <p:cNvSpPr/>
          <p:nvPr/>
        </p:nvSpPr>
        <p:spPr>
          <a:xfrm>
            <a:off x="467544" y="3573016"/>
            <a:ext cx="8136904" cy="432048"/>
          </a:xfrm>
          <a:prstGeom prst="fram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2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국민의 건강을 위협할 수 있다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601216" y="1556792"/>
            <a:ext cx="8075240" cy="4525963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100%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살균이 되지 않기 때문에 방사선조사 후 살아남은 균들은 더 강해져 돌연변이가 생길 수 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1520" y="4077072"/>
            <a:ext cx="878497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식중독 </a:t>
            </a:r>
            <a:r>
              <a:rPr lang="ko-KR" altLang="en-US" sz="4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유발균</a:t>
            </a:r>
            <a:r>
              <a:rPr lang="ko-KR" alt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중 일부 균은 현재의 방사선 조사량으로 죽지 않는다</a:t>
            </a:r>
            <a:r>
              <a:rPr lang="en-US" altLang="ko-K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</a:t>
            </a:r>
            <a:endParaRPr lang="en-US" altLang="ko-KR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00"/>
                            </p:stCondLst>
                            <p:childTnLst>
                              <p:par>
                                <p:cTn id="19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9" grpId="0"/>
      <p:bldP spid="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2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국민의 건강을 위협할 수 있다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 startAt="2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비타민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A,C,E,K,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비타민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B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군의 함량이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5%~80%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까지 줄어든다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 startAt="2"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내용 개체 틀 7"/>
          <p:cNvSpPr txBox="1">
            <a:spLocks/>
          </p:cNvSpPr>
          <p:nvPr/>
        </p:nvSpPr>
        <p:spPr>
          <a:xfrm>
            <a:off x="467544" y="3184376"/>
            <a:ext cx="8229600" cy="16847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514350" marR="0" lvl="0" indent="-51435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3200" noProof="0" dirty="0" smtClean="0">
                <a:latin typeface="나눔고딕" pitchFamily="50" charset="-127"/>
                <a:ea typeface="나눔고딕" pitchFamily="50" charset="-127"/>
              </a:rPr>
              <a:t>3. </a:t>
            </a:r>
            <a:r>
              <a:rPr lang="ko-KR" altLang="en-US" sz="3200" noProof="0" dirty="0" smtClean="0">
                <a:latin typeface="나눔고딕" pitchFamily="50" charset="-127"/>
                <a:ea typeface="나눔고딕" pitchFamily="50" charset="-127"/>
              </a:rPr>
              <a:t>방사선 </a:t>
            </a:r>
            <a:r>
              <a:rPr lang="ko-KR" altLang="en-US" sz="3200" noProof="0" dirty="0" err="1" smtClean="0">
                <a:latin typeface="나눔고딕" pitchFamily="50" charset="-127"/>
                <a:ea typeface="나눔고딕" pitchFamily="50" charset="-127"/>
              </a:rPr>
              <a:t>조사후</a:t>
            </a:r>
            <a:r>
              <a:rPr lang="ko-KR" altLang="en-US" sz="3200" noProof="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3200" noProof="0" dirty="0" err="1" smtClean="0">
                <a:latin typeface="나눔고딕" pitchFamily="50" charset="-127"/>
                <a:ea typeface="나눔고딕" pitchFamily="50" charset="-127"/>
              </a:rPr>
              <a:t>식재료에</a:t>
            </a:r>
            <a:r>
              <a:rPr lang="ko-KR" altLang="en-US" sz="3200" noProof="0" dirty="0" smtClean="0">
                <a:latin typeface="나눔고딕" pitchFamily="50" charset="-127"/>
                <a:ea typeface="나눔고딕" pitchFamily="50" charset="-127"/>
              </a:rPr>
              <a:t> 생성된 활성산소가 효소의 활성화를 방해하고 효소를 없앤다</a:t>
            </a:r>
            <a:r>
              <a:rPr lang="en-US" altLang="ko-KR" sz="3200" noProof="0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80112" y="4581128"/>
            <a:ext cx="2520280" cy="7200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>
            <a:off x="5004048" y="4869160"/>
            <a:ext cx="576064" cy="216024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580112" y="4725144"/>
            <a:ext cx="3384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b="1" dirty="0" smtClean="0">
                <a:solidFill>
                  <a:srgbClr val="FF0000"/>
                </a:solidFill>
              </a:rPr>
              <a:t>소화불량 </a:t>
            </a:r>
            <a:r>
              <a:rPr lang="en-US" altLang="ko-KR" sz="2500" b="1" dirty="0" smtClean="0">
                <a:solidFill>
                  <a:srgbClr val="FF0000"/>
                </a:solidFill>
              </a:rPr>
              <a:t>&amp; </a:t>
            </a:r>
            <a:r>
              <a:rPr lang="ko-KR" altLang="en-US" sz="2500" b="1" dirty="0" smtClean="0">
                <a:solidFill>
                  <a:srgbClr val="FF0000"/>
                </a:solidFill>
              </a:rPr>
              <a:t>대사장애</a:t>
            </a:r>
            <a:endParaRPr lang="ko-KR" altLang="en-US" sz="2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  <p:bldP spid="10" grpId="0" animBg="1"/>
      <p:bldP spid="11" grpId="0" animBg="1"/>
      <p:bldP spid="1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3200" b="1" dirty="0" smtClean="0"/>
              <a:t>반대 </a:t>
            </a:r>
            <a:r>
              <a:rPr lang="en-US" altLang="ko-KR" sz="3200" b="1" dirty="0" smtClean="0"/>
              <a:t>3</a:t>
            </a:r>
            <a:endParaRPr lang="ko-KR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444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우리나라 농업의 타격이 크다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자업자득 가능한 품목 또한 수입으로 인해  우리나라 농업의 타격이 크다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 startAt="2"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장기간의 유통기한으로 방사선 처리하지 않는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</a:rPr>
              <a:t>유기농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제품의 소비감소로 인한     경제적 타격이 생길 수 있다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180528" y="0"/>
            <a:ext cx="9937104" cy="8367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-828600" y="0"/>
            <a:ext cx="2808312" cy="836712"/>
          </a:xfrm>
          <a:prstGeom prst="rect">
            <a:avLst/>
          </a:prstGeom>
          <a:solidFill>
            <a:srgbClr val="C10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23728" y="107921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확대해야 한다 </a:t>
            </a:r>
            <a:r>
              <a:rPr lang="en-US" altLang="ko-KR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VS </a:t>
            </a:r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축소해야 한다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684584" y="116632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3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정리</a:t>
            </a:r>
            <a:endParaRPr lang="ko-KR" altLang="en-US" sz="32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" name="그림 8" descr="iconmonstr-thumb-2-icon-25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124744"/>
            <a:ext cx="1724304" cy="1724304"/>
          </a:xfrm>
          <a:prstGeom prst="rect">
            <a:avLst/>
          </a:prstGeom>
        </p:spPr>
      </p:pic>
      <p:pic>
        <p:nvPicPr>
          <p:cNvPr id="10" name="그림 9" descr="iconmonstr-thumb-3-icon-25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1268760"/>
            <a:ext cx="1584176" cy="1584176"/>
          </a:xfrm>
          <a:prstGeom prst="rect">
            <a:avLst/>
          </a:prstGeom>
        </p:spPr>
      </p:pic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5496" y="3108101"/>
            <a:ext cx="4038600" cy="3201219"/>
          </a:xfrm>
        </p:spPr>
        <p:txBody>
          <a:bodyPr/>
          <a:lstStyle/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인체 무해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질병예방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경제적 효과</a:t>
            </a:r>
          </a:p>
        </p:txBody>
      </p:sp>
      <p:sp>
        <p:nvSpPr>
          <p:cNvPr id="15" name="내용 개체 틀 14"/>
          <p:cNvSpPr>
            <a:spLocks noGrp="1"/>
          </p:cNvSpPr>
          <p:nvPr>
            <p:ph sz="half" idx="2"/>
          </p:nvPr>
        </p:nvSpPr>
        <p:spPr>
          <a:xfrm>
            <a:off x="4936232" y="3108101"/>
            <a:ext cx="4172272" cy="3201219"/>
          </a:xfrm>
        </p:spPr>
        <p:txBody>
          <a:bodyPr/>
          <a:lstStyle/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안정성 보장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X</a:t>
            </a:r>
          </a:p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국민의 건강 위협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우리나라 농업 타격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</a:endParaRPr>
          </a:p>
          <a:p>
            <a:pPr marL="514350" indent="-514350" algn="ctr">
              <a:lnSpc>
                <a:spcPct val="200000"/>
              </a:lnSpc>
              <a:buFont typeface="+mj-lt"/>
              <a:buAutoNum type="arabicPeriod"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23928" y="1323345"/>
            <a:ext cx="15841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0" b="1" dirty="0" smtClean="0"/>
              <a:t>VS</a:t>
            </a:r>
            <a:endParaRPr lang="ko-KR" altLang="en-US" sz="7000" b="1" dirty="0"/>
          </a:p>
        </p:txBody>
      </p:sp>
      <p:sp>
        <p:nvSpPr>
          <p:cNvPr id="11" name="내용 개체 틀 13"/>
          <p:cNvSpPr txBox="1">
            <a:spLocks/>
          </p:cNvSpPr>
          <p:nvPr/>
        </p:nvSpPr>
        <p:spPr>
          <a:xfrm>
            <a:off x="35496" y="4044205"/>
            <a:ext cx="4038600" cy="3201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ctr" defTabSz="914400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endParaRPr kumimoji="0" lang="ko-KR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3" name="내용 개체 틀 14"/>
          <p:cNvSpPr txBox="1">
            <a:spLocks/>
          </p:cNvSpPr>
          <p:nvPr/>
        </p:nvSpPr>
        <p:spPr>
          <a:xfrm>
            <a:off x="4932040" y="4068688"/>
            <a:ext cx="4172272" cy="2240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ctr" defTabSz="914400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 startAt="2"/>
              <a:tabLst/>
              <a:defRPr/>
            </a:pP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7" name="내용 개체 틀 14"/>
          <p:cNvSpPr txBox="1">
            <a:spLocks/>
          </p:cNvSpPr>
          <p:nvPr/>
        </p:nvSpPr>
        <p:spPr>
          <a:xfrm>
            <a:off x="4971728" y="4941168"/>
            <a:ext cx="4172272" cy="1600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marR="0" lvl="0" indent="-514350" algn="ctr" defTabSz="914400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 startAt="3"/>
              <a:tabLst/>
              <a:defRPr/>
            </a:pP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uiExpand="1" build="p"/>
      <p:bldP spid="15" grpId="0" uiExpand="1" build="p"/>
      <p:bldP spid="16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764</Words>
  <Application>Microsoft Office PowerPoint</Application>
  <PresentationFormat>화면 슬라이드 쇼(4:3)</PresentationFormat>
  <Paragraphs>212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슬라이드 1</vt:lpstr>
      <vt:lpstr>슬라이드 2</vt:lpstr>
      <vt:lpstr>방사능 조사식품의 허용 제품을   늘려가야 하는가?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허용식품을 확대해야 한다. (찬성)측의 의견</vt:lpstr>
      <vt:lpstr>슬라이드 13</vt:lpstr>
      <vt:lpstr>슬라이드 14</vt:lpstr>
      <vt:lpstr>슬라이드 15</vt:lpstr>
      <vt:lpstr>슬라이드 16</vt:lpstr>
      <vt:lpstr>슬라이드 17</vt:lpstr>
      <vt:lpstr>허용식품을 축소해야 한다. (반대)측의 의견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SAMSUNG</dc:creator>
  <cp:lastModifiedBy>Suengsu</cp:lastModifiedBy>
  <cp:revision>80</cp:revision>
  <dcterms:created xsi:type="dcterms:W3CDTF">2013-10-31T08:52:11Z</dcterms:created>
  <dcterms:modified xsi:type="dcterms:W3CDTF">2013-11-03T17:47:45Z</dcterms:modified>
</cp:coreProperties>
</file>