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60" r:id="rId4"/>
    <p:sldId id="258" r:id="rId5"/>
    <p:sldId id="261" r:id="rId6"/>
    <p:sldId id="262" r:id="rId7"/>
    <p:sldId id="268" r:id="rId8"/>
    <p:sldId id="267" r:id="rId9"/>
    <p:sldId id="272" r:id="rId10"/>
    <p:sldId id="274" r:id="rId11"/>
    <p:sldId id="278" r:id="rId12"/>
    <p:sldId id="273" r:id="rId13"/>
    <p:sldId id="276" r:id="rId14"/>
    <p:sldId id="280" r:id="rId15"/>
    <p:sldId id="259" r:id="rId16"/>
    <p:sldId id="284" r:id="rId17"/>
    <p:sldId id="277" r:id="rId18"/>
    <p:sldId id="271" r:id="rId19"/>
    <p:sldId id="282" r:id="rId20"/>
    <p:sldId id="283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6232" autoAdjust="0"/>
  </p:normalViewPr>
  <p:slideViewPr>
    <p:cSldViewPr>
      <p:cViewPr varScale="1">
        <p:scale>
          <a:sx n="97" d="100"/>
          <a:sy n="97" d="100"/>
        </p:scale>
        <p:origin x="-13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97642C-FCFA-4E6B-B5C8-070CB537A9C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180EDCDF-7618-4DA3-96A3-81D1A78218FA}">
      <dgm:prSet phldrT="[텍스트]" custT="1"/>
      <dgm:spPr/>
      <dgm:t>
        <a:bodyPr/>
        <a:lstStyle/>
        <a:p>
          <a:pPr latinLnBrk="1"/>
          <a:r>
            <a:rPr lang="ko-KR" altLang="en-US" sz="3200" b="1" dirty="0" err="1" smtClean="0"/>
            <a:t>성매매</a:t>
          </a:r>
          <a:endParaRPr lang="ko-KR" altLang="en-US" sz="3200" b="1" dirty="0"/>
        </a:p>
      </dgm:t>
    </dgm:pt>
    <dgm:pt modelId="{63B52AC1-DD81-4AFE-B3CD-45E0CF121248}" type="parTrans" cxnId="{967F1359-05C4-4D2B-A01F-EC5903841D5A}">
      <dgm:prSet/>
      <dgm:spPr/>
      <dgm:t>
        <a:bodyPr/>
        <a:lstStyle/>
        <a:p>
          <a:pPr latinLnBrk="1"/>
          <a:endParaRPr lang="ko-KR" altLang="en-US"/>
        </a:p>
      </dgm:t>
    </dgm:pt>
    <dgm:pt modelId="{A8E26AB2-4BE5-4A36-AAD0-66353E645E1F}" type="sibTrans" cxnId="{967F1359-05C4-4D2B-A01F-EC5903841D5A}">
      <dgm:prSet/>
      <dgm:spPr/>
      <dgm:t>
        <a:bodyPr/>
        <a:lstStyle/>
        <a:p>
          <a:pPr latinLnBrk="1"/>
          <a:endParaRPr lang="ko-KR" altLang="en-US"/>
        </a:p>
      </dgm:t>
    </dgm:pt>
    <dgm:pt modelId="{98225859-6DB3-4D02-A0C4-1440B7F0062D}">
      <dgm:prSet phldrT="[텍스트]"/>
      <dgm:spPr/>
      <dgm:t>
        <a:bodyPr/>
        <a:lstStyle/>
        <a:p>
          <a:pPr latinLnBrk="1"/>
          <a:r>
            <a:rPr lang="ko-KR" altLang="en-US" dirty="0" smtClean="0"/>
            <a:t>찬성</a:t>
          </a:r>
          <a:endParaRPr lang="ko-KR" altLang="en-US" dirty="0"/>
        </a:p>
      </dgm:t>
    </dgm:pt>
    <dgm:pt modelId="{1A760618-CDC7-4DED-9085-6A0FA5EBE2BC}" type="parTrans" cxnId="{0744B410-6B9C-4EA8-9E73-1FFD4CFEB73A}">
      <dgm:prSet/>
      <dgm:spPr/>
      <dgm:t>
        <a:bodyPr/>
        <a:lstStyle/>
        <a:p>
          <a:pPr latinLnBrk="1"/>
          <a:endParaRPr lang="ko-KR" altLang="en-US"/>
        </a:p>
      </dgm:t>
    </dgm:pt>
    <dgm:pt modelId="{077C9D1F-5653-485A-B6E9-BF053B7971AE}" type="sibTrans" cxnId="{0744B410-6B9C-4EA8-9E73-1FFD4CFEB73A}">
      <dgm:prSet/>
      <dgm:spPr/>
      <dgm:t>
        <a:bodyPr/>
        <a:lstStyle/>
        <a:p>
          <a:pPr latinLnBrk="1"/>
          <a:endParaRPr lang="ko-KR" altLang="en-US"/>
        </a:p>
      </dgm:t>
    </dgm:pt>
    <dgm:pt modelId="{4FE57B78-736C-4ABC-9E4A-104CE5E89AE9}">
      <dgm:prSet phldrT="[텍스트]" custT="1"/>
      <dgm:spPr/>
      <dgm:t>
        <a:bodyPr/>
        <a:lstStyle/>
        <a:p>
          <a:pPr latinLnBrk="1"/>
          <a:r>
            <a:rPr lang="ko-KR" altLang="en-US" sz="4400" b="1" dirty="0" smtClean="0"/>
            <a:t>반대</a:t>
          </a:r>
          <a:endParaRPr lang="ko-KR" altLang="en-US" sz="4400" b="1" dirty="0"/>
        </a:p>
      </dgm:t>
    </dgm:pt>
    <dgm:pt modelId="{60F27CA7-FE09-4194-8137-46F190ED2D02}" type="parTrans" cxnId="{8C93CBA9-5A01-43BA-8E4D-1BB4DBD79859}">
      <dgm:prSet/>
      <dgm:spPr/>
      <dgm:t>
        <a:bodyPr/>
        <a:lstStyle/>
        <a:p>
          <a:pPr latinLnBrk="1"/>
          <a:endParaRPr lang="ko-KR" altLang="en-US"/>
        </a:p>
      </dgm:t>
    </dgm:pt>
    <dgm:pt modelId="{60BC31E1-A440-4349-8177-6D48C02AD472}" type="sibTrans" cxnId="{8C93CBA9-5A01-43BA-8E4D-1BB4DBD79859}">
      <dgm:prSet/>
      <dgm:spPr/>
      <dgm:t>
        <a:bodyPr/>
        <a:lstStyle/>
        <a:p>
          <a:pPr latinLnBrk="1"/>
          <a:endParaRPr lang="ko-KR" altLang="en-US"/>
        </a:p>
      </dgm:t>
    </dgm:pt>
    <dgm:pt modelId="{265818D6-BD2E-446C-899E-901F6F4DCB94}" type="pres">
      <dgm:prSet presAssocID="{4C97642C-FCFA-4E6B-B5C8-070CB537A9C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5FFC849-BB5F-4E5C-B637-6FD900D343CC}" type="pres">
      <dgm:prSet presAssocID="{180EDCDF-7618-4DA3-96A3-81D1A78218FA}" presName="root1" presStyleCnt="0"/>
      <dgm:spPr/>
      <dgm:t>
        <a:bodyPr/>
        <a:lstStyle/>
        <a:p>
          <a:pPr latinLnBrk="1"/>
          <a:endParaRPr lang="ko-KR" altLang="en-US"/>
        </a:p>
      </dgm:t>
    </dgm:pt>
    <dgm:pt modelId="{F1EBD3F0-2AB2-4550-AB2B-45656C2BA076}" type="pres">
      <dgm:prSet presAssocID="{180EDCDF-7618-4DA3-96A3-81D1A78218FA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D779D54-B8C6-40F0-B2AC-0014878029D8}" type="pres">
      <dgm:prSet presAssocID="{180EDCDF-7618-4DA3-96A3-81D1A78218FA}" presName="level2hierChild" presStyleCnt="0"/>
      <dgm:spPr/>
      <dgm:t>
        <a:bodyPr/>
        <a:lstStyle/>
        <a:p>
          <a:pPr latinLnBrk="1"/>
          <a:endParaRPr lang="ko-KR" altLang="en-US"/>
        </a:p>
      </dgm:t>
    </dgm:pt>
    <dgm:pt modelId="{A7C7C7F5-1EDE-42E5-994C-EAC1C708A6B5}" type="pres">
      <dgm:prSet presAssocID="{1A760618-CDC7-4DED-9085-6A0FA5EBE2BC}" presName="conn2-1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D5AE26C3-ADB3-46E5-BBDC-8C201A5D2A6C}" type="pres">
      <dgm:prSet presAssocID="{1A760618-CDC7-4DED-9085-6A0FA5EBE2BC}" presName="connTx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52FBF660-3C28-4FB9-8475-DB6CFEDF602F}" type="pres">
      <dgm:prSet presAssocID="{98225859-6DB3-4D02-A0C4-1440B7F0062D}" presName="root2" presStyleCnt="0"/>
      <dgm:spPr/>
      <dgm:t>
        <a:bodyPr/>
        <a:lstStyle/>
        <a:p>
          <a:pPr latinLnBrk="1"/>
          <a:endParaRPr lang="ko-KR" altLang="en-US"/>
        </a:p>
      </dgm:t>
    </dgm:pt>
    <dgm:pt modelId="{45C759EA-7E43-4166-B28A-A81F823AD7CF}" type="pres">
      <dgm:prSet presAssocID="{98225859-6DB3-4D02-A0C4-1440B7F0062D}" presName="LevelTwoTextNode" presStyleLbl="node2" presStyleIdx="0" presStyleCnt="2" custScaleX="109450" custScaleY="80702" custLinFactNeighborX="489" custLinFactNeighborY="-679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7DF27B0-481B-467C-9D8B-866F059E8EE7}" type="pres">
      <dgm:prSet presAssocID="{98225859-6DB3-4D02-A0C4-1440B7F0062D}" presName="level3hierChild" presStyleCnt="0"/>
      <dgm:spPr/>
      <dgm:t>
        <a:bodyPr/>
        <a:lstStyle/>
        <a:p>
          <a:pPr latinLnBrk="1"/>
          <a:endParaRPr lang="ko-KR" altLang="en-US"/>
        </a:p>
      </dgm:t>
    </dgm:pt>
    <dgm:pt modelId="{D05E877B-AF3D-44EE-9815-CF559D748C5C}" type="pres">
      <dgm:prSet presAssocID="{60F27CA7-FE09-4194-8137-46F190ED2D02}" presName="conn2-1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4BFE6FE1-E1AF-48DB-B7F2-81D0FB30A58A}" type="pres">
      <dgm:prSet presAssocID="{60F27CA7-FE09-4194-8137-46F190ED2D02}" presName="connTx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111BE5B8-C528-4C00-B0F2-24FD242D1466}" type="pres">
      <dgm:prSet presAssocID="{4FE57B78-736C-4ABC-9E4A-104CE5E89AE9}" presName="root2" presStyleCnt="0"/>
      <dgm:spPr/>
      <dgm:t>
        <a:bodyPr/>
        <a:lstStyle/>
        <a:p>
          <a:pPr latinLnBrk="1"/>
          <a:endParaRPr lang="ko-KR" altLang="en-US"/>
        </a:p>
      </dgm:t>
    </dgm:pt>
    <dgm:pt modelId="{9D5C8347-D405-4FCD-AB3A-77DD234EDC1D}" type="pres">
      <dgm:prSet presAssocID="{4FE57B78-736C-4ABC-9E4A-104CE5E89AE9}" presName="LevelTwoTextNode" presStyleLbl="node2" presStyleIdx="1" presStyleCnt="2" custScaleX="108953" custScaleY="78789" custLinFactNeighborY="65689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687498E-29A8-4414-B2F6-8C1F08DE6404}" type="pres">
      <dgm:prSet presAssocID="{4FE57B78-736C-4ABC-9E4A-104CE5E89AE9}" presName="level3hierChild" presStyleCnt="0"/>
      <dgm:spPr/>
      <dgm:t>
        <a:bodyPr/>
        <a:lstStyle/>
        <a:p>
          <a:pPr latinLnBrk="1"/>
          <a:endParaRPr lang="ko-KR" altLang="en-US"/>
        </a:p>
      </dgm:t>
    </dgm:pt>
  </dgm:ptLst>
  <dgm:cxnLst>
    <dgm:cxn modelId="{0744B410-6B9C-4EA8-9E73-1FFD4CFEB73A}" srcId="{180EDCDF-7618-4DA3-96A3-81D1A78218FA}" destId="{98225859-6DB3-4D02-A0C4-1440B7F0062D}" srcOrd="0" destOrd="0" parTransId="{1A760618-CDC7-4DED-9085-6A0FA5EBE2BC}" sibTransId="{077C9D1F-5653-485A-B6E9-BF053B7971AE}"/>
    <dgm:cxn modelId="{D873E50E-2B89-4C8C-A6CA-7631948791A1}" type="presOf" srcId="{60F27CA7-FE09-4194-8137-46F190ED2D02}" destId="{4BFE6FE1-E1AF-48DB-B7F2-81D0FB30A58A}" srcOrd="1" destOrd="0" presId="urn:microsoft.com/office/officeart/2005/8/layout/hierarchy2"/>
    <dgm:cxn modelId="{967F1359-05C4-4D2B-A01F-EC5903841D5A}" srcId="{4C97642C-FCFA-4E6B-B5C8-070CB537A9CE}" destId="{180EDCDF-7618-4DA3-96A3-81D1A78218FA}" srcOrd="0" destOrd="0" parTransId="{63B52AC1-DD81-4AFE-B3CD-45E0CF121248}" sibTransId="{A8E26AB2-4BE5-4A36-AAD0-66353E645E1F}"/>
    <dgm:cxn modelId="{C23CB43D-6961-4390-A47B-96146616E9E5}" type="presOf" srcId="{4C97642C-FCFA-4E6B-B5C8-070CB537A9CE}" destId="{265818D6-BD2E-446C-899E-901F6F4DCB94}" srcOrd="0" destOrd="0" presId="urn:microsoft.com/office/officeart/2005/8/layout/hierarchy2"/>
    <dgm:cxn modelId="{54235FE1-6A4D-4164-8512-315B77D6A5ED}" type="presOf" srcId="{1A760618-CDC7-4DED-9085-6A0FA5EBE2BC}" destId="{A7C7C7F5-1EDE-42E5-994C-EAC1C708A6B5}" srcOrd="0" destOrd="0" presId="urn:microsoft.com/office/officeart/2005/8/layout/hierarchy2"/>
    <dgm:cxn modelId="{8C93CBA9-5A01-43BA-8E4D-1BB4DBD79859}" srcId="{180EDCDF-7618-4DA3-96A3-81D1A78218FA}" destId="{4FE57B78-736C-4ABC-9E4A-104CE5E89AE9}" srcOrd="1" destOrd="0" parTransId="{60F27CA7-FE09-4194-8137-46F190ED2D02}" sibTransId="{60BC31E1-A440-4349-8177-6D48C02AD472}"/>
    <dgm:cxn modelId="{3157EFE8-2F3D-4D1A-A451-B3E84362A32D}" type="presOf" srcId="{4FE57B78-736C-4ABC-9E4A-104CE5E89AE9}" destId="{9D5C8347-D405-4FCD-AB3A-77DD234EDC1D}" srcOrd="0" destOrd="0" presId="urn:microsoft.com/office/officeart/2005/8/layout/hierarchy2"/>
    <dgm:cxn modelId="{5B21E5BE-E620-42A7-9926-5F7D7CA30398}" type="presOf" srcId="{180EDCDF-7618-4DA3-96A3-81D1A78218FA}" destId="{F1EBD3F0-2AB2-4550-AB2B-45656C2BA076}" srcOrd="0" destOrd="0" presId="urn:microsoft.com/office/officeart/2005/8/layout/hierarchy2"/>
    <dgm:cxn modelId="{1F5C0304-200E-476B-9319-90ADBB05A93F}" type="presOf" srcId="{1A760618-CDC7-4DED-9085-6A0FA5EBE2BC}" destId="{D5AE26C3-ADB3-46E5-BBDC-8C201A5D2A6C}" srcOrd="1" destOrd="0" presId="urn:microsoft.com/office/officeart/2005/8/layout/hierarchy2"/>
    <dgm:cxn modelId="{9CA9A93D-AF5E-4A8D-959D-F766DF9DC83E}" type="presOf" srcId="{60F27CA7-FE09-4194-8137-46F190ED2D02}" destId="{D05E877B-AF3D-44EE-9815-CF559D748C5C}" srcOrd="0" destOrd="0" presId="urn:microsoft.com/office/officeart/2005/8/layout/hierarchy2"/>
    <dgm:cxn modelId="{B65ED32E-E369-4FCB-BF6D-FDD5C7D8A4D4}" type="presOf" srcId="{98225859-6DB3-4D02-A0C4-1440B7F0062D}" destId="{45C759EA-7E43-4166-B28A-A81F823AD7CF}" srcOrd="0" destOrd="0" presId="urn:microsoft.com/office/officeart/2005/8/layout/hierarchy2"/>
    <dgm:cxn modelId="{896043F1-17F2-4F46-9959-9ABE66A6F9A6}" type="presParOf" srcId="{265818D6-BD2E-446C-899E-901F6F4DCB94}" destId="{75FFC849-BB5F-4E5C-B637-6FD900D343CC}" srcOrd="0" destOrd="0" presId="urn:microsoft.com/office/officeart/2005/8/layout/hierarchy2"/>
    <dgm:cxn modelId="{6E92B807-D2CD-4296-83D3-61F619CDC44D}" type="presParOf" srcId="{75FFC849-BB5F-4E5C-B637-6FD900D343CC}" destId="{F1EBD3F0-2AB2-4550-AB2B-45656C2BA076}" srcOrd="0" destOrd="0" presId="urn:microsoft.com/office/officeart/2005/8/layout/hierarchy2"/>
    <dgm:cxn modelId="{83D6857F-1FB7-4441-BD00-1A0166EFDCF6}" type="presParOf" srcId="{75FFC849-BB5F-4E5C-B637-6FD900D343CC}" destId="{DD779D54-B8C6-40F0-B2AC-0014878029D8}" srcOrd="1" destOrd="0" presId="urn:microsoft.com/office/officeart/2005/8/layout/hierarchy2"/>
    <dgm:cxn modelId="{F241C7C2-ADBB-4532-AAA8-4AD2D592CC9D}" type="presParOf" srcId="{DD779D54-B8C6-40F0-B2AC-0014878029D8}" destId="{A7C7C7F5-1EDE-42E5-994C-EAC1C708A6B5}" srcOrd="0" destOrd="0" presId="urn:microsoft.com/office/officeart/2005/8/layout/hierarchy2"/>
    <dgm:cxn modelId="{2ECB9B11-4E2C-4FE5-A59C-B70CF35C4FEE}" type="presParOf" srcId="{A7C7C7F5-1EDE-42E5-994C-EAC1C708A6B5}" destId="{D5AE26C3-ADB3-46E5-BBDC-8C201A5D2A6C}" srcOrd="0" destOrd="0" presId="urn:microsoft.com/office/officeart/2005/8/layout/hierarchy2"/>
    <dgm:cxn modelId="{210600C6-0135-499A-BEBC-9C58C1D2B793}" type="presParOf" srcId="{DD779D54-B8C6-40F0-B2AC-0014878029D8}" destId="{52FBF660-3C28-4FB9-8475-DB6CFEDF602F}" srcOrd="1" destOrd="0" presId="urn:microsoft.com/office/officeart/2005/8/layout/hierarchy2"/>
    <dgm:cxn modelId="{D99BA6F5-8BFD-409C-804B-7DCD1F421A43}" type="presParOf" srcId="{52FBF660-3C28-4FB9-8475-DB6CFEDF602F}" destId="{45C759EA-7E43-4166-B28A-A81F823AD7CF}" srcOrd="0" destOrd="0" presId="urn:microsoft.com/office/officeart/2005/8/layout/hierarchy2"/>
    <dgm:cxn modelId="{553A9761-7E65-48A3-A5AA-7F80DF225ECC}" type="presParOf" srcId="{52FBF660-3C28-4FB9-8475-DB6CFEDF602F}" destId="{37DF27B0-481B-467C-9D8B-866F059E8EE7}" srcOrd="1" destOrd="0" presId="urn:microsoft.com/office/officeart/2005/8/layout/hierarchy2"/>
    <dgm:cxn modelId="{B5DD3030-A00E-4492-88A6-7101839A93BE}" type="presParOf" srcId="{DD779D54-B8C6-40F0-B2AC-0014878029D8}" destId="{D05E877B-AF3D-44EE-9815-CF559D748C5C}" srcOrd="2" destOrd="0" presId="urn:microsoft.com/office/officeart/2005/8/layout/hierarchy2"/>
    <dgm:cxn modelId="{CA7052A7-F050-48C1-A902-2885A25802A8}" type="presParOf" srcId="{D05E877B-AF3D-44EE-9815-CF559D748C5C}" destId="{4BFE6FE1-E1AF-48DB-B7F2-81D0FB30A58A}" srcOrd="0" destOrd="0" presId="urn:microsoft.com/office/officeart/2005/8/layout/hierarchy2"/>
    <dgm:cxn modelId="{F7CAEE47-CA1E-4FF8-A44F-BB8E27DCD478}" type="presParOf" srcId="{DD779D54-B8C6-40F0-B2AC-0014878029D8}" destId="{111BE5B8-C528-4C00-B0F2-24FD242D1466}" srcOrd="3" destOrd="0" presId="urn:microsoft.com/office/officeart/2005/8/layout/hierarchy2"/>
    <dgm:cxn modelId="{2FF9F5E3-ABC0-4E2D-B3B8-7E92D9A109E8}" type="presParOf" srcId="{111BE5B8-C528-4C00-B0F2-24FD242D1466}" destId="{9D5C8347-D405-4FCD-AB3A-77DD234EDC1D}" srcOrd="0" destOrd="0" presId="urn:microsoft.com/office/officeart/2005/8/layout/hierarchy2"/>
    <dgm:cxn modelId="{A3CB8669-F9B5-4EF6-8313-B4A9D29DCD6E}" type="presParOf" srcId="{111BE5B8-C528-4C00-B0F2-24FD242D1466}" destId="{D687498E-29A8-4414-B2F6-8C1F08DE640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1EBD3F0-2AB2-4550-AB2B-45656C2BA076}">
      <dsp:nvSpPr>
        <dsp:cNvPr id="0" name=""/>
        <dsp:cNvSpPr/>
      </dsp:nvSpPr>
      <dsp:spPr>
        <a:xfrm>
          <a:off x="2323" y="1438672"/>
          <a:ext cx="3297234" cy="164861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b="1" kern="1200" dirty="0" err="1" smtClean="0"/>
            <a:t>성매매</a:t>
          </a:r>
          <a:endParaRPr lang="ko-KR" altLang="en-US" sz="3200" b="1" kern="1200" dirty="0"/>
        </a:p>
      </dsp:txBody>
      <dsp:txXfrm>
        <a:off x="2323" y="1438672"/>
        <a:ext cx="3297234" cy="1648617"/>
      </dsp:txXfrm>
    </dsp:sp>
    <dsp:sp modelId="{A7C7C7F5-1EDE-42E5-994C-EAC1C708A6B5}">
      <dsp:nvSpPr>
        <dsp:cNvPr id="0" name=""/>
        <dsp:cNvSpPr/>
      </dsp:nvSpPr>
      <dsp:spPr>
        <a:xfrm rot="19570881">
          <a:off x="3165022" y="1787647"/>
          <a:ext cx="1590289" cy="65566"/>
        </a:xfrm>
        <a:custGeom>
          <a:avLst/>
          <a:gdLst/>
          <a:ahLst/>
          <a:cxnLst/>
          <a:rect l="0" t="0" r="0" b="0"/>
          <a:pathLst>
            <a:path>
              <a:moveTo>
                <a:pt x="0" y="32783"/>
              </a:moveTo>
              <a:lnTo>
                <a:pt x="1590289" y="327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9570881">
        <a:off x="3920410" y="1780673"/>
        <a:ext cx="79514" cy="79514"/>
      </dsp:txXfrm>
    </dsp:sp>
    <dsp:sp modelId="{45C759EA-7E43-4166-B28A-A81F823AD7CF}">
      <dsp:nvSpPr>
        <dsp:cNvPr id="0" name=""/>
        <dsp:cNvSpPr/>
      </dsp:nvSpPr>
      <dsp:spPr>
        <a:xfrm>
          <a:off x="4620776" y="712646"/>
          <a:ext cx="3608823" cy="133046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5800" kern="1200" dirty="0" smtClean="0"/>
            <a:t>찬성</a:t>
          </a:r>
          <a:endParaRPr lang="ko-KR" altLang="en-US" sz="5800" kern="1200" dirty="0"/>
        </a:p>
      </dsp:txBody>
      <dsp:txXfrm>
        <a:off x="4620776" y="712646"/>
        <a:ext cx="3608823" cy="1330467"/>
      </dsp:txXfrm>
    </dsp:sp>
    <dsp:sp modelId="{D05E877B-AF3D-44EE-9815-CF559D748C5C}">
      <dsp:nvSpPr>
        <dsp:cNvPr id="0" name=""/>
        <dsp:cNvSpPr/>
      </dsp:nvSpPr>
      <dsp:spPr>
        <a:xfrm rot="3044240">
          <a:off x="2917022" y="3036956"/>
          <a:ext cx="2083966" cy="65566"/>
        </a:xfrm>
        <a:custGeom>
          <a:avLst/>
          <a:gdLst/>
          <a:ahLst/>
          <a:cxnLst/>
          <a:rect l="0" t="0" r="0" b="0"/>
          <a:pathLst>
            <a:path>
              <a:moveTo>
                <a:pt x="0" y="32783"/>
              </a:moveTo>
              <a:lnTo>
                <a:pt x="2083966" y="327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3044240">
        <a:off x="3906906" y="3017640"/>
        <a:ext cx="104198" cy="104198"/>
      </dsp:txXfrm>
    </dsp:sp>
    <dsp:sp modelId="{9D5C8347-D405-4FCD-AB3A-77DD234EDC1D}">
      <dsp:nvSpPr>
        <dsp:cNvPr id="0" name=""/>
        <dsp:cNvSpPr/>
      </dsp:nvSpPr>
      <dsp:spPr>
        <a:xfrm>
          <a:off x="4618452" y="3227033"/>
          <a:ext cx="3592436" cy="129892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400" b="1" kern="1200" dirty="0" smtClean="0"/>
            <a:t>반대</a:t>
          </a:r>
          <a:endParaRPr lang="ko-KR" altLang="en-US" sz="4400" b="1" kern="1200" dirty="0"/>
        </a:p>
      </dsp:txBody>
      <dsp:txXfrm>
        <a:off x="4618452" y="3227033"/>
        <a:ext cx="3592436" cy="12989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3DDF47-CA93-4CC5-A102-693061A80930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CE3BE7-CEE8-495C-AD49-BE1D337C39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ko.wikipedia.org/wiki/%EB%8F%85%EC%9D%BC" TargetMode="External"/><Relationship Id="rId13" Type="http://schemas.openxmlformats.org/officeDocument/2006/relationships/hyperlink" Target="http://ko.wikipedia.org/wiki/%ED%84%B0%ED%82%A4" TargetMode="External"/><Relationship Id="rId18" Type="http://schemas.openxmlformats.org/officeDocument/2006/relationships/hyperlink" Target="http://ko.wikipedia.org/wiki/%EB%A9%95%EC%8B%9C%EC%BD%94" TargetMode="External"/><Relationship Id="rId3" Type="http://schemas.openxmlformats.org/officeDocument/2006/relationships/hyperlink" Target="http://ko.wikipedia.org/wiki/%EC%98%A4%EC%8A%A4%ED%8A%B8%EB%A0%88%EC%9D%BC%EB%A6%AC%EC%95%84" TargetMode="External"/><Relationship Id="rId21" Type="http://schemas.openxmlformats.org/officeDocument/2006/relationships/hyperlink" Target="http://ko.wikipedia.org/wiki/%EB%A7%88%EC%95%BD" TargetMode="External"/><Relationship Id="rId7" Type="http://schemas.openxmlformats.org/officeDocument/2006/relationships/hyperlink" Target="http://ko.wikipedia.org/wiki/1992%EB%85%84" TargetMode="External"/><Relationship Id="rId12" Type="http://schemas.openxmlformats.org/officeDocument/2006/relationships/hyperlink" Target="http://ko.wikipedia.org/wiki/%EC%98%A4%EC%8A%A4%ED%8A%B8%EB%A6%AC%EC%95%84" TargetMode="External"/><Relationship Id="rId17" Type="http://schemas.openxmlformats.org/officeDocument/2006/relationships/hyperlink" Target="http://ko.wikipedia.org/wiki/%EB%84%A4%EB%B0%94%EB%8B%A4_%EC%A3%BC" TargetMode="External"/><Relationship Id="rId2" Type="http://schemas.openxmlformats.org/officeDocument/2006/relationships/slide" Target="../slides/slide12.xml"/><Relationship Id="rId16" Type="http://schemas.openxmlformats.org/officeDocument/2006/relationships/hyperlink" Target="http://ko.wikipedia.org/wiki/%EB%AF%B8%EA%B5%AD" TargetMode="External"/><Relationship Id="rId20" Type="http://schemas.openxmlformats.org/officeDocument/2006/relationships/hyperlink" Target="http://ko.wikipedia.org/wiki/%EC%95%88%ED%8A%B8%EB%B2%A0%EB%A5%B4%ED%8E%9C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ko.wikipedia.org/wiki/%EC%8A%A4%EC%9C%84%EC%8A%A4" TargetMode="External"/><Relationship Id="rId11" Type="http://schemas.openxmlformats.org/officeDocument/2006/relationships/hyperlink" Target="http://ko.wikipedia.org/wiki/2003%EB%85%84" TargetMode="External"/><Relationship Id="rId24" Type="http://schemas.openxmlformats.org/officeDocument/2006/relationships/hyperlink" Target="http://ko.wikipedia.org/wiki/%EC%82%B4%EC%9D%B8" TargetMode="External"/><Relationship Id="rId5" Type="http://schemas.openxmlformats.org/officeDocument/2006/relationships/hyperlink" Target="http://ko.wikipedia.org/wiki/1984%EB%85%84" TargetMode="External"/><Relationship Id="rId15" Type="http://schemas.openxmlformats.org/officeDocument/2006/relationships/hyperlink" Target="http://ko.wikipedia.org/wiki/%ED%97%9D%EA%B0%80%EB%A6%AC" TargetMode="External"/><Relationship Id="rId23" Type="http://schemas.openxmlformats.org/officeDocument/2006/relationships/hyperlink" Target="http://ko.wikipedia.org/wiki/%EC%84%B1%ED%8F%AD%ED%96%89" TargetMode="External"/><Relationship Id="rId10" Type="http://schemas.openxmlformats.org/officeDocument/2006/relationships/hyperlink" Target="http://ko.wikipedia.org/wiki/%EB%89%B4%EC%A7%88%EB%9E%9C%EB%93%9C" TargetMode="External"/><Relationship Id="rId19" Type="http://schemas.openxmlformats.org/officeDocument/2006/relationships/hyperlink" Target="http://ko.wikipedia.org/wiki/%EB%B2%A8%EA%B8%B0%EC%97%90" TargetMode="External"/><Relationship Id="rId4" Type="http://schemas.openxmlformats.org/officeDocument/2006/relationships/hyperlink" Target="http://ko.wikipedia.org/wiki/%EB%B9%85%ED%86%A0%EB%A6%AC%EC%95%84_%EC%A3%BC" TargetMode="External"/><Relationship Id="rId9" Type="http://schemas.openxmlformats.org/officeDocument/2006/relationships/hyperlink" Target="http://ko.wikipedia.org/wiki/2001%EB%85%84" TargetMode="External"/><Relationship Id="rId14" Type="http://schemas.openxmlformats.org/officeDocument/2006/relationships/hyperlink" Target="http://ko.wikipedia.org/wiki/%EB%84%A4%EB%8D%9C%EB%9E%80%EB%93%9C" TargetMode="External"/><Relationship Id="rId22" Type="http://schemas.openxmlformats.org/officeDocument/2006/relationships/hyperlink" Target="http://ko.wikipedia.org/wiki/%EC%9D%B8%EC%8B%A0%EB%A7%A4%EB%A7%A4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스위스의 </a:t>
            </a:r>
            <a:r>
              <a:rPr lang="ko-KR" altLang="en-US" dirty="0" err="1" smtClean="0"/>
              <a:t>성매매</a:t>
            </a:r>
            <a:r>
              <a:rPr lang="ko-KR" altLang="en-US" dirty="0" smtClean="0"/>
              <a:t> 장소로 </a:t>
            </a:r>
            <a:r>
              <a:rPr lang="ko-KR" altLang="en-US" dirty="0" err="1" smtClean="0"/>
              <a:t>성매매</a:t>
            </a:r>
            <a:r>
              <a:rPr lang="ko-KR" altLang="en-US" dirty="0" smtClean="0"/>
              <a:t> 여성들과 자신의 자동차에서 관계를 즐길 수 있도록 합법적으로 설치해놓은 </a:t>
            </a:r>
            <a:r>
              <a:rPr lang="ko-KR" altLang="en-US" dirty="0" err="1" smtClean="0"/>
              <a:t>성매매</a:t>
            </a:r>
            <a:r>
              <a:rPr lang="ko-KR" altLang="en-US" dirty="0" smtClean="0"/>
              <a:t> 공간이다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특히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이곳은 </a:t>
            </a:r>
            <a:r>
              <a:rPr lang="ko-KR" altLang="en-US" dirty="0" err="1" smtClean="0"/>
              <a:t>여러가지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알림표지판들이</a:t>
            </a:r>
            <a:r>
              <a:rPr lang="ko-KR" altLang="en-US" dirty="0" smtClean="0"/>
              <a:t> 있는데 </a:t>
            </a:r>
            <a:r>
              <a:rPr lang="en-US" altLang="ko-KR" dirty="0" smtClean="0"/>
              <a:t>18</a:t>
            </a:r>
            <a:r>
              <a:rPr lang="ko-KR" altLang="en-US" dirty="0" smtClean="0"/>
              <a:t>세 이상만 출입할 수 있고 </a:t>
            </a:r>
            <a:r>
              <a:rPr lang="ko-KR" altLang="en-US" baseline="0" dirty="0" smtClean="0"/>
              <a:t> 자동차가 있어야 하며 무조건 </a:t>
            </a:r>
            <a:r>
              <a:rPr lang="ko-KR" altLang="en-US" baseline="0" dirty="0" err="1" smtClean="0"/>
              <a:t>한사람만</a:t>
            </a:r>
            <a:r>
              <a:rPr lang="ko-KR" altLang="en-US" baseline="0" dirty="0" smtClean="0"/>
              <a:t> 타고 있어야 한다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또 쓰레기는 쓰레기통에 버려야 하며 촬영이나 </a:t>
            </a:r>
            <a:r>
              <a:rPr lang="ko-KR" altLang="en-US" baseline="0" dirty="0" err="1" smtClean="0"/>
              <a:t>노래등은</a:t>
            </a:r>
            <a:r>
              <a:rPr lang="ko-KR" altLang="en-US" baseline="0" dirty="0" smtClean="0"/>
              <a:t> 금지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성매매</a:t>
            </a:r>
            <a:r>
              <a:rPr lang="ko-KR" altLang="en-US" baseline="0" dirty="0" smtClean="0"/>
              <a:t> 여성들을 위한 비상벨 등도 설치되어 있다</a:t>
            </a:r>
            <a:r>
              <a:rPr lang="en-US" altLang="ko-KR" baseline="0" dirty="0" smtClean="0"/>
              <a:t>.</a:t>
            </a:r>
            <a:r>
              <a:rPr lang="ko-KR" altLang="en-US" baseline="0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E3BE7-CEE8-495C-AD49-BE1D337C393A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ko-KR" altLang="en-US" dirty="0" smtClean="0"/>
              <a:t>국가가 </a:t>
            </a:r>
            <a:r>
              <a:rPr lang="ko-KR" altLang="en-US" dirty="0" err="1" smtClean="0"/>
              <a:t>성매매를</a:t>
            </a:r>
            <a:r>
              <a:rPr lang="ko-KR" altLang="en-US" dirty="0" smtClean="0"/>
              <a:t> 승인하여 이를 직업으로 인정하면서 세금을 받는다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인신매매를 처벌하고 알선 행위와 호객 행위를 규제한다</a:t>
            </a:r>
            <a:r>
              <a:rPr lang="en-US" altLang="ko-KR" dirty="0" smtClean="0"/>
              <a:t>.</a:t>
            </a:r>
          </a:p>
          <a:p>
            <a:pPr rtl="0"/>
            <a:r>
              <a:rPr lang="ko-KR" altLang="en-US" dirty="0" smtClean="0">
                <a:hlinkClick r:id="rId3" action="ppaction://hlinkfile" tooltip="오스트레일리아"/>
              </a:rPr>
              <a:t>오스트레일리아</a:t>
            </a:r>
            <a:r>
              <a:rPr lang="ko-KR" altLang="en-US" dirty="0" smtClean="0"/>
              <a:t> </a:t>
            </a:r>
            <a:r>
              <a:rPr lang="ko-KR" altLang="en-US" dirty="0" err="1" smtClean="0">
                <a:hlinkClick r:id="rId4" action="ppaction://hlinkfile" tooltip="빅토리아 주"/>
              </a:rPr>
              <a:t>빅토리아</a:t>
            </a:r>
            <a:r>
              <a:rPr lang="ko-KR" altLang="en-US" dirty="0" smtClean="0">
                <a:hlinkClick r:id="rId4" action="ppaction://hlinkfile" tooltip="빅토리아 주"/>
              </a:rPr>
              <a:t> 주</a:t>
            </a:r>
            <a:r>
              <a:rPr lang="en-US" altLang="ko-KR" dirty="0" smtClean="0">
                <a:hlinkClick r:id="rId5" action="ppaction://hlinkfile" tooltip="1984년"/>
              </a:rPr>
              <a:t>1984</a:t>
            </a:r>
            <a:r>
              <a:rPr lang="ko-KR" altLang="en-US" dirty="0" smtClean="0">
                <a:hlinkClick r:id="rId5" action="ppaction://hlinkfile" tooltip="1984년"/>
              </a:rPr>
              <a:t>년</a:t>
            </a:r>
            <a:r>
              <a:rPr lang="ko-KR" altLang="en-US" dirty="0" smtClean="0"/>
              <a:t> 승인</a:t>
            </a:r>
            <a:r>
              <a:rPr lang="en-US" altLang="ko-KR" dirty="0" smtClean="0"/>
              <a:t>.// </a:t>
            </a:r>
            <a:r>
              <a:rPr lang="ko-KR" altLang="en-US" dirty="0" smtClean="0">
                <a:hlinkClick r:id="rId6" action="ppaction://hlinkfile" tooltip="스위스"/>
              </a:rPr>
              <a:t>스위스</a:t>
            </a:r>
            <a:r>
              <a:rPr lang="ko-KR" altLang="en-US" dirty="0" smtClean="0"/>
              <a:t> </a:t>
            </a:r>
            <a:r>
              <a:rPr lang="en-US" altLang="ko-KR" dirty="0" smtClean="0">
                <a:hlinkClick r:id="rId7" action="ppaction://hlinkfile" tooltip="1992년"/>
              </a:rPr>
              <a:t>1992</a:t>
            </a:r>
            <a:r>
              <a:rPr lang="ko-KR" altLang="en-US" dirty="0" smtClean="0">
                <a:hlinkClick r:id="rId7" action="ppaction://hlinkfile" tooltip="1992년"/>
              </a:rPr>
              <a:t>년</a:t>
            </a:r>
            <a:r>
              <a:rPr lang="ko-KR" altLang="en-US" dirty="0" smtClean="0"/>
              <a:t> 승인</a:t>
            </a:r>
            <a:r>
              <a:rPr lang="en-US" altLang="ko-KR" dirty="0" smtClean="0"/>
              <a:t>. </a:t>
            </a:r>
            <a:r>
              <a:rPr lang="ko-KR" altLang="en-US" dirty="0" smtClean="0">
                <a:hlinkClick r:id="rId8" action="ppaction://hlinkfile" tooltip="독일"/>
              </a:rPr>
              <a:t>독일</a:t>
            </a:r>
            <a:r>
              <a:rPr lang="en-US" altLang="ko-KR" dirty="0" smtClean="0">
                <a:hlinkClick r:id="rId9" action="ppaction://hlinkfile" tooltip="2001년"/>
              </a:rPr>
              <a:t>2001</a:t>
            </a:r>
            <a:r>
              <a:rPr lang="ko-KR" altLang="en-US" dirty="0" smtClean="0">
                <a:hlinkClick r:id="rId9" action="ppaction://hlinkfile" tooltip="2001년"/>
              </a:rPr>
              <a:t>년</a:t>
            </a:r>
            <a:r>
              <a:rPr lang="ko-KR" altLang="en-US" dirty="0" smtClean="0"/>
              <a:t> 승인</a:t>
            </a:r>
            <a:r>
              <a:rPr lang="en-US" altLang="ko-KR" dirty="0" smtClean="0"/>
              <a:t>.// </a:t>
            </a:r>
            <a:r>
              <a:rPr lang="ko-KR" altLang="en-US" dirty="0" smtClean="0">
                <a:hlinkClick r:id="rId10" action="ppaction://hlinkfile" tooltip="뉴질랜드"/>
              </a:rPr>
              <a:t>뉴질랜드</a:t>
            </a:r>
            <a:r>
              <a:rPr lang="en-US" altLang="ko-KR" dirty="0" smtClean="0"/>
              <a:t>,</a:t>
            </a:r>
            <a:r>
              <a:rPr lang="en-US" altLang="ko-KR" dirty="0" smtClean="0">
                <a:hlinkClick r:id="rId11" action="ppaction://hlinkfile" tooltip="2003년"/>
              </a:rPr>
              <a:t>2003</a:t>
            </a:r>
            <a:r>
              <a:rPr lang="ko-KR" altLang="en-US" dirty="0" smtClean="0">
                <a:hlinkClick r:id="rId11" action="ppaction://hlinkfile" tooltip="2003년"/>
              </a:rPr>
              <a:t>년</a:t>
            </a:r>
            <a:r>
              <a:rPr lang="ko-KR" altLang="en-US" dirty="0" smtClean="0"/>
              <a:t> 승인</a:t>
            </a:r>
            <a:r>
              <a:rPr lang="en-US" altLang="ko-KR" dirty="0" smtClean="0"/>
              <a:t>.// </a:t>
            </a:r>
            <a:r>
              <a:rPr lang="ko-KR" altLang="en-US" dirty="0" smtClean="0">
                <a:hlinkClick r:id="rId12" action="ppaction://hlinkfile" tooltip="오스트리아"/>
              </a:rPr>
              <a:t>오스트리아</a:t>
            </a:r>
            <a:r>
              <a:rPr lang="en-US" altLang="ko-KR" dirty="0" smtClean="0"/>
              <a:t>// </a:t>
            </a:r>
            <a:r>
              <a:rPr lang="ko-KR" altLang="en-US" dirty="0" smtClean="0">
                <a:hlinkClick r:id="rId13" action="ppaction://hlinkfile" tooltip="터키"/>
              </a:rPr>
              <a:t>터키</a:t>
            </a:r>
            <a:r>
              <a:rPr lang="ko-KR" altLang="en-US" dirty="0" smtClean="0"/>
              <a:t> </a:t>
            </a:r>
            <a:r>
              <a:rPr lang="ko-KR" altLang="en-US" dirty="0" smtClean="0">
                <a:hlinkClick r:id="rId14" action="ppaction://hlinkfile" tooltip="네덜란드"/>
              </a:rPr>
              <a:t>네덜란드</a:t>
            </a:r>
            <a:r>
              <a:rPr lang="en-US" altLang="ko-KR" dirty="0" smtClean="0"/>
              <a:t>// </a:t>
            </a:r>
            <a:r>
              <a:rPr lang="ko-KR" altLang="en-US" dirty="0" smtClean="0">
                <a:hlinkClick r:id="rId15" action="ppaction://hlinkfile" tooltip="헝가리"/>
              </a:rPr>
              <a:t>헝가리</a:t>
            </a:r>
            <a:r>
              <a:rPr lang="en-US" altLang="ko-KR" dirty="0" smtClean="0"/>
              <a:t>: </a:t>
            </a:r>
            <a:r>
              <a:rPr lang="ko-KR" altLang="en-US" dirty="0" smtClean="0"/>
              <a:t>네덜란드와 헝가리는 </a:t>
            </a:r>
            <a:r>
              <a:rPr lang="ko-KR" altLang="en-US" dirty="0" err="1" smtClean="0"/>
              <a:t>공창제를</a:t>
            </a:r>
            <a:r>
              <a:rPr lang="ko-KR" altLang="en-US" dirty="0" smtClean="0"/>
              <a:t> 시행하면서 사실상 </a:t>
            </a:r>
            <a:r>
              <a:rPr lang="ko-KR" altLang="en-US" dirty="0" err="1" smtClean="0"/>
              <a:t>성매매를</a:t>
            </a:r>
            <a:r>
              <a:rPr lang="ko-KR" altLang="en-US" dirty="0" smtClean="0"/>
              <a:t> 합법화했다</a:t>
            </a:r>
            <a:r>
              <a:rPr lang="en-US" altLang="ko-KR" dirty="0" smtClean="0"/>
              <a:t>. </a:t>
            </a:r>
            <a:r>
              <a:rPr lang="ko-KR" altLang="en-US" dirty="0" smtClean="0">
                <a:hlinkClick r:id="rId16" action="ppaction://hlinkfile" tooltip="미국"/>
              </a:rPr>
              <a:t>미국</a:t>
            </a:r>
            <a:r>
              <a:rPr lang="ko-KR" altLang="en-US" dirty="0" smtClean="0"/>
              <a:t> </a:t>
            </a:r>
            <a:r>
              <a:rPr lang="ko-KR" altLang="en-US" dirty="0" smtClean="0">
                <a:hlinkClick r:id="rId17" action="ppaction://hlinkfile" tooltip="네바다 주"/>
              </a:rPr>
              <a:t>네바다 주</a:t>
            </a:r>
            <a:r>
              <a:rPr lang="en-US" altLang="ko-KR" dirty="0" smtClean="0"/>
              <a:t>// </a:t>
            </a:r>
            <a:r>
              <a:rPr lang="ko-KR" altLang="en-US" dirty="0" smtClean="0">
                <a:hlinkClick r:id="rId18" action="ppaction://hlinkfile" tooltip="멕시코"/>
              </a:rPr>
              <a:t>멕시코</a:t>
            </a:r>
            <a:r>
              <a:rPr lang="en-US" altLang="ko-KR" dirty="0" smtClean="0"/>
              <a:t>// </a:t>
            </a:r>
            <a:r>
              <a:rPr lang="ko-KR" altLang="en-US" dirty="0" smtClean="0">
                <a:hlinkClick r:id="rId19" action="ppaction://hlinkfile" tooltip="벨기에"/>
              </a:rPr>
              <a:t>벨기에</a:t>
            </a:r>
            <a:r>
              <a:rPr lang="ko-KR" altLang="en-US" dirty="0" smtClean="0"/>
              <a:t> </a:t>
            </a:r>
            <a:r>
              <a:rPr lang="ko-KR" altLang="en-US" dirty="0" err="1" smtClean="0">
                <a:hlinkClick r:id="rId20" action="ppaction://hlinkfile" tooltip="안트베르펜"/>
              </a:rPr>
              <a:t>안트베르펜</a:t>
            </a:r>
            <a:endParaRPr lang="en-US" altLang="ko-KR" dirty="0" smtClean="0"/>
          </a:p>
          <a:p>
            <a:pPr rtl="0"/>
            <a:endParaRPr lang="en-US" altLang="ko-KR" dirty="0" smtClean="0"/>
          </a:p>
          <a:p>
            <a:pPr rtl="0"/>
            <a:r>
              <a:rPr lang="ko-KR" altLang="en-US" dirty="0" smtClean="0">
                <a:hlinkClick r:id="rId19" action="ppaction://hlinkfile" tooltip="벨기에"/>
              </a:rPr>
              <a:t>벨기에</a:t>
            </a:r>
            <a:r>
              <a:rPr lang="ko-KR" altLang="en-US" dirty="0" smtClean="0"/>
              <a:t>의 </a:t>
            </a:r>
            <a:r>
              <a:rPr lang="ko-KR" altLang="en-US" dirty="0" err="1" smtClean="0">
                <a:hlinkClick r:id="rId20" action="ppaction://hlinkfile" tooltip="안트베르펜"/>
              </a:rPr>
              <a:t>안트베르펜</a:t>
            </a:r>
            <a:r>
              <a:rPr lang="ko-KR" altLang="en-US" dirty="0" err="1" smtClean="0"/>
              <a:t>에선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공창제를</a:t>
            </a:r>
            <a:r>
              <a:rPr lang="ko-KR" altLang="en-US" dirty="0" smtClean="0"/>
              <a:t> 시행하자</a:t>
            </a:r>
            <a:r>
              <a:rPr lang="en-US" altLang="ko-KR" dirty="0" smtClean="0"/>
              <a:t>, </a:t>
            </a:r>
            <a:r>
              <a:rPr lang="ko-KR" altLang="en-US" dirty="0" smtClean="0">
                <a:hlinkClick r:id="rId21" action="ppaction://hlinkfile" tooltip="마약"/>
              </a:rPr>
              <a:t>마약</a:t>
            </a:r>
            <a:r>
              <a:rPr lang="ko-KR" altLang="en-US" dirty="0" smtClean="0"/>
              <a:t>과 </a:t>
            </a:r>
            <a:r>
              <a:rPr lang="ko-KR" altLang="en-US" dirty="0" smtClean="0">
                <a:hlinkClick r:id="rId22" action="ppaction://hlinkfile" tooltip="인신매매"/>
              </a:rPr>
              <a:t>인신매매</a:t>
            </a:r>
            <a:r>
              <a:rPr lang="en-US" altLang="ko-KR" dirty="0" smtClean="0"/>
              <a:t>, </a:t>
            </a:r>
            <a:r>
              <a:rPr lang="ko-KR" altLang="en-US" dirty="0" smtClean="0">
                <a:hlinkClick r:id="rId23" action="ppaction://hlinkfile" tooltip="성폭행"/>
              </a:rPr>
              <a:t>성폭행</a:t>
            </a:r>
            <a:r>
              <a:rPr lang="en-US" altLang="ko-KR" dirty="0" smtClean="0"/>
              <a:t>, </a:t>
            </a:r>
            <a:r>
              <a:rPr lang="ko-KR" altLang="en-US" dirty="0" smtClean="0">
                <a:hlinkClick r:id="rId24" action="ppaction://hlinkfile" tooltip="살인"/>
              </a:rPr>
              <a:t>살인</a:t>
            </a:r>
            <a:r>
              <a:rPr lang="ko-KR" altLang="en-US" dirty="0" smtClean="0"/>
              <a:t> 등의 강력범죄가 </a:t>
            </a:r>
            <a:r>
              <a:rPr lang="en-US" altLang="ko-KR" dirty="0" smtClean="0"/>
              <a:t>44% </a:t>
            </a:r>
            <a:r>
              <a:rPr lang="ko-KR" altLang="en-US" dirty="0" smtClean="0"/>
              <a:t>줄어들었고</a:t>
            </a:r>
            <a:r>
              <a:rPr lang="en-US" altLang="ko-KR" dirty="0" smtClean="0"/>
              <a:t>, 80</a:t>
            </a:r>
            <a:r>
              <a:rPr lang="ko-KR" altLang="en-US" dirty="0" smtClean="0"/>
              <a:t>만 달러의 세금을 더 걷어들였다고 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종사자의 대우도 개선되었다고 했지만 허용이냐 금지냐를 둘러싸고 논쟁은 계속되는 중이다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종사자들의 인권 향상을 위해 </a:t>
            </a:r>
            <a:r>
              <a:rPr lang="ko-KR" altLang="en-US" dirty="0" err="1" smtClean="0"/>
              <a:t>성매매를</a:t>
            </a:r>
            <a:r>
              <a:rPr lang="ko-KR" altLang="en-US" dirty="0" smtClean="0"/>
              <a:t> 합법화한 국가들도 있지만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대다수의 사람들은 인권 향상에 실효성이 없다고 한다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 이외에도 </a:t>
            </a:r>
            <a:r>
              <a:rPr lang="ko-KR" altLang="en-US" dirty="0" smtClean="0">
                <a:hlinkClick r:id="rId8" action="ppaction://hlinkfile" tooltip="독일"/>
              </a:rPr>
              <a:t>독일</a:t>
            </a:r>
            <a:r>
              <a:rPr lang="ko-KR" altLang="en-US" dirty="0" smtClean="0"/>
              <a:t>에선 노동사무소가 한 실업여성에게 성매매 관련 직종을 추천해주었는데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실업여성이 이를 거부하자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일자리를 추천해주었지만 거절했다는 이유로 실업수당을 </a:t>
            </a:r>
            <a:r>
              <a:rPr lang="ko-KR" altLang="en-US" dirty="0" err="1" smtClean="0"/>
              <a:t>주지않아</a:t>
            </a:r>
            <a:r>
              <a:rPr lang="ko-KR" altLang="en-US" dirty="0" smtClean="0"/>
              <a:t> 사회적으로 큰 파장을 일으키기도 하였다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sz="120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E3BE7-CEE8-495C-AD49-BE1D337C393A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E3BE7-CEE8-495C-AD49-BE1D337C393A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E3BE7-CEE8-495C-AD49-BE1D337C393A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2011</a:t>
            </a:r>
            <a:r>
              <a:rPr lang="ko-KR" altLang="en-US" dirty="0" smtClean="0"/>
              <a:t>년 조선일보에 따르면 최근 호주 </a:t>
            </a:r>
            <a:r>
              <a:rPr lang="ko-KR" altLang="en-US" dirty="0" err="1" smtClean="0"/>
              <a:t>성매매산업</a:t>
            </a:r>
            <a:r>
              <a:rPr lang="ko-KR" altLang="en-US" dirty="0" smtClean="0"/>
              <a:t> 종사자 </a:t>
            </a:r>
            <a:r>
              <a:rPr lang="en-US" altLang="ko-KR" dirty="0" smtClean="0"/>
              <a:t>2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3000</a:t>
            </a:r>
            <a:r>
              <a:rPr lang="ko-KR" altLang="en-US" dirty="0" smtClean="0"/>
              <a:t>명 중 외국인 비율이 약 </a:t>
            </a:r>
            <a:r>
              <a:rPr lang="en-US" altLang="ko-KR" dirty="0" smtClean="0"/>
              <a:t>25%</a:t>
            </a:r>
            <a:r>
              <a:rPr lang="ko-KR" altLang="en-US" dirty="0" smtClean="0"/>
              <a:t>인데</a:t>
            </a:r>
            <a:r>
              <a:rPr lang="en-US" altLang="ko-KR" dirty="0" smtClean="0"/>
              <a:t>. </a:t>
            </a:r>
            <a:r>
              <a:rPr lang="ko-KR" altLang="en-US" dirty="0" smtClean="0"/>
              <a:t>외국인 중 한국인은 약 </a:t>
            </a:r>
            <a:r>
              <a:rPr lang="en-US" altLang="ko-KR" dirty="0" smtClean="0"/>
              <a:t>16.9%</a:t>
            </a:r>
            <a:r>
              <a:rPr lang="ko-KR" altLang="en-US" dirty="0" smtClean="0"/>
              <a:t>로 </a:t>
            </a:r>
            <a:r>
              <a:rPr lang="en-US" altLang="ko-KR" dirty="0" smtClean="0"/>
              <a:t>1000</a:t>
            </a:r>
            <a:r>
              <a:rPr lang="ko-KR" altLang="en-US" dirty="0" smtClean="0"/>
              <a:t>명이 </a:t>
            </a:r>
            <a:r>
              <a:rPr lang="ko-KR" altLang="en-US" dirty="0" err="1" smtClean="0"/>
              <a:t>넘는것으로</a:t>
            </a:r>
            <a:r>
              <a:rPr lang="ko-KR" altLang="en-US" dirty="0" smtClean="0"/>
              <a:t> 밝혀졌다</a:t>
            </a:r>
            <a:r>
              <a:rPr lang="en-US" altLang="ko-KR" dirty="0" smtClean="0"/>
              <a:t>.  </a:t>
            </a:r>
            <a:r>
              <a:rPr lang="ko-KR" altLang="en-US" dirty="0" smtClean="0"/>
              <a:t>특히 한국여성 매춘부 일부가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워킹</a:t>
            </a:r>
            <a:r>
              <a:rPr lang="ko-KR" altLang="en-US" dirty="0" smtClean="0"/>
              <a:t> 홀리데이 비자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를 발급받아 호주에 합법적으로 체류하면서 음성적으로 돈을 벌고 있는 것으로 밝혀졌다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E3BE7-CEE8-495C-AD49-BE1D337C393A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합법화 된지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년이 된 독일에서는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합법화 실패의 목소리가 커지고 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성매매업계가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팽창하면서 이웃 나라에서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종사자들이 대거 유입하여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특히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불가리아와 루마니아 등에서 몰려든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여성들 때문에 공급이 늘어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가격은 오히려 폭락했다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심지어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맥도날드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빅맥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가격에 성을 팔기도 한다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이에 따라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종사자들은 더욱 열악한 환경에서 근무하게 됐지만 임금은 대폭 낮아져 오히려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삶의질은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더 하락했다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미국 시사주간지 타임은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18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현지시간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독일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쾰른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지역에서 구강성교가 포함된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비용은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유로였지만 최근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유로까지 내렸다고 밝혔다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독일의 시사주간지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슈피겔은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독일 의료보험기관의 통계를 들어 합법화 이후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여성이 고용자로 등록된 건수는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1%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에 그쳤다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고 전했다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사회적 낙인에 대한 두려움이 여전해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성매매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여성이 익명성을 포기하는 경우는 거의 없다는 것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합법화됐다 해도 현실적으로 다른 직업과 같을 수 없다는 얘기다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악셀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드레허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하이델베르그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대학 교수는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150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개 국가를 대상으로 조사한 결과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오히려 합법화 국가들에서 인신매매 범죄가 더 자주 일어나는 것으로 확인됐다고 말했다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피해 여성은 대부분 동유럽 국가 출신으로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`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보모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`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와 같은 직업을 알선받기로 하고 독일로 왔다가 사기를 당하는 경우가 많다고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슈피겔은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전했다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합법화로 사창가에 대한 감시가 이뤄지지 않으면서 생긴 역효과다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E3BE7-CEE8-495C-AD49-BE1D337C393A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dirty="0" smtClean="0"/>
              <a:t>이는 </a:t>
            </a:r>
            <a:r>
              <a:rPr lang="ko-KR" altLang="en-US" sz="1200" dirty="0" err="1" smtClean="0"/>
              <a:t>성매매</a:t>
            </a:r>
            <a:r>
              <a:rPr lang="ko-KR" altLang="en-US" sz="1200" dirty="0" smtClean="0"/>
              <a:t> 조장</a:t>
            </a:r>
            <a:r>
              <a:rPr lang="en-US" altLang="ko-KR" sz="1200" dirty="0" smtClean="0"/>
              <a:t>․</a:t>
            </a:r>
            <a:r>
              <a:rPr lang="ko-KR" altLang="en-US" sz="1200" dirty="0" smtClean="0"/>
              <a:t>알선행위를 처벌하며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성매매</a:t>
            </a:r>
            <a:r>
              <a:rPr lang="ko-KR" altLang="en-US" sz="1200" dirty="0" smtClean="0"/>
              <a:t> 쌍방 중 </a:t>
            </a:r>
            <a:r>
              <a:rPr lang="ko-KR" altLang="en-US" sz="1200" dirty="0" err="1" smtClean="0"/>
              <a:t>성구매자만을</a:t>
            </a:r>
            <a:r>
              <a:rPr lang="ko-KR" altLang="en-US" sz="1200" dirty="0" smtClean="0"/>
              <a:t> 처벌한다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이 입장은 성매매를 </a:t>
            </a:r>
            <a:r>
              <a:rPr lang="ko-KR" altLang="en-US" sz="1200" dirty="0" err="1" smtClean="0"/>
              <a:t>성판매여성의</a:t>
            </a:r>
            <a:r>
              <a:rPr lang="ko-KR" altLang="en-US" sz="1200" dirty="0" smtClean="0"/>
              <a:t> 인격과 존엄에 대한 침해로 파악하므로</a:t>
            </a:r>
            <a:r>
              <a:rPr lang="en-US" altLang="ko-KR" sz="1200" dirty="0" smtClean="0"/>
              <a:t>, ’</a:t>
            </a:r>
            <a:r>
              <a:rPr lang="ko-KR" altLang="en-US" sz="1200" dirty="0" smtClean="0"/>
              <a:t>자발성‘의 외양을 띤 </a:t>
            </a:r>
            <a:r>
              <a:rPr lang="ko-KR" altLang="en-US" sz="1200" dirty="0" err="1" smtClean="0"/>
              <a:t>성매매라</a:t>
            </a:r>
            <a:r>
              <a:rPr lang="ko-KR" altLang="en-US" sz="1200" dirty="0" smtClean="0"/>
              <a:t> 할지라도 </a:t>
            </a:r>
            <a:r>
              <a:rPr lang="ko-KR" altLang="en-US" sz="1200" dirty="0" err="1" smtClean="0"/>
              <a:t>성판매여성은</a:t>
            </a:r>
            <a:r>
              <a:rPr lang="ko-KR" altLang="en-US" sz="1200" dirty="0" smtClean="0"/>
              <a:t> ’피해자‘</a:t>
            </a:r>
            <a:r>
              <a:rPr lang="ko-KR" altLang="en-US" sz="1200" dirty="0" err="1" smtClean="0"/>
              <a:t>로</a:t>
            </a:r>
            <a:r>
              <a:rPr lang="ko-KR" altLang="en-US" sz="1200" dirty="0" smtClean="0"/>
              <a:t> 규정된다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스웨덴의 최근 입법이 대표적인 예로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이 경우 성매매 여성은 범죄 ’피해자‘</a:t>
            </a:r>
            <a:r>
              <a:rPr lang="ko-KR" altLang="en-US" sz="1200" dirty="0" err="1" smtClean="0"/>
              <a:t>로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관념되며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성매매</a:t>
            </a:r>
            <a:r>
              <a:rPr lang="ko-KR" altLang="en-US" sz="1200" dirty="0" smtClean="0"/>
              <a:t> 남성이 ’범죄인‘</a:t>
            </a:r>
            <a:r>
              <a:rPr lang="ko-KR" altLang="en-US" sz="1200" dirty="0" err="1" smtClean="0"/>
              <a:t>으로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관념된다</a:t>
            </a:r>
            <a:endParaRPr lang="en-US" altLang="ko-KR" sz="1200" dirty="0" smtClean="0"/>
          </a:p>
          <a:p>
            <a:r>
              <a:rPr lang="en-US" altLang="ko-KR" dirty="0" smtClean="0"/>
              <a:t>1999</a:t>
            </a:r>
            <a:r>
              <a:rPr lang="ko-KR" altLang="en-US" dirty="0" smtClean="0"/>
              <a:t>년 발효된 이후 </a:t>
            </a:r>
            <a:r>
              <a:rPr lang="en-US" altLang="ko-KR" dirty="0" smtClean="0"/>
              <a:t>3700</a:t>
            </a:r>
            <a:r>
              <a:rPr lang="ko-KR" altLang="en-US" dirty="0" smtClean="0"/>
              <a:t>여명의 성 구매자를 구속하는 데 성공했다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처벌 강도는 최대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년간 구속</a:t>
            </a:r>
            <a:r>
              <a:rPr lang="en-US" altLang="ko-KR" dirty="0" smtClean="0"/>
              <a:t>, </a:t>
            </a:r>
            <a:r>
              <a:rPr lang="ko-KR" altLang="en-US" dirty="0" smtClean="0"/>
              <a:t>또는 벌금형에 처했다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강력한 조치에 성 구매 수요는 감소했고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사창가들은 문을 닫았다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슈피겔에</a:t>
            </a:r>
            <a:r>
              <a:rPr lang="ko-KR" altLang="en-US" dirty="0" smtClean="0"/>
              <a:t> 따르면 스웨덴 </a:t>
            </a:r>
            <a:r>
              <a:rPr lang="ko-KR" altLang="en-US" dirty="0" err="1" smtClean="0"/>
              <a:t>성매매</a:t>
            </a:r>
            <a:r>
              <a:rPr lang="ko-KR" altLang="en-US" dirty="0" smtClean="0"/>
              <a:t> 종사자 수는 </a:t>
            </a:r>
            <a:r>
              <a:rPr lang="en-US" altLang="ko-KR" dirty="0" smtClean="0"/>
              <a:t>1999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2500</a:t>
            </a:r>
            <a:r>
              <a:rPr lang="ko-KR" altLang="en-US" dirty="0" smtClean="0"/>
              <a:t>명에서 </a:t>
            </a:r>
            <a:r>
              <a:rPr lang="en-US" altLang="ko-KR" dirty="0" smtClean="0"/>
              <a:t>1000</a:t>
            </a:r>
            <a:r>
              <a:rPr lang="ko-KR" altLang="en-US" dirty="0" smtClean="0"/>
              <a:t>명까지 줄었다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스웨덴의 불법 인신매매 피해자 수는 독일보다 </a:t>
            </a:r>
            <a:r>
              <a:rPr lang="en-US" altLang="ko-KR" dirty="0" smtClean="0"/>
              <a:t>62</a:t>
            </a:r>
            <a:r>
              <a:rPr lang="ko-KR" altLang="en-US" dirty="0" smtClean="0"/>
              <a:t>배 더 낮다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endParaRPr lang="en-US" altLang="ko-KR" sz="120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E3BE7-CEE8-495C-AD49-BE1D337C393A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6021C-F68E-47EB-87EB-05AE88561CAF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F33F6-B687-470D-AB86-0503D399F7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news.ichannela.com/society/3/03/20130110/52202713/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bright="5000"/>
          </a:blip>
          <a:stretch>
            <a:fillRect/>
          </a:stretch>
        </p:blipFill>
        <p:spPr bwMode="auto">
          <a:xfrm>
            <a:off x="0" y="0"/>
            <a:ext cx="933898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27584" y="1052736"/>
            <a:ext cx="7772400" cy="1872208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ko-KR" altLang="en-US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성매매</a:t>
            </a:r>
            <a:r>
              <a:rPr lang="ko-KR" alt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합법화해야 되는가</a:t>
            </a:r>
            <a:r>
              <a:rPr lang="en-US" altLang="ko-KR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ko-KR" altLang="en-US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15616" y="3861048"/>
            <a:ext cx="7031134" cy="2380254"/>
          </a:xfrm>
        </p:spPr>
        <p:txBody>
          <a:bodyPr>
            <a:normAutofit lnSpcReduction="10000"/>
          </a:bodyPr>
          <a:lstStyle/>
          <a:p>
            <a:r>
              <a:rPr lang="en-US" altLang="ko-KR" sz="24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                                    </a:t>
            </a:r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&lt;2</a:t>
            </a:r>
            <a:r>
              <a:rPr lang="ko-KR" altLang="en-US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조</a:t>
            </a:r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&gt;</a:t>
            </a:r>
          </a:p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2010210019  </a:t>
            </a:r>
            <a:r>
              <a:rPr lang="ko-KR" altLang="en-US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박은정</a:t>
            </a:r>
            <a:endParaRPr lang="en-US" altLang="ko-KR" sz="2800" dirty="0" smtClean="0">
              <a:solidFill>
                <a:schemeClr val="tx1"/>
              </a:solidFill>
              <a:latin typeface="HY강B" pitchFamily="18" charset="-127"/>
              <a:ea typeface="HY강B" pitchFamily="18" charset="-127"/>
            </a:endParaRPr>
          </a:p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2010210023  </a:t>
            </a:r>
            <a:r>
              <a:rPr lang="ko-KR" altLang="en-US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백지은</a:t>
            </a:r>
            <a:endParaRPr lang="en-US" altLang="ko-KR" sz="2800" dirty="0" smtClean="0">
              <a:solidFill>
                <a:schemeClr val="tx1"/>
              </a:solidFill>
              <a:latin typeface="HY강B" pitchFamily="18" charset="-127"/>
              <a:ea typeface="HY강B" pitchFamily="18" charset="-127"/>
            </a:endParaRPr>
          </a:p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2010210031  </a:t>
            </a:r>
            <a:r>
              <a:rPr lang="ko-KR" altLang="en-US" sz="2800" dirty="0" err="1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윤소담</a:t>
            </a:r>
            <a:endParaRPr lang="en-US" altLang="ko-KR" sz="2800" dirty="0" smtClean="0">
              <a:solidFill>
                <a:schemeClr val="tx1"/>
              </a:solidFill>
              <a:latin typeface="HY강B" pitchFamily="18" charset="-127"/>
              <a:ea typeface="HY강B" pitchFamily="18" charset="-127"/>
            </a:endParaRPr>
          </a:p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2010210074  </a:t>
            </a:r>
            <a:r>
              <a:rPr lang="ko-KR" altLang="en-US" sz="2800" dirty="0" err="1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배기보</a:t>
            </a:r>
            <a:endParaRPr lang="en-US" altLang="ko-KR" sz="2800" dirty="0" smtClean="0">
              <a:solidFill>
                <a:schemeClr val="tx1"/>
              </a:solidFill>
              <a:latin typeface="HY강B" pitchFamily="18" charset="-127"/>
              <a:ea typeface="HY강B" pitchFamily="18" charset="-127"/>
            </a:endParaRP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산B" pitchFamily="18" charset="-127"/>
                <a:ea typeface="HY산B" pitchFamily="18" charset="-127"/>
              </a:rPr>
              <a:t>성매매란</a:t>
            </a:r>
            <a:r>
              <a:rPr lang="en-US" altLang="ko-KR" dirty="0" smtClean="0">
                <a:latin typeface="HY산B" pitchFamily="18" charset="-127"/>
                <a:ea typeface="HY산B" pitchFamily="18" charset="-127"/>
              </a:rPr>
              <a:t>?</a:t>
            </a:r>
            <a:endParaRPr lang="ko-KR" altLang="en-US" dirty="0">
              <a:latin typeface="HY산B" pitchFamily="18" charset="-127"/>
              <a:ea typeface="HY산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4286256"/>
            <a:ext cx="8229600" cy="21999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ko-KR" altLang="en-US" dirty="0" smtClean="0"/>
              <a:t>  </a:t>
            </a:r>
            <a:r>
              <a:rPr lang="ko-KR" altLang="en-US" sz="2600" dirty="0" err="1" smtClean="0">
                <a:latin typeface="HY동녘M" pitchFamily="18" charset="-127"/>
                <a:ea typeface="HY동녘M" pitchFamily="18" charset="-127"/>
              </a:rPr>
              <a:t>불특정인을</a:t>
            </a:r>
            <a:r>
              <a:rPr lang="ko-KR" altLang="en-US" sz="2600" dirty="0" smtClean="0"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2600" dirty="0">
                <a:latin typeface="HY동녘M" pitchFamily="18" charset="-127"/>
                <a:ea typeface="HY동녘M" pitchFamily="18" charset="-127"/>
              </a:rPr>
              <a:t>상대로 </a:t>
            </a:r>
            <a:r>
              <a:rPr lang="ko-KR" altLang="en-US" sz="2600" u="sng" dirty="0">
                <a:latin typeface="HY동녘M" pitchFamily="18" charset="-127"/>
                <a:ea typeface="HY동녘M" pitchFamily="18" charset="-127"/>
              </a:rPr>
              <a:t>금품 및 그 밖의 재산상의 이익을 수수약속</a:t>
            </a:r>
            <a:r>
              <a:rPr lang="ko-KR" altLang="en-US" sz="2600" dirty="0">
                <a:latin typeface="HY동녘M" pitchFamily="18" charset="-127"/>
                <a:ea typeface="HY동녘M" pitchFamily="18" charset="-127"/>
              </a:rPr>
              <a:t>하고 성교행위</a:t>
            </a:r>
            <a:r>
              <a:rPr lang="en-US" altLang="ko-KR" sz="2600" dirty="0"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600" dirty="0">
                <a:latin typeface="HY동녘M" pitchFamily="18" charset="-127"/>
                <a:ea typeface="HY동녘M" pitchFamily="18" charset="-127"/>
              </a:rPr>
              <a:t>구강</a:t>
            </a:r>
            <a:r>
              <a:rPr lang="en-US" altLang="ko-KR" sz="2600" dirty="0"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600" dirty="0">
                <a:latin typeface="HY동녘M" pitchFamily="18" charset="-127"/>
                <a:ea typeface="HY동녘M" pitchFamily="18" charset="-127"/>
              </a:rPr>
              <a:t>항문 등 신체적 일부 또는 도구를 이용한 </a:t>
            </a:r>
            <a:r>
              <a:rPr lang="ko-KR" altLang="en-US" sz="2600" u="sng" dirty="0" smtClean="0">
                <a:latin typeface="HY동녘M" pitchFamily="18" charset="-127"/>
                <a:ea typeface="HY동녘M" pitchFamily="18" charset="-127"/>
              </a:rPr>
              <a:t>유사성교행위</a:t>
            </a:r>
            <a:endParaRPr lang="ko-KR" altLang="en-US" sz="2600" dirty="0">
              <a:latin typeface="HY동녘M" pitchFamily="18" charset="-127"/>
              <a:ea typeface="HY동녘M" pitchFamily="18" charset="-127"/>
            </a:endParaRPr>
          </a:p>
          <a:p>
            <a:pPr lvl="1">
              <a:buNone/>
            </a:pPr>
            <a:endParaRPr lang="en-US" altLang="ko-KR" sz="1800" dirty="0" smtClean="0"/>
          </a:p>
          <a:p>
            <a:pPr lvl="1">
              <a:buNone/>
            </a:pPr>
            <a:r>
              <a:rPr lang="en-US" altLang="ko-KR" sz="1800" dirty="0" smtClean="0"/>
              <a:t>                       -</a:t>
            </a:r>
            <a:r>
              <a:rPr lang="ko-KR" altLang="en-US" sz="1800" dirty="0" err="1" smtClean="0"/>
              <a:t>성매매</a:t>
            </a:r>
            <a:r>
              <a:rPr lang="ko-KR" altLang="en-US" sz="1800" dirty="0" smtClean="0"/>
              <a:t> 알선 등 행위의 처벌에 관한 법률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제</a:t>
            </a:r>
            <a:r>
              <a:rPr lang="en-US" altLang="ko-KR" sz="1800" dirty="0" smtClean="0"/>
              <a:t>2</a:t>
            </a:r>
            <a:r>
              <a:rPr lang="ko-KR" altLang="en-US" sz="1800" dirty="0" smtClean="0"/>
              <a:t>조</a:t>
            </a:r>
            <a:r>
              <a:rPr lang="en-US" altLang="ko-KR" sz="1800" dirty="0" smtClean="0"/>
              <a:t>)</a:t>
            </a:r>
            <a:r>
              <a:rPr lang="ko-KR" altLang="en-US" sz="1800" dirty="0" smtClean="0"/>
              <a:t>에서</a:t>
            </a:r>
            <a:r>
              <a:rPr lang="en-US" altLang="ko-KR" sz="1800" dirty="0" smtClean="0"/>
              <a:t>-</a:t>
            </a:r>
            <a:endParaRPr lang="ko-KR" altLang="en-US" sz="1800" dirty="0"/>
          </a:p>
        </p:txBody>
      </p:sp>
      <p:pic>
        <p:nvPicPr>
          <p:cNvPr id="4" name="그림 3" descr="성매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268760"/>
            <a:ext cx="7344816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산B" pitchFamily="18" charset="-127"/>
                <a:ea typeface="HY산B" pitchFamily="18" charset="-127"/>
              </a:rPr>
              <a:t>성매매 유형</a:t>
            </a:r>
            <a:endParaRPr lang="ko-KR" altLang="en-US" dirty="0">
              <a:latin typeface="HY산B" pitchFamily="18" charset="-127"/>
              <a:ea typeface="HY산B" pitchFamily="18" charset="-127"/>
            </a:endParaRPr>
          </a:p>
        </p:txBody>
      </p:sp>
      <p:pic>
        <p:nvPicPr>
          <p:cNvPr id="4" name="내용 개체 틀 3" descr="성매매 유형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1268760"/>
            <a:ext cx="9164157" cy="54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HY산B" pitchFamily="18" charset="-127"/>
                <a:ea typeface="HY산B" pitchFamily="18" charset="-127"/>
              </a:rPr>
              <a:t>한국의 성매매 역사</a:t>
            </a:r>
            <a:endParaRPr lang="ko-KR" altLang="en-US" dirty="0">
              <a:latin typeface="HY산B" pitchFamily="18" charset="-127"/>
              <a:ea typeface="HY산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85000" lnSpcReduction="10000"/>
          </a:bodyPr>
          <a:lstStyle/>
          <a:p>
            <a:r>
              <a:rPr lang="ko-KR" altLang="en-US" dirty="0" smtClean="0"/>
              <a:t>한국사회에 </a:t>
            </a:r>
            <a:r>
              <a:rPr lang="ko-KR" altLang="en-US" dirty="0"/>
              <a:t>오늘과 같은 성매매현상을 구조화한 결정적 계기는 </a:t>
            </a:r>
            <a:r>
              <a:rPr lang="ko-KR" altLang="en-US" b="1" u="sng" dirty="0"/>
              <a:t>일제시대에 공창제도의 </a:t>
            </a:r>
            <a:r>
              <a:rPr lang="ko-KR" altLang="en-US" b="1" u="sng" dirty="0" smtClean="0"/>
              <a:t>도입</a:t>
            </a:r>
            <a:endParaRPr lang="en-US" altLang="ko-KR" b="1" u="sng" dirty="0" smtClean="0"/>
          </a:p>
          <a:p>
            <a:endParaRPr lang="ko-KR" altLang="en-US" dirty="0"/>
          </a:p>
          <a:p>
            <a:r>
              <a:rPr lang="ko-KR" altLang="en-US" u="sng" dirty="0" smtClean="0"/>
              <a:t>해방 후</a:t>
            </a:r>
            <a:r>
              <a:rPr lang="en-US" altLang="ko-KR" dirty="0" smtClean="0"/>
              <a:t>, </a:t>
            </a:r>
            <a:r>
              <a:rPr lang="en-US" altLang="ko-KR" dirty="0"/>
              <a:t>1947</a:t>
            </a:r>
            <a:r>
              <a:rPr lang="ko-KR" altLang="en-US" dirty="0"/>
              <a:t>년 ‘</a:t>
            </a:r>
            <a:r>
              <a:rPr lang="ko-KR" altLang="en-US" b="1" u="sng" dirty="0"/>
              <a:t>공창제 폐지령</a:t>
            </a:r>
            <a:r>
              <a:rPr lang="ko-KR" altLang="en-US" dirty="0"/>
              <a:t>’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smtClean="0"/>
              <a:t>→ </a:t>
            </a:r>
            <a:r>
              <a:rPr lang="ko-KR" altLang="en-US" dirty="0"/>
              <a:t>그 결과 </a:t>
            </a:r>
            <a:r>
              <a:rPr lang="ko-KR" altLang="en-US" b="1" u="sng" dirty="0"/>
              <a:t>사창</a:t>
            </a:r>
            <a:r>
              <a:rPr lang="ko-KR" altLang="en-US" dirty="0"/>
              <a:t>이라는 또 다른 성매매형태가 심화 </a:t>
            </a:r>
            <a:endParaRPr lang="en-US" altLang="ko-KR" dirty="0" smtClean="0"/>
          </a:p>
          <a:p>
            <a:endParaRPr lang="ko-KR" altLang="en-US" dirty="0"/>
          </a:p>
          <a:p>
            <a:r>
              <a:rPr lang="en-US" altLang="ko-KR" dirty="0" smtClean="0"/>
              <a:t>1970</a:t>
            </a:r>
            <a:r>
              <a:rPr lang="ko-KR" altLang="en-US" dirty="0"/>
              <a:t>년</a:t>
            </a:r>
            <a:r>
              <a:rPr lang="en-US" altLang="ko-KR" dirty="0"/>
              <a:t>, </a:t>
            </a:r>
            <a:r>
              <a:rPr lang="ko-KR" altLang="en-US" dirty="0"/>
              <a:t>향락산업이 번성하면서 신종 서비스업과 관련된 향락업소에서 본래의 목적인 </a:t>
            </a:r>
            <a:r>
              <a:rPr lang="en-US" altLang="ko-KR" dirty="0"/>
              <a:t>1</a:t>
            </a:r>
            <a:r>
              <a:rPr lang="ko-KR" altLang="en-US" dirty="0"/>
              <a:t>차적 서비스를 넘어 </a:t>
            </a:r>
            <a:r>
              <a:rPr lang="en-US" altLang="ko-KR" b="1" u="sng" dirty="0"/>
              <a:t>2</a:t>
            </a:r>
            <a:r>
              <a:rPr lang="ko-KR" altLang="en-US" b="1" u="sng" dirty="0"/>
              <a:t>차적 서비스로 성매매를 </a:t>
            </a:r>
            <a:r>
              <a:rPr lang="ko-KR" altLang="en-US" b="1" u="sng" dirty="0" smtClean="0"/>
              <a:t>제공 </a:t>
            </a:r>
            <a:r>
              <a:rPr lang="ko-KR" altLang="en-US" dirty="0" smtClean="0"/>
              <a:t>하는 </a:t>
            </a:r>
            <a:r>
              <a:rPr lang="ko-KR" altLang="en-US" dirty="0"/>
              <a:t>방식으로 변화→</a:t>
            </a:r>
            <a:r>
              <a:rPr lang="ko-KR" altLang="en-US" b="1" u="sng" dirty="0"/>
              <a:t>산업형 성매매 급증 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fgf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04664"/>
            <a:ext cx="7488832" cy="3163386"/>
          </a:xfrm>
          <a:prstGeom prst="rect">
            <a:avLst/>
          </a:prstGeom>
        </p:spPr>
      </p:pic>
      <p:pic>
        <p:nvPicPr>
          <p:cNvPr id="6" name="그림 5" descr="dsfsd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3573016"/>
            <a:ext cx="7632848" cy="2815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95536" y="3861048"/>
            <a:ext cx="8424936" cy="276998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ko-KR" altLang="en-US" dirty="0" smtClean="0"/>
              <a:t>여성가족부가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일 발표한 ‘</a:t>
            </a:r>
            <a:r>
              <a:rPr lang="en-US" altLang="ko-KR" dirty="0" smtClean="0"/>
              <a:t>2012</a:t>
            </a:r>
            <a:r>
              <a:rPr lang="ko-KR" altLang="en-US" dirty="0" smtClean="0"/>
              <a:t>년도 성매매 업소 단속결과’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신종</a:t>
            </a:r>
            <a:r>
              <a:rPr lang="en-US" altLang="ko-KR" dirty="0" smtClean="0"/>
              <a:t>·</a:t>
            </a:r>
            <a:r>
              <a:rPr lang="ko-KR" altLang="en-US" dirty="0" smtClean="0"/>
              <a:t>변종 업소들은 더 증가</a:t>
            </a:r>
            <a:r>
              <a:rPr lang="en-US" altLang="ko-KR" dirty="0" smtClean="0"/>
              <a:t>. </a:t>
            </a:r>
            <a:r>
              <a:rPr lang="ko-KR" altLang="en-US" dirty="0" smtClean="0"/>
              <a:t>여성가족부 인권보호점검팀은 경찰과 함께 현장단속으로 </a:t>
            </a:r>
            <a:r>
              <a:rPr lang="en-US" altLang="ko-KR" dirty="0" smtClean="0"/>
              <a:t>63</a:t>
            </a:r>
            <a:r>
              <a:rPr lang="ko-KR" altLang="en-US" dirty="0" smtClean="0"/>
              <a:t>개 업소</a:t>
            </a:r>
            <a:r>
              <a:rPr lang="en-US" altLang="ko-KR" dirty="0" smtClean="0"/>
              <a:t>, 236</a:t>
            </a:r>
            <a:r>
              <a:rPr lang="ko-KR" altLang="en-US" dirty="0" smtClean="0"/>
              <a:t>명을 </a:t>
            </a:r>
            <a:r>
              <a:rPr lang="ko-KR" altLang="en-US" dirty="0" err="1" smtClean="0"/>
              <a:t>성매매특별법</a:t>
            </a:r>
            <a:r>
              <a:rPr lang="ko-KR" altLang="en-US" dirty="0" smtClean="0"/>
              <a:t> 위반 혐의로 검거했다</a:t>
            </a:r>
            <a:r>
              <a:rPr lang="en-US" altLang="ko-KR" b="1" dirty="0" smtClean="0"/>
              <a:t>. </a:t>
            </a:r>
          </a:p>
          <a:p>
            <a:r>
              <a:rPr lang="en-US" altLang="ko-KR" b="1" u="sng" dirty="0" smtClean="0"/>
              <a:t>2011</a:t>
            </a:r>
            <a:r>
              <a:rPr lang="ko-KR" altLang="en-US" b="1" u="sng" dirty="0" smtClean="0"/>
              <a:t>년에 비해 업소는 </a:t>
            </a:r>
            <a:r>
              <a:rPr lang="en-US" altLang="ko-KR" b="1" u="sng" dirty="0" smtClean="0"/>
              <a:t>90% </a:t>
            </a:r>
            <a:r>
              <a:rPr lang="ko-KR" altLang="en-US" b="1" u="sng" dirty="0" smtClean="0"/>
              <a:t>이상</a:t>
            </a:r>
            <a:r>
              <a:rPr lang="en-US" altLang="ko-KR" b="1" u="sng" dirty="0" smtClean="0"/>
              <a:t>(33</a:t>
            </a:r>
            <a:r>
              <a:rPr lang="ko-KR" altLang="en-US" b="1" u="sng" dirty="0" smtClean="0"/>
              <a:t>곳→</a:t>
            </a:r>
            <a:r>
              <a:rPr lang="en-US" altLang="ko-KR" b="1" u="sng" dirty="0" smtClean="0"/>
              <a:t>63</a:t>
            </a:r>
            <a:r>
              <a:rPr lang="ko-KR" altLang="en-US" b="1" u="sng" dirty="0" smtClean="0"/>
              <a:t>곳</a:t>
            </a:r>
            <a:r>
              <a:rPr lang="en-US" altLang="ko-KR" b="1" u="sng" dirty="0" smtClean="0"/>
              <a:t>), </a:t>
            </a:r>
            <a:r>
              <a:rPr lang="ko-KR" altLang="en-US" b="1" u="sng" dirty="0" smtClean="0"/>
              <a:t>인원은 </a:t>
            </a:r>
            <a:r>
              <a:rPr lang="en-US" altLang="ko-KR" b="1" u="sng" dirty="0" smtClean="0"/>
              <a:t>30% </a:t>
            </a:r>
            <a:r>
              <a:rPr lang="ko-KR" altLang="en-US" b="1" u="sng" dirty="0" smtClean="0"/>
              <a:t>이상</a:t>
            </a:r>
            <a:r>
              <a:rPr lang="en-US" altLang="ko-KR" b="1" u="sng" dirty="0" smtClean="0"/>
              <a:t>(181</a:t>
            </a:r>
            <a:r>
              <a:rPr lang="ko-KR" altLang="en-US" b="1" u="sng" dirty="0" smtClean="0"/>
              <a:t>명→</a:t>
            </a:r>
            <a:r>
              <a:rPr lang="en-US" altLang="ko-KR" b="1" u="sng" dirty="0" smtClean="0"/>
              <a:t>236</a:t>
            </a:r>
            <a:r>
              <a:rPr lang="ko-KR" altLang="en-US" b="1" u="sng" dirty="0" smtClean="0"/>
              <a:t>명</a:t>
            </a:r>
            <a:r>
              <a:rPr lang="en-US" altLang="ko-KR" b="1" u="sng" dirty="0" smtClean="0"/>
              <a:t>) </a:t>
            </a:r>
            <a:r>
              <a:rPr lang="ko-KR" altLang="en-US" b="1" u="sng" dirty="0" smtClean="0"/>
              <a:t>늘었다</a:t>
            </a:r>
            <a:r>
              <a:rPr lang="en-US" altLang="ko-KR" b="1" u="sng" dirty="0" smtClean="0"/>
              <a:t>. </a:t>
            </a:r>
            <a:endParaRPr lang="en-US" altLang="ko-KR" dirty="0" smtClean="0"/>
          </a:p>
          <a:p>
            <a:r>
              <a:rPr lang="en-US" altLang="ko-KR" dirty="0" smtClean="0"/>
              <a:t>2011</a:t>
            </a:r>
            <a:r>
              <a:rPr lang="ko-KR" altLang="en-US" dirty="0" smtClean="0"/>
              <a:t>년 단속 당시엔 적발되지 않았던 </a:t>
            </a:r>
            <a:r>
              <a:rPr lang="ko-KR" altLang="en-US" u="sng" dirty="0" err="1" smtClean="0"/>
              <a:t>립</a:t>
            </a:r>
            <a:r>
              <a:rPr lang="ko-KR" altLang="en-US" u="sng" dirty="0" smtClean="0"/>
              <a:t> 카페</a:t>
            </a:r>
            <a:r>
              <a:rPr lang="en-US" altLang="ko-KR" u="sng" dirty="0" smtClean="0"/>
              <a:t>, </a:t>
            </a:r>
            <a:r>
              <a:rPr lang="ko-KR" altLang="en-US" u="sng" dirty="0" smtClean="0"/>
              <a:t>성인 </a:t>
            </a:r>
            <a:r>
              <a:rPr lang="ko-KR" altLang="en-US" u="sng" dirty="0" err="1" smtClean="0"/>
              <a:t>피시방</a:t>
            </a:r>
            <a:r>
              <a:rPr lang="en-US" altLang="ko-KR" u="sng" dirty="0" smtClean="0"/>
              <a:t>, </a:t>
            </a:r>
            <a:r>
              <a:rPr lang="ko-KR" altLang="en-US" u="sng" dirty="0" smtClean="0"/>
              <a:t>이미지 클럽 </a:t>
            </a:r>
            <a:r>
              <a:rPr lang="ko-KR" altLang="en-US" dirty="0" smtClean="0"/>
              <a:t>등이 새롭게 등장했다</a:t>
            </a:r>
            <a:r>
              <a:rPr lang="en-US" altLang="ko-KR" dirty="0" smtClean="0"/>
              <a:t>. </a:t>
            </a:r>
            <a:r>
              <a:rPr lang="ko-KR" altLang="en-US" u="sng" dirty="0" smtClean="0"/>
              <a:t>오피스텔 </a:t>
            </a:r>
            <a:r>
              <a:rPr lang="ko-KR" altLang="en-US" u="sng" dirty="0" err="1" smtClean="0"/>
              <a:t>성매매</a:t>
            </a:r>
            <a:r>
              <a:rPr lang="ko-KR" altLang="en-US" dirty="0" err="1" smtClean="0"/>
              <a:t>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15</a:t>
            </a:r>
            <a:r>
              <a:rPr lang="ko-KR" altLang="en-US" dirty="0" smtClean="0"/>
              <a:t>곳이 적발돼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 만에 </a:t>
            </a:r>
            <a:r>
              <a:rPr lang="en-US" altLang="ko-KR" dirty="0" smtClean="0"/>
              <a:t>3</a:t>
            </a:r>
            <a:r>
              <a:rPr lang="ko-KR" altLang="en-US" dirty="0" smtClean="0"/>
              <a:t>배나 늘었다</a:t>
            </a:r>
            <a:r>
              <a:rPr lang="en-US" altLang="ko-KR" dirty="0" smtClean="0"/>
              <a:t>. </a:t>
            </a:r>
          </a:p>
          <a:p>
            <a:endParaRPr lang="en-US" altLang="ko-KR" sz="1600" dirty="0" smtClean="0"/>
          </a:p>
          <a:p>
            <a:pPr algn="r"/>
            <a:r>
              <a:rPr lang="en-US" altLang="ko-KR" sz="1600" dirty="0" smtClean="0"/>
              <a:t>-</a:t>
            </a:r>
            <a:r>
              <a:rPr lang="ko-KR" altLang="en-US" sz="1600" dirty="0" smtClean="0"/>
              <a:t>한겨레 뉴스 </a:t>
            </a:r>
            <a:r>
              <a:rPr lang="en-US" altLang="ko-KR" sz="1600" dirty="0" smtClean="0"/>
              <a:t>[</a:t>
            </a:r>
            <a:r>
              <a:rPr lang="ko-KR" altLang="en-US" sz="1600" dirty="0" smtClean="0"/>
              <a:t>홍등가에서 오피스텔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온라인으로</a:t>
            </a:r>
            <a:r>
              <a:rPr lang="en-US" altLang="ko-KR" sz="1600" dirty="0" smtClean="0"/>
              <a:t>.. </a:t>
            </a:r>
            <a:r>
              <a:rPr lang="ko-KR" altLang="en-US" sz="1600" dirty="0" smtClean="0"/>
              <a:t>성매매특별법 </a:t>
            </a:r>
            <a:r>
              <a:rPr lang="en-US" altLang="ko-KR" sz="1600" dirty="0" smtClean="0"/>
              <a:t>‘</a:t>
            </a:r>
            <a:r>
              <a:rPr lang="ko-KR" altLang="en-US" sz="1600" dirty="0" smtClean="0"/>
              <a:t>풍선효과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현실로</a:t>
            </a:r>
            <a:r>
              <a:rPr lang="en-US" altLang="ko-KR" sz="1600" dirty="0" smtClean="0"/>
              <a:t>] </a:t>
            </a:r>
          </a:p>
          <a:p>
            <a:pPr algn="r"/>
            <a:r>
              <a:rPr lang="ko-KR" altLang="en-US" sz="1600" dirty="0" smtClean="0"/>
              <a:t>최유빈 기자</a:t>
            </a:r>
            <a:r>
              <a:rPr lang="en-US" altLang="ko-KR" sz="1600" dirty="0" smtClean="0"/>
              <a:t>,2013.1.11-</a:t>
            </a:r>
            <a:endParaRPr lang="ko-KR" altLang="en-US" sz="1600" dirty="0"/>
          </a:p>
        </p:txBody>
      </p:sp>
      <p:pic>
        <p:nvPicPr>
          <p:cNvPr id="6" name="그림 5" descr="ds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332656"/>
            <a:ext cx="7586777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dirty="0" smtClean="0">
                <a:latin typeface="HY산B" pitchFamily="18" charset="-127"/>
                <a:ea typeface="HY산B" pitchFamily="18" charset="-127"/>
              </a:rPr>
              <a:t>      </a:t>
            </a:r>
            <a:r>
              <a:rPr lang="ko-KR" altLang="en-US" dirty="0" smtClean="0">
                <a:latin typeface="HY산B" pitchFamily="18" charset="-127"/>
                <a:ea typeface="HY산B" pitchFamily="18" charset="-127"/>
              </a:rPr>
              <a:t>우리나라 성매매 특별법</a:t>
            </a:r>
            <a:endParaRPr lang="ko-KR" altLang="en-US" dirty="0">
              <a:latin typeface="HY산B" pitchFamily="18" charset="-127"/>
              <a:ea typeface="HY산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70080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altLang="ko-KR" dirty="0" smtClean="0"/>
              <a:t>04. 3. 22. </a:t>
            </a:r>
            <a:r>
              <a:rPr lang="ko-KR" altLang="en-US" dirty="0" smtClean="0"/>
              <a:t>공포</a:t>
            </a:r>
            <a:r>
              <a:rPr lang="en-US" altLang="ko-KR" dirty="0" smtClean="0"/>
              <a:t>, ’04. 9. 23. </a:t>
            </a:r>
            <a:r>
              <a:rPr lang="ko-KR" altLang="en-US" dirty="0" smtClean="0"/>
              <a:t>시행</a:t>
            </a:r>
            <a:endParaRPr lang="en-US" altLang="ko-KR" dirty="0" smtClean="0"/>
          </a:p>
          <a:p>
            <a:endParaRPr lang="ko-KR" altLang="en-US" dirty="0" smtClean="0"/>
          </a:p>
          <a:p>
            <a:r>
              <a:rPr lang="ko-KR" altLang="en-US" dirty="0" err="1" smtClean="0"/>
              <a:t>성매매알선등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행위의처벌에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관한법률</a:t>
            </a:r>
            <a:r>
              <a:rPr lang="ko-KR" altLang="en-US" dirty="0" smtClean="0"/>
              <a:t> </a:t>
            </a:r>
          </a:p>
          <a:p>
            <a:pPr lvl="1"/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피해여성 인권보호 강화</a:t>
            </a:r>
            <a:r>
              <a:rPr lang="en-US" altLang="ko-KR" sz="2100" dirty="0" smtClean="0"/>
              <a:t>(</a:t>
            </a:r>
            <a:r>
              <a:rPr lang="ko-KR" altLang="en-US" sz="2100" dirty="0" smtClean="0"/>
              <a:t>신변보호</a:t>
            </a:r>
            <a:r>
              <a:rPr lang="en-US" altLang="ko-KR" sz="2100" dirty="0" smtClean="0"/>
              <a:t>·</a:t>
            </a:r>
            <a:r>
              <a:rPr lang="ko-KR" altLang="en-US" sz="2100" dirty="0" smtClean="0"/>
              <a:t>신뢰관계자 동석：제</a:t>
            </a:r>
            <a:r>
              <a:rPr lang="en-US" altLang="ko-KR" sz="2100" dirty="0" smtClean="0"/>
              <a:t>6</a:t>
            </a:r>
            <a:r>
              <a:rPr lang="ko-KR" altLang="en-US" sz="2100" dirty="0" smtClean="0"/>
              <a:t>조</a:t>
            </a:r>
            <a:r>
              <a:rPr lang="en-US" altLang="ko-KR" sz="2100" dirty="0" smtClean="0"/>
              <a:t>·8</a:t>
            </a:r>
            <a:r>
              <a:rPr lang="ko-KR" altLang="en-US" sz="2100" dirty="0" smtClean="0"/>
              <a:t>조</a:t>
            </a:r>
            <a:r>
              <a:rPr lang="en-US" altLang="ko-KR" sz="2100" dirty="0" smtClean="0"/>
              <a:t>)</a:t>
            </a:r>
            <a:endParaRPr lang="ko-KR" altLang="en-US" dirty="0" smtClean="0"/>
          </a:p>
          <a:p>
            <a:pPr lvl="1"/>
            <a:r>
              <a:rPr lang="ko-KR" altLang="en-US" dirty="0" err="1" smtClean="0">
                <a:latin typeface="HY강B" pitchFamily="18" charset="-127"/>
                <a:ea typeface="HY강B" pitchFamily="18" charset="-127"/>
              </a:rPr>
              <a:t>성매매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 알선자에 대한 처벌 강화 및 세분화</a:t>
            </a:r>
            <a:r>
              <a:rPr lang="en-US" altLang="ko-KR" sz="2100" dirty="0" smtClean="0"/>
              <a:t>(</a:t>
            </a:r>
            <a:r>
              <a:rPr lang="ko-KR" altLang="en-US" sz="2100" dirty="0" smtClean="0"/>
              <a:t>제</a:t>
            </a:r>
            <a:r>
              <a:rPr lang="en-US" altLang="ko-KR" sz="2100" dirty="0" smtClean="0"/>
              <a:t>18~21</a:t>
            </a:r>
            <a:r>
              <a:rPr lang="ko-KR" altLang="en-US" sz="2100" dirty="0" smtClean="0"/>
              <a:t>조</a:t>
            </a:r>
            <a:r>
              <a:rPr lang="en-US" altLang="ko-KR" sz="2100" dirty="0" smtClean="0"/>
              <a:t>)</a:t>
            </a:r>
            <a:endParaRPr lang="ko-KR" altLang="en-US" dirty="0" smtClean="0"/>
          </a:p>
          <a:p>
            <a:pPr lvl="1"/>
            <a:r>
              <a:rPr lang="ko-KR" altLang="en-US" dirty="0" err="1" smtClean="0">
                <a:latin typeface="HY강B" pitchFamily="18" charset="-127"/>
                <a:ea typeface="HY강B" pitchFamily="18" charset="-127"/>
              </a:rPr>
              <a:t>성매매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 알선범죄 수익 몰수</a:t>
            </a:r>
            <a:r>
              <a:rPr lang="en-US" altLang="ko-KR" dirty="0" smtClean="0">
                <a:latin typeface="HY강B" pitchFamily="18" charset="-127"/>
                <a:ea typeface="HY강B" pitchFamily="18" charset="-127"/>
              </a:rPr>
              <a:t>·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추징</a:t>
            </a:r>
            <a:r>
              <a:rPr lang="en-US" altLang="ko-KR" sz="2100" dirty="0" smtClean="0"/>
              <a:t>(</a:t>
            </a:r>
            <a:r>
              <a:rPr lang="ko-KR" altLang="en-US" sz="2100" dirty="0" smtClean="0"/>
              <a:t>제</a:t>
            </a:r>
            <a:r>
              <a:rPr lang="en-US" altLang="ko-KR" sz="2100" dirty="0" smtClean="0"/>
              <a:t>25</a:t>
            </a:r>
            <a:r>
              <a:rPr lang="ko-KR" altLang="en-US" sz="2100" dirty="0" smtClean="0"/>
              <a:t>조</a:t>
            </a:r>
            <a:r>
              <a:rPr lang="en-US" altLang="ko-KR" sz="2100" dirty="0" smtClean="0"/>
              <a:t>) </a:t>
            </a:r>
            <a:endParaRPr lang="ko-KR" altLang="en-US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성매매방지및 피해자보호등에 관한법률 </a:t>
            </a:r>
          </a:p>
          <a:p>
            <a:pPr lvl="1"/>
            <a:r>
              <a:rPr lang="ko-KR" altLang="en-US" dirty="0" err="1" smtClean="0">
                <a:latin typeface="HY강B" pitchFamily="18" charset="-127"/>
                <a:ea typeface="HY강B" pitchFamily="18" charset="-127"/>
              </a:rPr>
              <a:t>성매매여성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 긴급구조 </a:t>
            </a:r>
            <a:r>
              <a:rPr lang="ko-KR" altLang="en-US" dirty="0" err="1" smtClean="0">
                <a:latin typeface="HY강B" pitchFamily="18" charset="-127"/>
                <a:ea typeface="HY강B" pitchFamily="18" charset="-127"/>
              </a:rPr>
              <a:t>요청시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 경찰관 동행의무 규정</a:t>
            </a:r>
            <a:r>
              <a:rPr lang="en-US" altLang="ko-KR" sz="2100" dirty="0" smtClean="0"/>
              <a:t>(</a:t>
            </a:r>
            <a:r>
              <a:rPr lang="ko-KR" altLang="en-US" sz="2100" dirty="0" smtClean="0"/>
              <a:t>제</a:t>
            </a:r>
            <a:r>
              <a:rPr lang="en-US" altLang="ko-KR" sz="2100" dirty="0" smtClean="0"/>
              <a:t>12</a:t>
            </a:r>
            <a:r>
              <a:rPr lang="ko-KR" altLang="en-US" sz="2100" dirty="0" smtClean="0"/>
              <a:t>조</a:t>
            </a:r>
            <a:r>
              <a:rPr lang="en-US" altLang="ko-KR" sz="2100" dirty="0" smtClean="0"/>
              <a:t>)</a:t>
            </a:r>
            <a:endParaRPr lang="ko-KR" altLang="en-US" dirty="0" smtClean="0"/>
          </a:p>
          <a:p>
            <a:pPr lvl="1"/>
            <a:r>
              <a:rPr lang="ko-KR" altLang="en-US" dirty="0" err="1" smtClean="0">
                <a:latin typeface="HY강B" pitchFamily="18" charset="-127"/>
                <a:ea typeface="HY강B" pitchFamily="18" charset="-127"/>
              </a:rPr>
              <a:t>성매매</a:t>
            </a:r>
            <a:r>
              <a:rPr lang="ko-KR" altLang="en-US" dirty="0" smtClean="0">
                <a:latin typeface="HY강B" pitchFamily="18" charset="-127"/>
                <a:ea typeface="HY강B" pitchFamily="18" charset="-127"/>
              </a:rPr>
              <a:t> 피해여성에 대한 의료비 지원근거 마련</a:t>
            </a:r>
            <a:r>
              <a:rPr lang="en-US" altLang="ko-KR" sz="2100" dirty="0" smtClean="0"/>
              <a:t>(</a:t>
            </a:r>
            <a:r>
              <a:rPr lang="ko-KR" altLang="en-US" sz="2100" dirty="0" smtClean="0"/>
              <a:t>제</a:t>
            </a:r>
            <a:r>
              <a:rPr lang="en-US" altLang="ko-KR" sz="2100" dirty="0" smtClean="0"/>
              <a:t>14</a:t>
            </a:r>
            <a:r>
              <a:rPr lang="ko-KR" altLang="en-US" sz="2100" dirty="0" smtClean="0"/>
              <a:t>조</a:t>
            </a:r>
            <a:r>
              <a:rPr lang="en-US" altLang="ko-KR" sz="2100" dirty="0" smtClean="0"/>
              <a:t>) </a:t>
            </a:r>
            <a:endParaRPr lang="ko-KR" altLang="en-US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 성매매에 대한 입장</a:t>
            </a:r>
            <a:endParaRPr lang="ko-KR" altLang="en-US" dirty="0"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ko-KR" altLang="en-US" dirty="0" err="1" smtClean="0">
                <a:latin typeface="HY견고딕" pitchFamily="18" charset="-127"/>
                <a:ea typeface="HY견고딕" pitchFamily="18" charset="-127"/>
              </a:rPr>
              <a:t>성매매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 합법화 </a:t>
            </a:r>
            <a:r>
              <a:rPr lang="ko-KR" altLang="en-US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찬성</a:t>
            </a:r>
            <a:endParaRPr lang="ko-KR" altLang="en-US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42910" y="1600200"/>
            <a:ext cx="8043890" cy="4925144"/>
          </a:xfrm>
        </p:spPr>
        <p:txBody>
          <a:bodyPr>
            <a:normAutofit fontScale="85000" lnSpcReduction="10000"/>
          </a:bodyPr>
          <a:lstStyle/>
          <a:p>
            <a:r>
              <a:rPr lang="ko-KR" altLang="en-US" dirty="0" err="1" smtClean="0"/>
              <a:t>성매매</a:t>
            </a:r>
            <a:r>
              <a:rPr lang="ko-KR" altLang="en-US" dirty="0" smtClean="0"/>
              <a:t> 종사자들도 하나의 인격체이다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성 노동자라는 사회적 인정을 해야 한다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성매매는 남성의 욕구를 해결하여 성범죄를 줄일 수 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국가적으로 관리하면 성병의 확산이 감소된다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강제적인 집중 단속을 해도 다른 방식으로 성매매는 지속될 것이다</a:t>
            </a:r>
            <a:r>
              <a:rPr lang="en-US" altLang="ko-KR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6143668" cy="1143000"/>
          </a:xfrm>
        </p:spPr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 성매매 찬성 </a:t>
            </a:r>
            <a:endParaRPr lang="ko-KR" altLang="en-US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altLang="ko-KR" dirty="0" smtClean="0"/>
              <a:t> ‘</a:t>
            </a:r>
            <a:r>
              <a:rPr lang="ko-KR" altLang="en-US" dirty="0" smtClean="0"/>
              <a:t>위헌제청 신청’ </a:t>
            </a:r>
            <a:r>
              <a:rPr lang="ko-KR" altLang="en-US" dirty="0" err="1" smtClean="0"/>
              <a:t>성매매</a:t>
            </a:r>
            <a:r>
              <a:rPr lang="ko-KR" altLang="en-US" dirty="0" smtClean="0"/>
              <a:t> 여성 “먹고 살기 위해 했을 뿐”</a:t>
            </a:r>
            <a:endParaRPr lang="en-US" altLang="ko-KR" dirty="0" smtClean="0"/>
          </a:p>
          <a:p>
            <a:pPr>
              <a:buNone/>
            </a:pPr>
            <a:r>
              <a:rPr lang="en-US" altLang="ko-KR" b="1" dirty="0" smtClean="0">
                <a:hlinkClick r:id="rId2"/>
              </a:rPr>
              <a:t> </a:t>
            </a:r>
            <a:r>
              <a:rPr lang="en-US" altLang="ko-KR" sz="3000" dirty="0" smtClean="0">
                <a:hlinkClick r:id="rId2"/>
              </a:rPr>
              <a:t>http://news.ichannela.com/society/3/03/20130110/52202713/1</a:t>
            </a:r>
            <a:endParaRPr lang="en-US" altLang="ko-KR" sz="3000" dirty="0" smtClean="0"/>
          </a:p>
          <a:p>
            <a:endParaRPr lang="en-US" altLang="ko-KR" dirty="0" smtClean="0"/>
          </a:p>
          <a:p>
            <a:pPr>
              <a:buNone/>
            </a:pPr>
            <a:endParaRPr lang="ko-KR" altLang="en-US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"/>
          <p:cNvSpPr>
            <a:spLocks noGrp="1"/>
          </p:cNvSpPr>
          <p:nvPr>
            <p:ph type="title"/>
          </p:nvPr>
        </p:nvSpPr>
        <p:spPr>
          <a:xfrm>
            <a:off x="539552" y="0"/>
            <a:ext cx="8219256" cy="1228998"/>
          </a:xfrm>
        </p:spPr>
        <p:txBody>
          <a:bodyPr>
            <a:normAutofit/>
          </a:bodyPr>
          <a:lstStyle/>
          <a:p>
            <a:r>
              <a:rPr lang="ko-KR" altLang="en-US" b="1" dirty="0" smtClean="0"/>
              <a:t>스위스 </a:t>
            </a:r>
            <a:r>
              <a:rPr lang="ko-KR" altLang="en-US" b="1" dirty="0" err="1" smtClean="0"/>
              <a:t>성매매</a:t>
            </a:r>
            <a:r>
              <a:rPr lang="ko-KR" altLang="en-US" b="1" dirty="0" smtClean="0"/>
              <a:t> 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 smtClean="0"/>
          </a:p>
          <a:p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75014768" descr="EMB000008e061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24744"/>
            <a:ext cx="3864429" cy="5400600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3" name="_x74995552" descr="EMB000008e0610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268760"/>
            <a:ext cx="4122738" cy="3175000"/>
          </a:xfrm>
          <a:prstGeom prst="rect">
            <a:avLst/>
          </a:prstGeom>
          <a:noFill/>
        </p:spPr>
      </p:pic>
      <p:pic>
        <p:nvPicPr>
          <p:cNvPr id="2051" name="_x75061680" descr="EMB000008e0610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4071917"/>
            <a:ext cx="4714908" cy="27860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네덜란드 </a:t>
            </a:r>
            <a:r>
              <a:rPr lang="en-US" altLang="ko-KR" b="1" dirty="0" smtClean="0"/>
              <a:t>: </a:t>
            </a:r>
            <a:r>
              <a:rPr lang="ko-KR" altLang="en-US" b="1" dirty="0" err="1" smtClean="0"/>
              <a:t>공창제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성매매</a:t>
            </a:r>
            <a:r>
              <a:rPr lang="ko-KR" altLang="en-US" dirty="0" smtClean="0"/>
              <a:t> 합법화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성매매업종</a:t>
            </a:r>
            <a:r>
              <a:rPr lang="ko-KR" altLang="en-US" dirty="0" smtClean="0"/>
              <a:t> 인정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→ 직업 허가증 발급</a:t>
            </a:r>
            <a:r>
              <a:rPr lang="en-US" altLang="ko-KR" dirty="0" smtClean="0"/>
              <a:t>, ‘</a:t>
            </a:r>
            <a:r>
              <a:rPr lang="ko-KR" altLang="en-US" dirty="0" smtClean="0"/>
              <a:t>소득세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부과</a:t>
            </a:r>
            <a:r>
              <a:rPr lang="en-US" altLang="ko-KR" dirty="0" smtClean="0"/>
              <a:t>, </a:t>
            </a:r>
          </a:p>
          <a:p>
            <a:pPr>
              <a:buNone/>
            </a:pPr>
            <a:r>
              <a:rPr lang="en-US" altLang="ko-KR" dirty="0" smtClean="0"/>
              <a:t>                                </a:t>
            </a:r>
            <a:r>
              <a:rPr lang="ko-KR" altLang="en-US" dirty="0" smtClean="0"/>
              <a:t>→ 제도적 차별 </a:t>
            </a:r>
            <a:r>
              <a:rPr lang="en-US" altLang="ko-KR" b="1" dirty="0" smtClean="0">
                <a:solidFill>
                  <a:srgbClr val="FF0000"/>
                </a:solidFill>
              </a:rPr>
              <a:t>X</a:t>
            </a:r>
            <a:endParaRPr lang="ko-KR" altLang="en-US" b="1" dirty="0" smtClean="0">
              <a:solidFill>
                <a:srgbClr val="FF0000"/>
              </a:solidFill>
            </a:endParaRPr>
          </a:p>
          <a:p>
            <a:r>
              <a:rPr lang="ko-KR" altLang="en-US" dirty="0" smtClean="0"/>
              <a:t>종사자들은 건강 검진의 의무 있음 </a:t>
            </a:r>
          </a:p>
          <a:p>
            <a:r>
              <a:rPr lang="ko-KR" altLang="en-US" dirty="0" smtClean="0"/>
              <a:t>영업 지역은 암스테르담으로 제한</a:t>
            </a:r>
          </a:p>
          <a:p>
            <a:r>
              <a:rPr lang="ko-KR" altLang="en-US" dirty="0" smtClean="0"/>
              <a:t>길거리 호객행위는 금지</a:t>
            </a:r>
          </a:p>
          <a:p>
            <a:r>
              <a:rPr lang="ko-KR" altLang="en-US" dirty="0" smtClean="0"/>
              <a:t>중개인 없는 </a:t>
            </a:r>
            <a:r>
              <a:rPr lang="en-US" altLang="ko-KR" dirty="0" smtClean="0"/>
              <a:t>1:1 </a:t>
            </a:r>
            <a:r>
              <a:rPr lang="ko-KR" altLang="en-US" dirty="0" err="1" smtClean="0"/>
              <a:t>성매매</a:t>
            </a:r>
            <a:r>
              <a:rPr lang="ko-KR" altLang="en-US" dirty="0" smtClean="0"/>
              <a:t> 협상 방법</a:t>
            </a:r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4" name="그림 3" descr="네덜란드1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700808"/>
            <a:ext cx="7649879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err="1" smtClean="0">
                <a:latin typeface="HY견고딕" pitchFamily="18" charset="-127"/>
                <a:ea typeface="HY견고딕" pitchFamily="18" charset="-127"/>
              </a:rPr>
              <a:t>성매매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 합법화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반대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u="sng" dirty="0" smtClean="0"/>
              <a:t>폭력과 임신 등과 같은 심각한 피해</a:t>
            </a:r>
            <a:r>
              <a:rPr lang="ko-KR" altLang="en-US" dirty="0" smtClean="0"/>
              <a:t>로부터 벗어나기 힘들다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합법화 한다면 더욱 조직적이고 체계적으로 이루어져 </a:t>
            </a:r>
            <a:r>
              <a:rPr lang="ko-KR" altLang="en-US" u="sng" dirty="0" smtClean="0"/>
              <a:t>인신매매의 위험</a:t>
            </a:r>
            <a:r>
              <a:rPr lang="ko-KR" altLang="en-US" dirty="0" smtClean="0"/>
              <a:t>이 높아진다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여성의 </a:t>
            </a:r>
            <a:r>
              <a:rPr lang="en-US" altLang="ko-KR" dirty="0" smtClean="0"/>
              <a:t>'</a:t>
            </a:r>
            <a:r>
              <a:rPr lang="ko-KR" altLang="en-US" dirty="0" smtClean="0"/>
              <a:t>성</a:t>
            </a:r>
            <a:r>
              <a:rPr lang="en-US" altLang="ko-KR" dirty="0" smtClean="0"/>
              <a:t>'</a:t>
            </a:r>
            <a:r>
              <a:rPr lang="ko-KR" altLang="en-US" dirty="0" smtClean="0"/>
              <a:t>이 자본과 결합하며 빠른 속도로 </a:t>
            </a:r>
            <a:r>
              <a:rPr lang="en-US" altLang="ko-KR" dirty="0" smtClean="0"/>
              <a:t>'</a:t>
            </a:r>
            <a:r>
              <a:rPr lang="ko-KR" altLang="en-US" u="sng" dirty="0" smtClean="0"/>
              <a:t>상품화</a:t>
            </a:r>
            <a:r>
              <a:rPr lang="en-US" altLang="ko-KR" dirty="0" smtClean="0"/>
              <a:t>‘</a:t>
            </a:r>
            <a:r>
              <a:rPr lang="ko-KR" altLang="en-US" dirty="0" smtClean="0"/>
              <a:t>된다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ko-KR" altLang="en-US" dirty="0" smtClean="0"/>
              <a:t> </a:t>
            </a:r>
            <a:r>
              <a:rPr lang="ko-KR" altLang="en-US" dirty="0" err="1" smtClean="0">
                <a:latin typeface="HY견고딕" pitchFamily="18" charset="-127"/>
                <a:ea typeface="HY견고딕" pitchFamily="18" charset="-127"/>
              </a:rPr>
              <a:t>성매매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 합법화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반대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성매매합법화로 인하여 </a:t>
            </a:r>
            <a:r>
              <a:rPr lang="ko-KR" altLang="en-US" u="sng" dirty="0" smtClean="0"/>
              <a:t>낙인</a:t>
            </a:r>
            <a:r>
              <a:rPr lang="ko-KR" altLang="en-US" dirty="0" smtClean="0"/>
              <a:t>이 찍혀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</a:t>
            </a:r>
            <a:r>
              <a:rPr lang="ko-KR" altLang="en-US" dirty="0" smtClean="0"/>
              <a:t>다른 직종으로의 전환이 어렵다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성매매 종사자들간의 </a:t>
            </a:r>
            <a:r>
              <a:rPr lang="ko-KR" altLang="en-US" u="sng" dirty="0" smtClean="0"/>
              <a:t>가격 경쟁</a:t>
            </a:r>
            <a:r>
              <a:rPr lang="ko-KR" altLang="en-US" dirty="0" smtClean="0"/>
              <a:t>이 치열해진다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성매매의 합법화를 하여도 호주에는 여전히 </a:t>
            </a:r>
            <a:r>
              <a:rPr lang="ko-KR" altLang="en-US" u="sng" dirty="0" smtClean="0"/>
              <a:t>불법 성매매가 존재</a:t>
            </a:r>
            <a:r>
              <a:rPr lang="ko-KR" altLang="en-US" dirty="0" smtClean="0"/>
              <a:t>한다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성매매 합법화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반대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281" y="1484784"/>
            <a:ext cx="8859215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6228184" y="6309320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</a:t>
            </a:r>
            <a:r>
              <a:rPr lang="ko-KR" altLang="en-US" dirty="0" smtClean="0"/>
              <a:t>조선일보 </a:t>
            </a:r>
            <a:r>
              <a:rPr lang="en-US" altLang="ko-KR" dirty="0" smtClean="0"/>
              <a:t>, 2011-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성매매를 하여도 </a:t>
            </a:r>
            <a:r>
              <a:rPr lang="ko-KR" altLang="en-US" u="sng" dirty="0" smtClean="0"/>
              <a:t>성범죄는 감소되지 않을 것이다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성매매 합법화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반대</a:t>
            </a:r>
            <a:endParaRPr lang="ko-KR" altLang="en-US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그림 5" descr="d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2852936"/>
            <a:ext cx="4320480" cy="3789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buFont typeface="Wingdings" pitchFamily="2" charset="2"/>
              <a:buChar char="§"/>
            </a:pPr>
            <a:r>
              <a:rPr lang="ko-KR" altLang="en-US" dirty="0" smtClean="0">
                <a:latin typeface="HY산B" pitchFamily="18" charset="-127"/>
                <a:ea typeface="HY산B" pitchFamily="18" charset="-127"/>
              </a:rPr>
              <a:t> 독일의 </a:t>
            </a:r>
            <a:r>
              <a:rPr lang="ko-KR" altLang="en-US" dirty="0" err="1" smtClean="0">
                <a:latin typeface="HY산B" pitchFamily="18" charset="-127"/>
                <a:ea typeface="HY산B" pitchFamily="18" charset="-127"/>
              </a:rPr>
              <a:t>성매매</a:t>
            </a:r>
            <a:r>
              <a:rPr lang="ko-KR" altLang="en-US" dirty="0" smtClean="0">
                <a:latin typeface="HY산B" pitchFamily="18" charset="-127"/>
                <a:ea typeface="HY산B" pitchFamily="18" charset="-127"/>
              </a:rPr>
              <a:t> 합법화 실패</a:t>
            </a:r>
            <a:endParaRPr lang="ko-KR" altLang="en-US" dirty="0">
              <a:latin typeface="HY산B" pitchFamily="18" charset="-127"/>
              <a:ea typeface="HY산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성매매 종사자의 삶의 질을 높이자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→</a:t>
            </a:r>
            <a:r>
              <a:rPr lang="en-US" altLang="ko-KR" dirty="0" smtClean="0"/>
              <a:t>But, </a:t>
            </a:r>
            <a:r>
              <a:rPr lang="ko-KR" altLang="en-US" b="1" u="sng" dirty="0" smtClean="0"/>
              <a:t>가격 경쟁</a:t>
            </a:r>
            <a:r>
              <a:rPr lang="ko-KR" altLang="en-US" dirty="0" smtClean="0"/>
              <a:t>으로 </a:t>
            </a:r>
            <a:r>
              <a:rPr lang="ko-KR" altLang="en-US" b="1" u="sng" dirty="0" smtClean="0"/>
              <a:t>근무시간 증가</a:t>
            </a:r>
            <a:r>
              <a:rPr lang="en-US" altLang="ko-KR" b="1" u="sng" dirty="0" smtClean="0"/>
              <a:t>, </a:t>
            </a:r>
            <a:r>
              <a:rPr lang="ko-KR" altLang="en-US" b="1" u="sng" dirty="0" smtClean="0"/>
              <a:t>수입          </a:t>
            </a:r>
            <a:endParaRPr lang="en-US" altLang="ko-KR" b="1" u="sng" dirty="0" smtClean="0"/>
          </a:p>
          <a:p>
            <a:pPr>
              <a:buNone/>
            </a:pPr>
            <a:r>
              <a:rPr lang="en-US" altLang="ko-KR" b="1" dirty="0" smtClean="0"/>
              <a:t>            </a:t>
            </a:r>
            <a:r>
              <a:rPr lang="ko-KR" altLang="en-US" b="1" u="sng" dirty="0" smtClean="0"/>
              <a:t>감소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 </a:t>
            </a:r>
            <a:endParaRPr lang="en-US" altLang="ko-KR" b="1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직업적 권리를 보장하자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→</a:t>
            </a:r>
            <a:r>
              <a:rPr lang="en-US" altLang="ko-KR" dirty="0" smtClean="0"/>
              <a:t>But, </a:t>
            </a:r>
            <a:r>
              <a:rPr lang="ko-KR" altLang="en-US" b="1" u="sng" dirty="0" smtClean="0"/>
              <a:t>사회적 낙인에 대한 두려움 </a:t>
            </a:r>
            <a:endParaRPr lang="en-US" altLang="ko-KR" b="1" u="sng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불법 인신매매 같은 </a:t>
            </a:r>
            <a:r>
              <a:rPr lang="ko-KR" altLang="en-US" u="sng" dirty="0" smtClean="0"/>
              <a:t>범죄</a:t>
            </a:r>
            <a:r>
              <a:rPr lang="ko-KR" altLang="en-US" dirty="0" smtClean="0"/>
              <a:t>도 근절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→ </a:t>
            </a:r>
            <a:r>
              <a:rPr lang="ko-KR" altLang="en-US" b="1" u="sng" dirty="0" smtClean="0"/>
              <a:t>합법적인 국가에서 더 많이 </a:t>
            </a:r>
            <a:r>
              <a:rPr lang="ko-KR" altLang="en-US" dirty="0" smtClean="0"/>
              <a:t>일어남</a:t>
            </a:r>
            <a:r>
              <a:rPr lang="en-US" altLang="ko-KR" dirty="0" smtClean="0"/>
              <a:t>.</a:t>
            </a:r>
            <a:endParaRPr lang="ko-KR" altLang="en-US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60648"/>
            <a:ext cx="8715436" cy="1143000"/>
          </a:xfrm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§"/>
            </a:pPr>
            <a:r>
              <a:rPr lang="ko-KR" altLang="en-US" dirty="0" smtClean="0">
                <a:latin typeface="HY산B" pitchFamily="18" charset="-127"/>
                <a:ea typeface="HY산B" pitchFamily="18" charset="-127"/>
              </a:rPr>
              <a:t> 스웨덴 </a:t>
            </a:r>
            <a:r>
              <a:rPr lang="en-US" altLang="ko-KR" dirty="0" smtClean="0">
                <a:latin typeface="HY산B" pitchFamily="18" charset="-127"/>
                <a:ea typeface="HY산B" pitchFamily="18" charset="-127"/>
              </a:rPr>
              <a:t>: </a:t>
            </a:r>
            <a:r>
              <a:rPr lang="ko-KR" altLang="en-US" dirty="0" smtClean="0">
                <a:latin typeface="HY산B" pitchFamily="18" charset="-127"/>
                <a:ea typeface="HY산B" pitchFamily="18" charset="-127"/>
              </a:rPr>
              <a:t>선택적 </a:t>
            </a:r>
            <a:r>
              <a:rPr lang="ko-KR" altLang="en-US" dirty="0" err="1" smtClean="0">
                <a:latin typeface="HY산B" pitchFamily="18" charset="-127"/>
                <a:ea typeface="HY산B" pitchFamily="18" charset="-127"/>
              </a:rPr>
              <a:t>비범죄화</a:t>
            </a:r>
            <a:endParaRPr lang="ko-KR" altLang="en-US" dirty="0">
              <a:latin typeface="HY산B" pitchFamily="18" charset="-127"/>
              <a:ea typeface="HY산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72072"/>
          </a:xfrm>
        </p:spPr>
        <p:txBody>
          <a:bodyPr>
            <a:normAutofit fontScale="77500" lnSpcReduction="20000"/>
          </a:bodyPr>
          <a:lstStyle/>
          <a:p>
            <a:r>
              <a:rPr lang="en-US" altLang="ko-KR" dirty="0" smtClean="0"/>
              <a:t>1999</a:t>
            </a:r>
            <a:r>
              <a:rPr lang="ko-KR" altLang="en-US" dirty="0" smtClean="0"/>
              <a:t>년 법안 제정</a:t>
            </a:r>
            <a:endParaRPr lang="en-US" altLang="ko-KR" dirty="0" smtClean="0"/>
          </a:p>
          <a:p>
            <a:endParaRPr lang="ko-KR" altLang="en-US" dirty="0" smtClean="0"/>
          </a:p>
          <a:p>
            <a:r>
              <a:rPr lang="ko-KR" altLang="en-US" dirty="0" smtClean="0"/>
              <a:t>성판매자가 아닌 </a:t>
            </a:r>
            <a:r>
              <a:rPr lang="ko-KR" altLang="en-US" b="1" dirty="0" smtClean="0">
                <a:solidFill>
                  <a:srgbClr val="FF0000"/>
                </a:solidFill>
              </a:rPr>
              <a:t>성구매자</a:t>
            </a:r>
            <a:r>
              <a:rPr lang="ko-KR" altLang="en-US" b="1" dirty="0" smtClean="0"/>
              <a:t>의 범죄화</a:t>
            </a:r>
            <a:endParaRPr lang="en-US" altLang="ko-KR" b="1" dirty="0" smtClean="0"/>
          </a:p>
          <a:p>
            <a:pPr>
              <a:buNone/>
            </a:pPr>
            <a:r>
              <a:rPr lang="en-US" altLang="ko-KR" dirty="0" smtClean="0"/>
              <a:t>                    </a:t>
            </a:r>
            <a:r>
              <a:rPr lang="en-US" altLang="ko-KR" sz="2600" dirty="0" smtClean="0"/>
              <a:t>(</a:t>
            </a:r>
            <a:r>
              <a:rPr lang="ko-KR" altLang="en-US" sz="2600" dirty="0" smtClean="0"/>
              <a:t>최대 </a:t>
            </a:r>
            <a:r>
              <a:rPr lang="en-US" altLang="ko-KR" sz="2600" dirty="0" smtClean="0"/>
              <a:t>1</a:t>
            </a:r>
            <a:r>
              <a:rPr lang="ko-KR" altLang="en-US" sz="2600" dirty="0" smtClean="0"/>
              <a:t>년간 구속 또는 벌금형</a:t>
            </a:r>
            <a:r>
              <a:rPr lang="en-US" altLang="ko-KR" sz="2600" dirty="0" smtClean="0"/>
              <a:t>)</a:t>
            </a:r>
            <a:endParaRPr lang="ko-KR" altLang="en-US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성판매자의 비범죄화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→여성들의 탈 성매매를 용이하게 함</a:t>
            </a:r>
            <a:endParaRPr lang="en-US" altLang="ko-KR" dirty="0" smtClean="0"/>
          </a:p>
          <a:p>
            <a:pPr>
              <a:buNone/>
            </a:pPr>
            <a:endParaRPr lang="ko-KR" altLang="en-US" dirty="0" smtClean="0"/>
          </a:p>
          <a:p>
            <a:r>
              <a:rPr lang="ko-KR" altLang="en-US" dirty="0" smtClean="0"/>
              <a:t>법안 제정 이래 </a:t>
            </a:r>
            <a:r>
              <a:rPr lang="ko-KR" altLang="en-US" b="1" u="sng" dirty="0" smtClean="0"/>
              <a:t>거리 </a:t>
            </a:r>
            <a:r>
              <a:rPr lang="ko-KR" altLang="en-US" b="1" u="sng" dirty="0" err="1" smtClean="0"/>
              <a:t>성매매</a:t>
            </a:r>
            <a:r>
              <a:rPr lang="ko-KR" altLang="en-US" b="1" u="sng" dirty="0" smtClean="0"/>
              <a:t> </a:t>
            </a:r>
            <a:r>
              <a:rPr lang="en-US" altLang="ko-KR" b="1" u="sng" dirty="0" smtClean="0"/>
              <a:t>50% </a:t>
            </a:r>
            <a:r>
              <a:rPr lang="ko-KR" altLang="en-US" b="1" u="sng" dirty="0" smtClean="0"/>
              <a:t>감소</a:t>
            </a:r>
            <a:r>
              <a:rPr lang="en-US" altLang="ko-KR" b="1" u="sng" dirty="0" smtClean="0"/>
              <a:t>, </a:t>
            </a:r>
          </a:p>
          <a:p>
            <a:pPr>
              <a:buNone/>
            </a:pPr>
            <a:r>
              <a:rPr lang="ko-KR" altLang="en-US" b="1" dirty="0" smtClean="0"/>
              <a:t>                        </a:t>
            </a:r>
            <a:r>
              <a:rPr lang="ko-KR" altLang="en-US" b="1" u="sng" dirty="0" smtClean="0"/>
              <a:t>성매매종사자수 감소</a:t>
            </a:r>
            <a:r>
              <a:rPr lang="en-US" altLang="ko-KR" sz="2600" dirty="0" smtClean="0"/>
              <a:t>(2500</a:t>
            </a:r>
            <a:r>
              <a:rPr lang="ko-KR" altLang="en-US" sz="2600" dirty="0" smtClean="0"/>
              <a:t>명 →</a:t>
            </a:r>
            <a:r>
              <a:rPr lang="en-US" altLang="ko-KR" sz="2600" dirty="0" smtClean="0"/>
              <a:t>1000</a:t>
            </a:r>
            <a:r>
              <a:rPr lang="ko-KR" altLang="en-US" sz="2600" dirty="0" smtClean="0"/>
              <a:t>명</a:t>
            </a:r>
            <a:r>
              <a:rPr lang="en-US" altLang="ko-KR" sz="2600" dirty="0" smtClean="0"/>
              <a:t>)</a:t>
            </a:r>
            <a:endParaRPr lang="en-US" altLang="ko-KR" sz="2600" b="1" u="sng" dirty="0" smtClean="0"/>
          </a:p>
          <a:p>
            <a:pPr>
              <a:buNone/>
            </a:pPr>
            <a:r>
              <a:rPr lang="ko-KR" altLang="en-US" sz="2600" dirty="0" smtClean="0"/>
              <a:t> </a:t>
            </a:r>
          </a:p>
          <a:p>
            <a:r>
              <a:rPr lang="ko-KR" altLang="en-US" b="1" dirty="0" smtClean="0"/>
              <a:t>불법 인신매매 피해자 수 </a:t>
            </a:r>
            <a:r>
              <a:rPr lang="ko-KR" altLang="en-US" dirty="0" smtClean="0"/>
              <a:t>는 독일보다 </a:t>
            </a:r>
            <a:r>
              <a:rPr lang="en-US" altLang="ko-KR" b="1" dirty="0" smtClean="0"/>
              <a:t>62</a:t>
            </a:r>
            <a:r>
              <a:rPr lang="ko-KR" altLang="en-US" b="1" dirty="0" smtClean="0"/>
              <a:t>배 더 낮다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362585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ko-KR" altLang="en-US" sz="3600" dirty="0" smtClean="0"/>
              <a:t>                 </a:t>
            </a:r>
            <a:endParaRPr lang="en-US" altLang="ko-KR" sz="3600" dirty="0" smtClean="0"/>
          </a:p>
          <a:p>
            <a:pPr>
              <a:buNone/>
            </a:pPr>
            <a:r>
              <a:rPr lang="ko-KR" altLang="en-US" dirty="0" smtClean="0"/>
              <a:t> </a:t>
            </a:r>
            <a:r>
              <a:rPr lang="ko-KR" altLang="en-US" sz="96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찬성</a:t>
            </a:r>
            <a:r>
              <a:rPr lang="ko-KR" altLang="en-US" sz="9600" dirty="0" smtClean="0">
                <a:solidFill>
                  <a:srgbClr val="0070C0"/>
                </a:solidFill>
              </a:rPr>
              <a:t>  </a:t>
            </a:r>
            <a:r>
              <a:rPr lang="en-US" altLang="ko-KR" sz="9600" dirty="0" smtClean="0"/>
              <a:t>VS</a:t>
            </a:r>
            <a:r>
              <a:rPr lang="ko-KR" altLang="en-US" sz="9600" dirty="0" smtClean="0">
                <a:solidFill>
                  <a:srgbClr val="0070C0"/>
                </a:solidFill>
              </a:rPr>
              <a:t>  </a:t>
            </a:r>
            <a:r>
              <a:rPr lang="ko-KR" altLang="en-US" sz="9600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반대</a:t>
            </a:r>
            <a:endParaRPr lang="en-US" altLang="ko-KR" sz="9600" dirty="0" smtClean="0">
              <a:solidFill>
                <a:srgbClr val="FF0000"/>
              </a:solidFill>
              <a:latin typeface="HY동녘M" pitchFamily="18" charset="-127"/>
              <a:ea typeface="HY동녘M" pitchFamily="18" charset="-127"/>
            </a:endParaRPr>
          </a:p>
          <a:p>
            <a:pPr>
              <a:buNone/>
            </a:pPr>
            <a:endParaRPr lang="en-US" altLang="ko-KR" dirty="0" smtClean="0"/>
          </a:p>
          <a:p>
            <a:pPr algn="ctr">
              <a:buNone/>
            </a:pPr>
            <a:r>
              <a:rPr lang="ko-KR" altLang="en-US" dirty="0" smtClean="0"/>
              <a:t> </a:t>
            </a:r>
            <a:endParaRPr lang="ko-KR" altLang="en-US" sz="96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ko-KR" altLang="en-US" dirty="0" smtClean="0"/>
          </a:p>
          <a:p>
            <a:pPr algn="ctr">
              <a:buNone/>
            </a:pP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55576" y="4653136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latin typeface="휴먼매직체" pitchFamily="18" charset="-127"/>
                <a:ea typeface="휴먼매직체" pitchFamily="18" charset="-127"/>
              </a:rPr>
              <a:t>여러분이라면 어떤 선택을 하시겠습니까</a:t>
            </a:r>
            <a:r>
              <a:rPr lang="en-US" altLang="ko-KR" sz="3200" dirty="0" smtClean="0">
                <a:latin typeface="휴먼매직체" pitchFamily="18" charset="-127"/>
                <a:ea typeface="휴먼매직체" pitchFamily="18" charset="-127"/>
              </a:rPr>
              <a:t>?</a:t>
            </a:r>
            <a:endParaRPr lang="ko-KR" altLang="en-US" sz="3200" dirty="0">
              <a:latin typeface="휴먼매직체" pitchFamily="18" charset="-127"/>
              <a:ea typeface="휴먼매직체" pitchFamily="18" charset="-127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2411760" y="980728"/>
            <a:ext cx="4032448" cy="1143000"/>
          </a:xfrm>
        </p:spPr>
        <p:txBody>
          <a:bodyPr/>
          <a:lstStyle/>
          <a:p>
            <a:r>
              <a:rPr lang="ko-KR" altLang="en-US" dirty="0" smtClean="0">
                <a:latin typeface="HY산B" pitchFamily="18" charset="-127"/>
                <a:ea typeface="HY산B" pitchFamily="18" charset="-127"/>
              </a:rPr>
              <a:t>성매매 합법화</a:t>
            </a:r>
            <a:endParaRPr lang="ko-KR" altLang="en-US" dirty="0">
              <a:latin typeface="HY산B" pitchFamily="18" charset="-127"/>
              <a:ea typeface="HY산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txBody>
          <a:bodyPr/>
          <a:lstStyle/>
          <a:p>
            <a:pPr algn="ctr">
              <a:lnSpc>
                <a:spcPct val="150000"/>
              </a:lnSpc>
              <a:buNone/>
            </a:pPr>
            <a:endParaRPr lang="en-US" altLang="ko-KR" sz="48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>
              <a:lnSpc>
                <a:spcPct val="150000"/>
              </a:lnSpc>
              <a:buNone/>
            </a:pPr>
            <a:r>
              <a:rPr lang="ko-KR" alt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감사합니다</a:t>
            </a:r>
            <a:r>
              <a:rPr lang="en-US" altLang="ko-KR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! ^.^*</a:t>
            </a:r>
            <a:endParaRPr lang="ko-KR" altLang="en-US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endParaRPr lang="ko-KR" alt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873</TotalTime>
  <Words>1204</Words>
  <Application>Microsoft Office PowerPoint</Application>
  <PresentationFormat>화면 슬라이드 쇼(4:3)</PresentationFormat>
  <Paragraphs>131</Paragraphs>
  <Slides>20</Slides>
  <Notes>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성매매 합법화해야 되는가?</vt:lpstr>
      <vt:lpstr>성매매란?</vt:lpstr>
      <vt:lpstr>성매매 유형</vt:lpstr>
      <vt:lpstr>한국의 성매매 역사</vt:lpstr>
      <vt:lpstr>슬라이드 5</vt:lpstr>
      <vt:lpstr>슬라이드 6</vt:lpstr>
      <vt:lpstr>      우리나라 성매매 특별법</vt:lpstr>
      <vt:lpstr> 성매매에 대한 입장</vt:lpstr>
      <vt:lpstr>성매매 합법화 찬성</vt:lpstr>
      <vt:lpstr> 성매매 찬성 </vt:lpstr>
      <vt:lpstr>스위스 성매매 합법</vt:lpstr>
      <vt:lpstr>네덜란드 : 공창제</vt:lpstr>
      <vt:lpstr> 성매매 합법화 반대</vt:lpstr>
      <vt:lpstr> 성매매 합법화 반대</vt:lpstr>
      <vt:lpstr> 성매매 합법화 반대</vt:lpstr>
      <vt:lpstr> 성매매 합법화 반대</vt:lpstr>
      <vt:lpstr> 독일의 성매매 합법화 실패</vt:lpstr>
      <vt:lpstr> 스웨덴 : 선택적 비범죄화</vt:lpstr>
      <vt:lpstr>성매매 합법화</vt:lpstr>
      <vt:lpstr>슬라이드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성매매 합법화해야하는가?</dc:title>
  <dc:creator>윤소담</dc:creator>
  <cp:lastModifiedBy>Computer Power User</cp:lastModifiedBy>
  <cp:revision>86</cp:revision>
  <dcterms:created xsi:type="dcterms:W3CDTF">2013-10-16T04:24:52Z</dcterms:created>
  <dcterms:modified xsi:type="dcterms:W3CDTF">2013-10-20T14:30:11Z</dcterms:modified>
</cp:coreProperties>
</file>