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직사각형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3BCA67C-5C7A-4269-B12C-D4E93754EEF9}" type="datetimeFigureOut">
              <a:rPr lang="ko-KR" altLang="en-US" smtClean="0"/>
              <a:pPr/>
              <a:t>2013-10-16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BBB9B68-1A76-4874-8B43-A1FBB2A2D1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1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1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1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1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1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kr/url?sa=i&amp;source=images&amp;cd=&amp;cad=rja&amp;docid=niV9EYOdQesgQM&amp;tbnid=PDoZ6YNLs0EU2M:&amp;ved=0CAgQjRwwAA&amp;url=http://blog.daum.net/soo7000/13223737&amp;ei=f8tdUsPeH83jlAX42IGwAQ&amp;psig=AFQjCNGzljcIOt_4aKrddrujFGfyemVn1A&amp;ust=138196505554874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8077200" cy="1673352"/>
          </a:xfrm>
        </p:spPr>
        <p:txBody>
          <a:bodyPr/>
          <a:lstStyle/>
          <a:p>
            <a:r>
              <a:rPr lang="en-US" altLang="ko-KR" dirty="0" smtClean="0"/>
              <a:t>Ch. 17. </a:t>
            </a:r>
            <a:r>
              <a:rPr lang="ko-KR" altLang="en-US" dirty="0" smtClean="0"/>
              <a:t>복부와 위장관계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876256" y="4941168"/>
            <a:ext cx="1800200" cy="697632"/>
          </a:xfrm>
        </p:spPr>
        <p:txBody>
          <a:bodyPr/>
          <a:lstStyle/>
          <a:p>
            <a:r>
              <a:rPr lang="ko-KR" altLang="en-US" dirty="0" smtClean="0"/>
              <a:t>강 문 </a:t>
            </a:r>
            <a:r>
              <a:rPr lang="ko-KR" altLang="en-US" dirty="0" err="1" smtClean="0"/>
              <a:t>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01904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해부와 생리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966177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복막과 복근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결체조직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sz="2000" dirty="0" err="1" smtClean="0"/>
              <a:t>벽측복막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복벽</a:t>
            </a:r>
            <a:r>
              <a:rPr lang="en-US" altLang="ko-KR" sz="2000" dirty="0" smtClean="0"/>
              <a:t>),  </a:t>
            </a:r>
            <a:r>
              <a:rPr lang="ko-KR" altLang="en-US" sz="2000" dirty="0" err="1" smtClean="0"/>
              <a:t>장측복막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장기</a:t>
            </a:r>
            <a:r>
              <a:rPr lang="en-US" altLang="ko-KR" sz="2000" dirty="0" smtClean="0"/>
              <a:t>) ,   </a:t>
            </a:r>
            <a:r>
              <a:rPr lang="ko-KR" altLang="en-US" sz="2000" dirty="0" smtClean="0"/>
              <a:t>복강</a:t>
            </a:r>
            <a:endParaRPr lang="en-US" altLang="ko-KR" sz="2000" dirty="0" smtClean="0"/>
          </a:p>
          <a:p>
            <a:pPr marL="118872" indent="0">
              <a:buNone/>
            </a:pPr>
            <a:endParaRPr lang="en-US" altLang="ko-KR" sz="2000" dirty="0" smtClean="0"/>
          </a:p>
          <a:p>
            <a:r>
              <a:rPr lang="ko-KR" altLang="en-US" dirty="0" smtClean="0"/>
              <a:t>소화관</a:t>
            </a:r>
            <a:r>
              <a:rPr lang="en-US" altLang="ko-KR" dirty="0" smtClean="0"/>
              <a:t>(p.419 17-1)</a:t>
            </a:r>
          </a:p>
          <a:p>
            <a:pPr marL="118872" indent="0">
              <a:buNone/>
            </a:pPr>
            <a:r>
              <a:rPr lang="ko-KR" altLang="en-US" dirty="0" smtClean="0"/>
              <a:t>   </a:t>
            </a:r>
            <a:r>
              <a:rPr lang="ko-KR" altLang="en-US" sz="2000" dirty="0" smtClean="0"/>
              <a:t>식도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소장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결장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직장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항문</a:t>
            </a:r>
            <a:endParaRPr lang="en-US" altLang="ko-KR" sz="2000" dirty="0" smtClean="0"/>
          </a:p>
          <a:p>
            <a:r>
              <a:rPr lang="ko-KR" altLang="en-US" dirty="0" smtClean="0"/>
              <a:t>부속기관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sz="2000" dirty="0" smtClean="0"/>
              <a:t>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담낭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췌장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비장</a:t>
            </a:r>
            <a:endParaRPr lang="en-US" altLang="ko-KR" sz="2000" dirty="0" smtClean="0"/>
          </a:p>
          <a:p>
            <a:r>
              <a:rPr lang="ko-KR" altLang="en-US" dirty="0" err="1" smtClean="0"/>
              <a:t>비뇨기계</a:t>
            </a:r>
            <a:endParaRPr lang="en-US" altLang="ko-KR" dirty="0" smtClean="0"/>
          </a:p>
          <a:p>
            <a:pPr marL="118872" indent="0">
              <a:buNone/>
            </a:pPr>
            <a:endParaRPr lang="en-US" altLang="ko-KR" sz="1100" dirty="0" smtClean="0"/>
          </a:p>
          <a:p>
            <a:pPr marL="118872" indent="0">
              <a:buNone/>
            </a:pPr>
            <a:r>
              <a:rPr lang="ko-KR" altLang="en-US" sz="2000" dirty="0" smtClean="0"/>
              <a:t>      신장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요관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방광</a:t>
            </a:r>
            <a:endParaRPr lang="en-US" altLang="ko-KR" sz="2000" dirty="0" smtClean="0"/>
          </a:p>
          <a:p>
            <a:pPr marL="118872" indent="0">
              <a:buNone/>
            </a:pPr>
            <a:endParaRPr lang="en-US" altLang="ko-KR" sz="2000" dirty="0" smtClean="0"/>
          </a:p>
          <a:p>
            <a:r>
              <a:rPr lang="ko-KR" altLang="en-US" dirty="0" smtClean="0"/>
              <a:t>복부의 혈관</a:t>
            </a:r>
            <a:endParaRPr lang="en-US" altLang="ko-KR" dirty="0" smtClean="0"/>
          </a:p>
          <a:p>
            <a:pPr marL="118872" indent="0">
              <a:buNone/>
            </a:pPr>
            <a:r>
              <a:rPr lang="ko-KR" altLang="en-US" dirty="0" smtClean="0"/>
              <a:t>  </a:t>
            </a:r>
            <a:r>
              <a:rPr lang="ko-KR" altLang="en-US" sz="2000" dirty="0" smtClean="0"/>
              <a:t>복부대동맥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복부대정맥</a:t>
            </a:r>
            <a:endParaRPr lang="ko-KR" altLang="en-US" sz="2000" dirty="0"/>
          </a:p>
        </p:txBody>
      </p:sp>
      <p:pic>
        <p:nvPicPr>
          <p:cNvPr id="1026" name="Picture 2" descr="http://cfs7.blog.daum.net/image/35/blog/2007/11/09/19/46/47343a2fef6ff&amp;filename=!%5bCDATA%5b%EC%82%AC%EC%A7%84072.jpg%5d%5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69295"/>
            <a:ext cx="3753347" cy="501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6983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err="1" smtClean="0"/>
              <a:t>건강력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일반적 </a:t>
            </a:r>
            <a:r>
              <a:rPr lang="ko-KR" altLang="en-US" dirty="0" err="1" smtClean="0"/>
              <a:t>건강력</a:t>
            </a:r>
            <a:endParaRPr lang="en-US" altLang="ko-KR" dirty="0" smtClean="0"/>
          </a:p>
          <a:p>
            <a:pPr marL="118872" indent="0">
              <a:buNone/>
            </a:pPr>
            <a:endParaRPr lang="en-US" altLang="ko-KR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600" dirty="0" err="1" smtClean="0"/>
              <a:t>현재력</a:t>
            </a:r>
            <a:endParaRPr lang="en-US" altLang="ko-KR" sz="2600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600" dirty="0" err="1" smtClean="0"/>
              <a:t>과거력</a:t>
            </a:r>
            <a:endParaRPr lang="en-US" altLang="ko-KR" sz="2600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가족력</a:t>
            </a:r>
            <a:endParaRPr lang="en-US" altLang="ko-KR" sz="2600" dirty="0" smtClean="0"/>
          </a:p>
          <a:p>
            <a:pPr marL="118872" indent="0">
              <a:buNone/>
            </a:pPr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631292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 err="1"/>
              <a:t>건강력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문제중심 </a:t>
            </a:r>
            <a:r>
              <a:rPr lang="ko-KR" altLang="en-US" dirty="0" err="1" smtClean="0"/>
              <a:t>건강력</a:t>
            </a:r>
            <a:endParaRPr lang="en-US" altLang="ko-KR" dirty="0" smtClean="0"/>
          </a:p>
          <a:p>
            <a:pPr marL="118872" indent="0">
              <a:buNone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복부통증</a:t>
            </a:r>
            <a:r>
              <a:rPr lang="en-US" altLang="ko-KR" sz="2000" dirty="0" smtClean="0"/>
              <a:t>(p.426 </a:t>
            </a:r>
            <a:r>
              <a:rPr lang="ko-KR" altLang="en-US" sz="2000" dirty="0" smtClean="0"/>
              <a:t>표</a:t>
            </a:r>
            <a:r>
              <a:rPr lang="en-US" altLang="ko-KR" sz="2000" dirty="0" smtClean="0"/>
              <a:t>17-1)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오심과 구토</a:t>
            </a:r>
            <a:endParaRPr lang="en-US" altLang="ko-KR" sz="2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소화불량</a:t>
            </a:r>
            <a:endParaRPr lang="en-US" altLang="ko-KR" sz="2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복부팽만</a:t>
            </a:r>
            <a:endParaRPr lang="en-US" altLang="ko-KR" sz="2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배변습관의 변화</a:t>
            </a:r>
            <a:endParaRPr lang="en-US" altLang="ko-KR" sz="2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눈과 피부의 황달</a:t>
            </a:r>
            <a:endParaRPr lang="en-US" altLang="ko-KR" sz="2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sz="2600" dirty="0" smtClean="0"/>
              <a:t>배뇨문</a:t>
            </a:r>
            <a:r>
              <a:rPr lang="ko-KR" altLang="en-US" sz="2600" dirty="0"/>
              <a:t>제</a:t>
            </a:r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xmlns="" val="3264702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신체검진  </a:t>
            </a:r>
            <a:r>
              <a:rPr lang="en-US" altLang="ko-KR" sz="2000" dirty="0" smtClean="0"/>
              <a:t>p. 427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검진</a:t>
            </a:r>
            <a:r>
              <a:rPr lang="en-US" altLang="ko-KR" dirty="0"/>
              <a:t> </a:t>
            </a:r>
            <a:r>
              <a:rPr lang="ko-KR" altLang="en-US" dirty="0" smtClean="0"/>
              <a:t>자세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배횡와위</a:t>
            </a:r>
            <a:r>
              <a:rPr lang="en-US" altLang="ko-KR" dirty="0" smtClean="0"/>
              <a:t>(dorsal recumbent p.)</a:t>
            </a:r>
          </a:p>
          <a:p>
            <a:r>
              <a:rPr lang="ko-KR" altLang="en-US" dirty="0" smtClean="0"/>
              <a:t>일반적 외모</a:t>
            </a:r>
            <a:endParaRPr lang="en-US" altLang="ko-KR" dirty="0" smtClean="0"/>
          </a:p>
          <a:p>
            <a:r>
              <a:rPr lang="ko-KR" altLang="en-US" dirty="0" smtClean="0"/>
              <a:t>복부 시진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청진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타진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촉진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7658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smtClean="0"/>
              <a:t>신체검진</a:t>
            </a:r>
            <a:r>
              <a:rPr lang="en-US" altLang="ko-KR" dirty="0" smtClean="0"/>
              <a:t>-</a:t>
            </a:r>
            <a:r>
              <a:rPr lang="ko-KR" altLang="en-US" dirty="0" smtClean="0"/>
              <a:t>복</a:t>
            </a:r>
            <a:r>
              <a:rPr lang="ko-KR" altLang="en-US" dirty="0"/>
              <a:t>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822161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ko-KR" altLang="en-US" dirty="0" smtClean="0"/>
              <a:t>시진 </a:t>
            </a:r>
            <a:r>
              <a:rPr lang="en-US" altLang="ko-KR" sz="2000" dirty="0" smtClean="0"/>
              <a:t>(p.428)</a:t>
            </a:r>
          </a:p>
          <a:p>
            <a:pPr marL="118872" indent="0">
              <a:lnSpc>
                <a:spcPct val="80000"/>
              </a:lnSpc>
              <a:buNone/>
            </a:pPr>
            <a:endParaRPr lang="ko-KR" altLang="en-US" sz="2000" dirty="0"/>
          </a:p>
          <a:p>
            <a:pPr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피부</a:t>
            </a:r>
            <a:r>
              <a:rPr lang="en-US" altLang="ko-KR" sz="2400" dirty="0"/>
              <a:t>: </a:t>
            </a:r>
            <a:r>
              <a:rPr lang="ko-KR" altLang="en-US" sz="2400" dirty="0"/>
              <a:t>반흔</a:t>
            </a:r>
            <a:r>
              <a:rPr lang="en-US" altLang="ko-KR" sz="2400" dirty="0"/>
              <a:t>, </a:t>
            </a:r>
            <a:r>
              <a:rPr lang="ko-KR" altLang="en-US" sz="2400" dirty="0"/>
              <a:t>확장된 정맥</a:t>
            </a:r>
            <a:r>
              <a:rPr lang="en-US" altLang="ko-KR" sz="2400" dirty="0"/>
              <a:t>, </a:t>
            </a:r>
            <a:endParaRPr lang="en-US" altLang="ko-KR" sz="2400" dirty="0" smtClean="0"/>
          </a:p>
          <a:p>
            <a:pPr>
              <a:buFontTx/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       </a:t>
            </a:r>
            <a:r>
              <a:rPr lang="ko-KR" altLang="en-US" sz="2400" dirty="0" smtClean="0"/>
              <a:t>발진 </a:t>
            </a:r>
            <a:r>
              <a:rPr lang="ko-KR" altLang="en-US" sz="2400" dirty="0"/>
              <a:t>또는 </a:t>
            </a:r>
            <a:r>
              <a:rPr lang="ko-KR" altLang="en-US" sz="2400" dirty="0" err="1"/>
              <a:t>병변</a:t>
            </a:r>
            <a:r>
              <a:rPr lang="ko-KR" altLang="en-US" sz="2400" dirty="0"/>
              <a:t> </a:t>
            </a:r>
          </a:p>
          <a:p>
            <a:pPr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제대</a:t>
            </a:r>
            <a:r>
              <a:rPr lang="en-US" altLang="ko-KR" sz="2400" dirty="0"/>
              <a:t>: </a:t>
            </a:r>
            <a:r>
              <a:rPr lang="ko-KR" altLang="en-US" sz="2400" dirty="0"/>
              <a:t>염증징후 또는 탈장</a:t>
            </a:r>
          </a:p>
          <a:p>
            <a:pPr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복부의 윤곽</a:t>
            </a:r>
            <a:r>
              <a:rPr lang="en-US" altLang="ko-KR" sz="2400" dirty="0"/>
              <a:t>: </a:t>
            </a:r>
            <a:r>
              <a:rPr lang="ko-KR" altLang="en-US" sz="2400" dirty="0"/>
              <a:t>납작한지</a:t>
            </a:r>
            <a:r>
              <a:rPr lang="en-US" altLang="ko-KR" sz="2400" dirty="0"/>
              <a:t>, </a:t>
            </a:r>
            <a:endParaRPr lang="en-US" altLang="ko-KR" sz="2400" dirty="0" smtClean="0"/>
          </a:p>
          <a:p>
            <a:pPr>
              <a:buFontTx/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           </a:t>
            </a:r>
            <a:r>
              <a:rPr lang="ko-KR" altLang="en-US" sz="2400" dirty="0" smtClean="0"/>
              <a:t>융기 </a:t>
            </a:r>
            <a:r>
              <a:rPr lang="ko-KR" altLang="en-US" sz="2400" dirty="0"/>
              <a:t>되었는지</a:t>
            </a:r>
            <a:r>
              <a:rPr lang="en-US" altLang="ko-KR" sz="2400" dirty="0"/>
              <a:t>, </a:t>
            </a:r>
            <a:r>
              <a:rPr lang="ko-KR" altLang="en-US" sz="2400" dirty="0"/>
              <a:t>움푹한지</a:t>
            </a:r>
          </a:p>
          <a:p>
            <a:pPr>
              <a:buFontTx/>
              <a:buNone/>
            </a:pPr>
            <a:r>
              <a:rPr lang="ko-KR" altLang="en-US" sz="2400" dirty="0"/>
              <a:t>                  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옆구리 또는 국소적인 </a:t>
            </a:r>
            <a:r>
              <a:rPr lang="ko-KR" altLang="en-US" sz="2400" dirty="0" err="1"/>
              <a:t>팽륜</a:t>
            </a:r>
            <a:r>
              <a:rPr lang="en-US" altLang="ko-KR" sz="2400" dirty="0"/>
              <a:t>, </a:t>
            </a:r>
            <a:endParaRPr lang="en-US" altLang="ko-KR" sz="2400" dirty="0" smtClean="0"/>
          </a:p>
          <a:p>
            <a:pPr>
              <a:buFontTx/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           </a:t>
            </a:r>
            <a:r>
              <a:rPr lang="ko-KR" altLang="en-US" sz="2400" dirty="0" smtClean="0"/>
              <a:t>복부의 대칭성</a:t>
            </a:r>
            <a:endParaRPr lang="ko-KR" altLang="en-US" sz="2400" dirty="0"/>
          </a:p>
          <a:p>
            <a:pPr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연동운동</a:t>
            </a:r>
            <a:r>
              <a:rPr lang="en-US" altLang="ko-KR" sz="2400" dirty="0"/>
              <a:t>, </a:t>
            </a:r>
            <a:endParaRPr lang="en-US" altLang="ko-KR" sz="2400" dirty="0" smtClean="0"/>
          </a:p>
          <a:p>
            <a:pPr>
              <a:buFontTx/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대동맥 </a:t>
            </a:r>
            <a:r>
              <a:rPr lang="ko-KR" altLang="en-US" sz="2400" dirty="0"/>
              <a:t>박동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상복부에서</a:t>
            </a:r>
            <a:r>
              <a:rPr lang="ko-KR" altLang="en-US" sz="2400" dirty="0"/>
              <a:t> 관찰</a:t>
            </a:r>
            <a:r>
              <a:rPr lang="en-US" altLang="ko-KR" sz="2400" dirty="0" smtClean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endParaRPr lang="ko-KR" altLang="en-US" sz="2400" dirty="0"/>
          </a:p>
          <a:p>
            <a:pPr marL="118872" indent="0">
              <a:buNone/>
            </a:pPr>
            <a:endParaRPr lang="ko-KR" altLang="en-US" dirty="0"/>
          </a:p>
        </p:txBody>
      </p:sp>
      <p:pic>
        <p:nvPicPr>
          <p:cNvPr id="4" name="Picture 4" descr="11장_페이지_0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5129"/>
          <a:stretch/>
        </p:blipFill>
        <p:spPr bwMode="auto">
          <a:xfrm>
            <a:off x="5599835" y="2564904"/>
            <a:ext cx="3527252" cy="2613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992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1장_페이지_0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254" b="1320"/>
          <a:stretch/>
        </p:blipFill>
        <p:spPr bwMode="auto">
          <a:xfrm>
            <a:off x="5734641" y="2204864"/>
            <a:ext cx="3527252" cy="4271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smtClean="0"/>
              <a:t>신체검진</a:t>
            </a:r>
            <a:r>
              <a:rPr lang="en-US" altLang="ko-KR" dirty="0"/>
              <a:t>-</a:t>
            </a:r>
            <a:r>
              <a:rPr lang="ko-KR" altLang="en-US" dirty="0"/>
              <a:t>복부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/>
              <a:t>청진 </a:t>
            </a:r>
            <a:r>
              <a:rPr lang="en-US" altLang="ko-KR" sz="2000" dirty="0"/>
              <a:t>(</a:t>
            </a:r>
            <a:r>
              <a:rPr lang="en-US" altLang="ko-KR" sz="2000" dirty="0" smtClean="0"/>
              <a:t>p.430)</a:t>
            </a:r>
            <a:endParaRPr lang="en-US" altLang="ko-KR" sz="2000" dirty="0"/>
          </a:p>
          <a:p>
            <a:pPr>
              <a:lnSpc>
                <a:spcPct val="80000"/>
              </a:lnSpc>
            </a:pPr>
            <a:endParaRPr lang="ko-KR" altLang="en-US" sz="2000" dirty="0"/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타진이나 촉진 전에 실시</a:t>
            </a:r>
            <a:r>
              <a:rPr lang="en-US" altLang="ko-KR" sz="2400" dirty="0"/>
              <a:t>(</a:t>
            </a:r>
            <a:r>
              <a:rPr lang="ko-KR" altLang="en-US" sz="2400" dirty="0"/>
              <a:t>장음 변화 때문</a:t>
            </a:r>
            <a:r>
              <a:rPr lang="en-US" altLang="ko-KR" sz="2400" dirty="0"/>
              <a:t>)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정상은 </a:t>
            </a:r>
            <a:r>
              <a:rPr lang="en-US" altLang="ko-KR" sz="2400" dirty="0">
                <a:latin typeface="Arial"/>
              </a:rPr>
              <a:t>‘</a:t>
            </a:r>
            <a:r>
              <a:rPr lang="ko-KR" altLang="en-US" sz="2400" dirty="0"/>
              <a:t>꾸르륵</a:t>
            </a:r>
            <a:r>
              <a:rPr lang="en-US" altLang="ko-KR" sz="2400" dirty="0">
                <a:latin typeface="Arial"/>
              </a:rPr>
              <a:t>’</a:t>
            </a:r>
            <a:r>
              <a:rPr lang="ko-KR" altLang="en-US" sz="2400" dirty="0"/>
              <a:t>하는 </a:t>
            </a:r>
            <a:r>
              <a:rPr lang="ko-KR" altLang="en-US" sz="2400" dirty="0" err="1"/>
              <a:t>물흐르는</a:t>
            </a:r>
            <a:r>
              <a:rPr lang="ko-KR" altLang="en-US" sz="2400" dirty="0"/>
              <a:t> 소리</a:t>
            </a:r>
            <a:r>
              <a:rPr lang="en-US" altLang="ko-KR" sz="2400" dirty="0" smtClean="0"/>
              <a:t>,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</a:t>
            </a:r>
            <a:r>
              <a:rPr lang="en-US" altLang="ko-KR" sz="2400" dirty="0"/>
              <a:t>5~34</a:t>
            </a:r>
            <a:r>
              <a:rPr lang="ko-KR" altLang="en-US" sz="2400" dirty="0"/>
              <a:t>회</a:t>
            </a:r>
            <a:r>
              <a:rPr lang="en-US" altLang="ko-KR" sz="2400" dirty="0"/>
              <a:t>/</a:t>
            </a:r>
            <a:r>
              <a:rPr lang="ko-KR" altLang="en-US" sz="2400" dirty="0"/>
              <a:t>분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우하복부</a:t>
            </a:r>
            <a:r>
              <a:rPr lang="ko-KR" altLang="en-US" sz="2400" dirty="0"/>
              <a:t> 장음 잘 들림</a:t>
            </a:r>
            <a:r>
              <a:rPr lang="en-US" altLang="ko-KR" sz="2400" dirty="0"/>
              <a:t>)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동맥 청진 </a:t>
            </a:r>
            <a:r>
              <a:rPr lang="ko-KR" altLang="en-US" sz="2400" dirty="0" smtClean="0"/>
              <a:t>부위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그림</a:t>
            </a:r>
            <a:r>
              <a:rPr lang="en-US" altLang="ko-KR" sz="2400" dirty="0" smtClean="0"/>
              <a:t>17-7)</a:t>
            </a:r>
            <a:endParaRPr lang="ko-KR" altLang="en-US" sz="2400" dirty="0"/>
          </a:p>
        </p:txBody>
      </p:sp>
      <p:pic>
        <p:nvPicPr>
          <p:cNvPr id="5" name="Picture 4" descr="복부구역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232"/>
          <a:stretch/>
        </p:blipFill>
        <p:spPr bwMode="auto">
          <a:xfrm>
            <a:off x="251520" y="4509120"/>
            <a:ext cx="5689600" cy="2255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6903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smtClean="0"/>
              <a:t>신체검진</a:t>
            </a:r>
            <a:r>
              <a:rPr lang="en-US" altLang="ko-KR" dirty="0"/>
              <a:t>-</a:t>
            </a:r>
            <a:r>
              <a:rPr lang="ko-KR" altLang="en-US" dirty="0"/>
              <a:t>복부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타진 </a:t>
            </a:r>
            <a:r>
              <a:rPr lang="en-US" altLang="ko-KR" sz="2000" dirty="0"/>
              <a:t>(</a:t>
            </a:r>
            <a:r>
              <a:rPr lang="en-US" altLang="ko-KR" sz="2000" dirty="0" smtClean="0"/>
              <a:t>p.432)</a:t>
            </a:r>
            <a:endParaRPr lang="en-US" altLang="ko-KR" sz="2000" dirty="0"/>
          </a:p>
          <a:p>
            <a:endParaRPr lang="en-US" altLang="ko-KR" sz="1000" dirty="0" smtClean="0"/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dirty="0"/>
              <a:t>-</a:t>
            </a:r>
            <a:r>
              <a:rPr lang="ko-KR" altLang="en-US" sz="2600" dirty="0"/>
              <a:t>간과 비장의 크기 평가에 유용</a:t>
            </a:r>
          </a:p>
          <a:p>
            <a:pPr marL="118872" indent="0">
              <a:lnSpc>
                <a:spcPct val="120000"/>
              </a:lnSpc>
              <a:buNone/>
            </a:pPr>
            <a:r>
              <a:rPr lang="en-US" altLang="ko-KR" sz="2600" dirty="0" smtClean="0"/>
              <a:t>- </a:t>
            </a:r>
            <a:r>
              <a:rPr lang="ko-KR" altLang="en-US" sz="2600" dirty="0" err="1" smtClean="0"/>
              <a:t>공명음</a:t>
            </a:r>
            <a:r>
              <a:rPr lang="en-US" altLang="ko-KR" sz="2600" dirty="0" smtClean="0"/>
              <a:t> : </a:t>
            </a:r>
            <a:r>
              <a:rPr lang="ko-KR" altLang="en-US" sz="2600" dirty="0" smtClean="0"/>
              <a:t>복부 가스로 인함</a:t>
            </a:r>
            <a:endParaRPr lang="en-US" altLang="ko-KR" sz="2600" dirty="0" smtClean="0"/>
          </a:p>
          <a:p>
            <a:pPr marL="118872" indent="0">
              <a:lnSpc>
                <a:spcPct val="120000"/>
              </a:lnSpc>
              <a:buNone/>
            </a:pPr>
            <a:r>
              <a:rPr lang="ko-KR" altLang="en-US" sz="2600" dirty="0" smtClean="0"/>
              <a:t>   </a:t>
            </a:r>
            <a:r>
              <a:rPr lang="en-US" altLang="ko-KR" sz="2600" dirty="0" smtClean="0"/>
              <a:t>(</a:t>
            </a:r>
            <a:r>
              <a:rPr lang="ko-KR" altLang="en-US" sz="2600" dirty="0" smtClean="0"/>
              <a:t>매우 </a:t>
            </a:r>
            <a:r>
              <a:rPr lang="ko-KR" altLang="en-US" sz="2600" dirty="0"/>
              <a:t>높은 고음은 </a:t>
            </a:r>
            <a:r>
              <a:rPr lang="ko-KR" altLang="en-US" sz="2600" dirty="0" err="1"/>
              <a:t>위장관의</a:t>
            </a:r>
            <a:r>
              <a:rPr lang="ko-KR" altLang="en-US" sz="2600" dirty="0"/>
              <a:t> </a:t>
            </a:r>
            <a:r>
              <a:rPr lang="ko-KR" altLang="en-US" sz="2600" dirty="0" smtClean="0"/>
              <a:t>가스</a:t>
            </a:r>
            <a:r>
              <a:rPr lang="ko-KR" altLang="en-US" sz="2600" dirty="0" smtClean="0">
                <a:latin typeface="맑은 고딕"/>
                <a:ea typeface="맑은 고딕"/>
              </a:rPr>
              <a:t>↑</a:t>
            </a:r>
            <a:r>
              <a:rPr lang="en-US" altLang="ko-KR" sz="2600" dirty="0" smtClean="0"/>
              <a:t>)</a:t>
            </a:r>
            <a:endParaRPr lang="ko-KR" altLang="en-US" sz="2600" dirty="0"/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600" dirty="0"/>
              <a:t>-</a:t>
            </a:r>
            <a:r>
              <a:rPr lang="ko-KR" altLang="en-US" sz="2600" dirty="0" err="1"/>
              <a:t>둔탁음</a:t>
            </a:r>
            <a:r>
              <a:rPr lang="en-US" altLang="ko-KR" sz="2600" dirty="0"/>
              <a:t>(dullness): </a:t>
            </a:r>
            <a:r>
              <a:rPr lang="ko-KR" altLang="en-US" sz="2600" dirty="0" smtClean="0"/>
              <a:t>덩어리나 </a:t>
            </a:r>
            <a:r>
              <a:rPr lang="ko-KR" altLang="en-US" sz="2600" dirty="0"/>
              <a:t>비대해진 장기 의미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600" dirty="0"/>
              <a:t>-</a:t>
            </a:r>
            <a:r>
              <a:rPr lang="ko-KR" altLang="en-US" sz="2600" dirty="0" err="1"/>
              <a:t>전흉부</a:t>
            </a:r>
            <a:r>
              <a:rPr lang="ko-KR" altLang="en-US" sz="2600" dirty="0"/>
              <a:t> 아래 부위 타진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ko-KR" altLang="en-US" sz="2600" dirty="0"/>
              <a:t>    </a:t>
            </a:r>
            <a:r>
              <a:rPr lang="ko-KR" altLang="en-US" sz="2600" dirty="0" smtClean="0"/>
              <a:t>오른쪽</a:t>
            </a:r>
            <a:r>
              <a:rPr lang="en-US" altLang="ko-KR" sz="2600" dirty="0" smtClean="0"/>
              <a:t>(</a:t>
            </a:r>
            <a:r>
              <a:rPr lang="ko-KR" altLang="en-US" sz="2600" dirty="0" smtClean="0"/>
              <a:t>간</a:t>
            </a:r>
            <a:r>
              <a:rPr lang="en-US" altLang="ko-KR" sz="2600" dirty="0" smtClean="0"/>
              <a:t>): </a:t>
            </a:r>
            <a:r>
              <a:rPr lang="ko-KR" altLang="en-US" sz="2600" dirty="0"/>
              <a:t>간의 </a:t>
            </a:r>
            <a:r>
              <a:rPr lang="ko-KR" altLang="en-US" sz="2600" dirty="0" err="1"/>
              <a:t>둔탁음</a:t>
            </a:r>
            <a:endParaRPr lang="en-US" altLang="ko-KR" sz="2600" dirty="0"/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600" dirty="0"/>
              <a:t>    </a:t>
            </a:r>
            <a:r>
              <a:rPr lang="ko-KR" altLang="en-US" sz="2600" dirty="0" smtClean="0"/>
              <a:t>왼쪽</a:t>
            </a:r>
            <a:r>
              <a:rPr lang="en-US" altLang="ko-KR" sz="2600" dirty="0" smtClean="0"/>
              <a:t>(</a:t>
            </a:r>
            <a:r>
              <a:rPr lang="ko-KR" altLang="en-US" sz="2600" dirty="0" smtClean="0"/>
              <a:t>비장</a:t>
            </a:r>
            <a:r>
              <a:rPr lang="en-US" altLang="ko-KR" sz="2600" dirty="0" smtClean="0"/>
              <a:t>): </a:t>
            </a:r>
            <a:r>
              <a:rPr lang="ko-KR" altLang="en-US" sz="2600" dirty="0"/>
              <a:t>위의 </a:t>
            </a:r>
            <a:r>
              <a:rPr lang="ko-KR" altLang="en-US" sz="2600" dirty="0" err="1" smtClean="0"/>
              <a:t>기포음</a:t>
            </a:r>
            <a:r>
              <a:rPr lang="en-US" altLang="ko-KR" sz="2600" dirty="0"/>
              <a:t>(air bubble)</a:t>
            </a:r>
            <a:r>
              <a:rPr lang="ko-KR" altLang="en-US" sz="2600" dirty="0"/>
              <a:t>과 </a:t>
            </a:r>
            <a:r>
              <a:rPr lang="ko-KR" altLang="en-US" sz="2600" dirty="0" err="1" smtClean="0"/>
              <a:t>결장의고음</a:t>
            </a:r>
            <a:endParaRPr lang="en-US" altLang="ko-KR" sz="2600" dirty="0" smtClean="0"/>
          </a:p>
          <a:p>
            <a:pPr>
              <a:lnSpc>
                <a:spcPct val="120000"/>
              </a:lnSpc>
              <a:buFontTx/>
              <a:buNone/>
            </a:pPr>
            <a:endParaRPr lang="en-US" altLang="ko-KR" sz="2600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US" altLang="ko-KR" sz="2600" dirty="0" smtClean="0"/>
              <a:t> </a:t>
            </a:r>
            <a:r>
              <a:rPr lang="ko-KR" altLang="en-US" sz="2600" b="1" dirty="0" smtClean="0">
                <a:solidFill>
                  <a:srgbClr val="FF0000"/>
                </a:solidFill>
              </a:rPr>
              <a:t>간</a:t>
            </a:r>
            <a:r>
              <a:rPr lang="en-US" altLang="ko-KR" sz="26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600" b="1" dirty="0" smtClean="0">
                <a:solidFill>
                  <a:srgbClr val="FF0000"/>
                </a:solidFill>
              </a:rPr>
              <a:t>비장의 타진 방법 알아두기</a:t>
            </a:r>
            <a:r>
              <a:rPr lang="en-US" altLang="ko-KR" sz="2600" b="1" dirty="0" smtClean="0">
                <a:solidFill>
                  <a:srgbClr val="FF0000"/>
                </a:solidFill>
              </a:rPr>
              <a:t>~!!</a:t>
            </a:r>
            <a:endParaRPr lang="ko-KR" altLang="en-US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04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smtClean="0"/>
              <a:t>신체검진</a:t>
            </a:r>
            <a:r>
              <a:rPr lang="en-US" altLang="ko-KR" dirty="0"/>
              <a:t>-</a:t>
            </a:r>
            <a:r>
              <a:rPr lang="ko-KR" altLang="en-US" dirty="0"/>
              <a:t>복부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타진</a:t>
            </a:r>
            <a:r>
              <a:rPr lang="en-US" altLang="ko-KR" dirty="0" smtClean="0"/>
              <a:t>(</a:t>
            </a:r>
            <a:r>
              <a:rPr lang="ko-KR" altLang="en-US" dirty="0" smtClean="0"/>
              <a:t>간</a:t>
            </a:r>
            <a:r>
              <a:rPr lang="en-US" altLang="ko-KR" dirty="0" smtClean="0"/>
              <a:t>)  </a:t>
            </a:r>
            <a:r>
              <a:rPr lang="en-US" altLang="ko-KR" sz="2000" dirty="0" smtClean="0"/>
              <a:t>p. 433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ko-KR" altLang="en-US" sz="2400" dirty="0" smtClean="0"/>
              <a:t>  </a:t>
            </a:r>
            <a:endParaRPr lang="en-US" altLang="ko-KR" sz="2400" dirty="0" smtClean="0"/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제대 </a:t>
            </a:r>
            <a:r>
              <a:rPr lang="ko-KR" altLang="en-US" sz="2400" dirty="0"/>
              <a:t>아래에서부터 우측 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ko-KR" altLang="en-US" sz="2400" dirty="0"/>
              <a:t>   </a:t>
            </a:r>
            <a:r>
              <a:rPr lang="ko-KR" altLang="en-US" sz="2400" dirty="0" err="1"/>
              <a:t>중앙쇄골선을</a:t>
            </a:r>
            <a:r>
              <a:rPr lang="ko-KR" altLang="en-US" sz="2400" dirty="0"/>
              <a:t> 따라 가며 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ko-KR" altLang="en-US" sz="2400" dirty="0"/>
              <a:t>   간의 </a:t>
            </a:r>
            <a:r>
              <a:rPr lang="ko-KR" altLang="en-US" sz="2400" dirty="0" err="1"/>
              <a:t>둔탁음</a:t>
            </a:r>
            <a:r>
              <a:rPr lang="ko-KR" altLang="en-US" sz="2400" dirty="0"/>
              <a:t> </a:t>
            </a:r>
            <a:r>
              <a:rPr lang="ko-KR" altLang="en-US" sz="2400" dirty="0" smtClean="0"/>
              <a:t>확인</a:t>
            </a:r>
            <a:endParaRPr lang="en-US" altLang="ko-KR" sz="2400" dirty="0" smtClean="0"/>
          </a:p>
          <a:p>
            <a:pPr>
              <a:lnSpc>
                <a:spcPct val="120000"/>
              </a:lnSpc>
              <a:buFontTx/>
              <a:buNone/>
            </a:pPr>
            <a:endParaRPr lang="ko-KR" altLang="en-US" sz="2400" dirty="0"/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ko-KR" sz="2400" dirty="0"/>
              <a:t>-</a:t>
            </a:r>
            <a:r>
              <a:rPr lang="ko-KR" altLang="en-US" sz="2400" dirty="0"/>
              <a:t>정상크기</a:t>
            </a:r>
            <a:r>
              <a:rPr lang="en-US" altLang="ko-KR" sz="2400" dirty="0"/>
              <a:t>: 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ko-KR" altLang="en-US" sz="2400" dirty="0"/>
              <a:t> </a:t>
            </a:r>
            <a:r>
              <a:rPr lang="ko-KR" altLang="en-US" sz="2400" dirty="0" err="1"/>
              <a:t>중앙흉골선에서</a:t>
            </a:r>
            <a:r>
              <a:rPr lang="ko-KR" altLang="en-US" sz="2400" dirty="0"/>
              <a:t> </a:t>
            </a:r>
            <a:r>
              <a:rPr lang="en-US" altLang="ko-KR" sz="2400" dirty="0"/>
              <a:t>4~8cm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ko-KR" altLang="en-US" sz="2400" dirty="0"/>
              <a:t> </a:t>
            </a:r>
            <a:r>
              <a:rPr lang="ko-KR" altLang="en-US" sz="2400" dirty="0" err="1"/>
              <a:t>우측중앙쇄골선에서</a:t>
            </a:r>
            <a:r>
              <a:rPr lang="ko-KR" altLang="en-US" sz="2400" dirty="0"/>
              <a:t> </a:t>
            </a:r>
            <a:r>
              <a:rPr lang="en-US" altLang="ko-KR" sz="2400" dirty="0"/>
              <a:t>6~12cm</a:t>
            </a:r>
          </a:p>
          <a:p>
            <a:endParaRPr lang="ko-KR" altLang="en-US" sz="2400" dirty="0"/>
          </a:p>
        </p:txBody>
      </p:sp>
      <p:pic>
        <p:nvPicPr>
          <p:cNvPr id="4" name="Picture 5" descr="11장_페이지_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96752"/>
            <a:ext cx="4032176" cy="530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3678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smtClean="0"/>
              <a:t>신체검진</a:t>
            </a:r>
            <a:r>
              <a:rPr lang="en-US" altLang="ko-KR" dirty="0"/>
              <a:t>-</a:t>
            </a:r>
            <a:r>
              <a:rPr lang="ko-KR" altLang="en-US" dirty="0"/>
              <a:t>복부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타진</a:t>
            </a:r>
            <a:r>
              <a:rPr lang="en-US" altLang="ko-KR" dirty="0" smtClean="0"/>
              <a:t>(</a:t>
            </a:r>
            <a:r>
              <a:rPr lang="ko-KR" altLang="en-US" dirty="0" smtClean="0"/>
              <a:t>비장</a:t>
            </a:r>
            <a:r>
              <a:rPr lang="en-US" altLang="ko-KR" dirty="0" smtClean="0"/>
              <a:t>) </a:t>
            </a:r>
            <a:r>
              <a:rPr lang="en-US" altLang="ko-KR" sz="2000" dirty="0" smtClean="0"/>
              <a:t>p. 434</a:t>
            </a:r>
          </a:p>
          <a:p>
            <a:endParaRPr lang="en-US" altLang="ko-KR" sz="2000" dirty="0"/>
          </a:p>
          <a:p>
            <a:r>
              <a:rPr lang="ko-KR" altLang="en-US" sz="2000" dirty="0" err="1" smtClean="0"/>
              <a:t>죄측</a:t>
            </a:r>
            <a:r>
              <a:rPr lang="en-US" altLang="ko-KR" sz="2000" dirty="0" smtClean="0"/>
              <a:t> </a:t>
            </a:r>
            <a:r>
              <a:rPr lang="ko-KR" altLang="en-US" sz="2000" dirty="0" err="1" smtClean="0"/>
              <a:t>중앙액와선</a:t>
            </a:r>
            <a:endParaRPr lang="en-US" altLang="ko-KR" sz="2000" dirty="0" smtClean="0"/>
          </a:p>
          <a:p>
            <a:r>
              <a:rPr lang="ko-KR" altLang="en-US" sz="2000" dirty="0" smtClean="0"/>
              <a:t>가장아래 </a:t>
            </a:r>
            <a:r>
              <a:rPr lang="ko-KR" altLang="en-US" sz="2000" dirty="0" err="1" smtClean="0"/>
              <a:t>늑간</a:t>
            </a:r>
            <a:endParaRPr lang="en-US" altLang="ko-KR" sz="2000" dirty="0" smtClean="0"/>
          </a:p>
          <a:p>
            <a:r>
              <a:rPr lang="ko-KR" altLang="en-US" sz="2000" dirty="0" smtClean="0"/>
              <a:t>정상</a:t>
            </a:r>
            <a:r>
              <a:rPr lang="en-US" altLang="ko-KR" sz="2000" dirty="0" smtClean="0"/>
              <a:t>:</a:t>
            </a:r>
            <a:r>
              <a:rPr lang="ko-KR" altLang="en-US" sz="2000" dirty="0" err="1" smtClean="0"/>
              <a:t>공명음</a:t>
            </a:r>
            <a:endParaRPr lang="en-US" altLang="ko-KR" sz="2000" dirty="0" smtClean="0"/>
          </a:p>
          <a:p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흡기시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공명음</a:t>
            </a:r>
            <a:r>
              <a:rPr lang="en-US" altLang="ko-KR" sz="2000" dirty="0" smtClean="0">
                <a:sym typeface="Wingdings" panose="05000000000000000000" pitchFamily="2" charset="2"/>
              </a:rPr>
              <a:t></a:t>
            </a:r>
            <a:r>
              <a:rPr lang="ko-KR" altLang="en-US" sz="2000" dirty="0" err="1" smtClean="0">
                <a:sym typeface="Wingdings" panose="05000000000000000000" pitchFamily="2" charset="2"/>
              </a:rPr>
              <a:t>둔타금</a:t>
            </a:r>
            <a:endParaRPr lang="en-US" altLang="ko-KR" sz="2000" dirty="0" smtClean="0">
              <a:sym typeface="Wingdings" panose="05000000000000000000" pitchFamily="2" charset="2"/>
            </a:endParaRPr>
          </a:p>
          <a:p>
            <a:pPr marL="118872" indent="0">
              <a:buNone/>
            </a:pPr>
            <a:r>
              <a:rPr lang="en-US" altLang="ko-KR" sz="2000" dirty="0">
                <a:sym typeface="Wingdings" panose="05000000000000000000" pitchFamily="2" charset="2"/>
              </a:rPr>
              <a:t> </a:t>
            </a:r>
            <a:r>
              <a:rPr lang="en-US" altLang="ko-KR" sz="2000" dirty="0" smtClean="0">
                <a:sym typeface="Wingdings" panose="05000000000000000000" pitchFamily="2" charset="2"/>
              </a:rPr>
              <a:t>   </a:t>
            </a:r>
            <a:r>
              <a:rPr lang="ko-KR" altLang="en-US" sz="2000" dirty="0" smtClean="0">
                <a:sym typeface="Wingdings" panose="05000000000000000000" pitchFamily="2" charset="2"/>
              </a:rPr>
              <a:t>비장비대 의심</a:t>
            </a:r>
            <a:r>
              <a:rPr lang="en-US" altLang="ko-KR" sz="2000" smtClean="0">
                <a:sym typeface="Wingdings" panose="05000000000000000000" pitchFamily="2" charset="2"/>
              </a:rPr>
              <a:t>)</a:t>
            </a:r>
            <a:endParaRPr lang="en-US" altLang="ko-KR" sz="2000" dirty="0" smtClean="0"/>
          </a:p>
          <a:p>
            <a:endParaRPr lang="en-US" altLang="ko-KR" sz="2000" dirty="0"/>
          </a:p>
          <a:p>
            <a:r>
              <a:rPr lang="en-US" altLang="ko-KR" sz="2000" dirty="0" smtClean="0"/>
              <a:t>6~10</a:t>
            </a:r>
            <a:r>
              <a:rPr lang="ko-KR" altLang="en-US" sz="2000" dirty="0" smtClean="0"/>
              <a:t>번째 </a:t>
            </a:r>
            <a:r>
              <a:rPr lang="ko-KR" altLang="en-US" sz="2000" dirty="0" err="1" smtClean="0"/>
              <a:t>늑간</a:t>
            </a:r>
            <a:endParaRPr lang="en-US" altLang="ko-KR" sz="2000" dirty="0" smtClean="0"/>
          </a:p>
          <a:p>
            <a:r>
              <a:rPr lang="ko-KR" altLang="en-US" sz="2000" dirty="0" err="1" smtClean="0"/>
              <a:t>둔탁음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비장</a:t>
            </a:r>
            <a:r>
              <a:rPr lang="en-US" altLang="ko-KR" sz="2000" dirty="0" smtClean="0"/>
              <a:t>)</a:t>
            </a:r>
          </a:p>
          <a:p>
            <a:endParaRPr lang="ko-KR" altLang="en-US" sz="2000" dirty="0"/>
          </a:p>
        </p:txBody>
      </p:sp>
      <p:pic>
        <p:nvPicPr>
          <p:cNvPr id="4" name="Picture 4" descr="11장_페이지_1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0171"/>
          <a:stretch/>
        </p:blipFill>
        <p:spPr bwMode="auto">
          <a:xfrm>
            <a:off x="3347864" y="2754923"/>
            <a:ext cx="5796136" cy="4103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0966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신체검진</a:t>
            </a:r>
            <a:r>
              <a:rPr lang="en-US" altLang="ko-KR" dirty="0"/>
              <a:t>-</a:t>
            </a:r>
            <a:r>
              <a:rPr lang="ko-KR" altLang="en-US" dirty="0"/>
              <a:t>복부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촉진  </a:t>
            </a:r>
            <a:r>
              <a:rPr lang="en-US" altLang="ko-KR" sz="2400" dirty="0" smtClean="0"/>
              <a:t>p.434</a:t>
            </a:r>
            <a:endParaRPr lang="en-US" altLang="ko-KR" sz="2400" dirty="0"/>
          </a:p>
          <a:p>
            <a:pPr marL="118872" indent="0">
              <a:buNone/>
            </a:pPr>
            <a:r>
              <a:rPr lang="ko-KR" altLang="en-US" dirty="0" smtClean="0"/>
              <a:t> 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가벼운 촉진</a:t>
            </a:r>
            <a:endParaRPr lang="en-US" altLang="ko-KR" dirty="0" smtClean="0"/>
          </a:p>
          <a:p>
            <a:pPr marL="118872" indent="0">
              <a:buNone/>
            </a:pPr>
            <a:r>
              <a:rPr lang="ko-KR" altLang="en-US" dirty="0" smtClean="0"/>
              <a:t> 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심부촉진</a:t>
            </a:r>
            <a:endParaRPr lang="en-US" altLang="ko-KR" dirty="0" smtClean="0"/>
          </a:p>
          <a:p>
            <a:r>
              <a:rPr lang="ko-KR" altLang="en-US" dirty="0" smtClean="0"/>
              <a:t>간</a:t>
            </a:r>
            <a:endParaRPr lang="en-US" altLang="ko-KR" dirty="0" smtClean="0"/>
          </a:p>
          <a:p>
            <a:r>
              <a:rPr lang="ko-KR" altLang="en-US" dirty="0" smtClean="0"/>
              <a:t>담낭</a:t>
            </a:r>
            <a:endParaRPr lang="en-US" altLang="ko-KR" dirty="0" smtClean="0"/>
          </a:p>
          <a:p>
            <a:r>
              <a:rPr lang="ko-KR" altLang="en-US" dirty="0" smtClean="0"/>
              <a:t>비장</a:t>
            </a:r>
            <a:endParaRPr lang="en-US" altLang="ko-KR" dirty="0" smtClean="0"/>
          </a:p>
          <a:p>
            <a:r>
              <a:rPr lang="ko-KR" altLang="en-US" dirty="0" smtClean="0"/>
              <a:t>신</a:t>
            </a:r>
            <a:r>
              <a:rPr lang="ko-KR" altLang="en-US" dirty="0"/>
              <a:t>장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xmlns="" val="301849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신체검진</a:t>
            </a:r>
            <a:r>
              <a:rPr lang="en-US" altLang="ko-KR" dirty="0" smtClean="0"/>
              <a:t>-</a:t>
            </a:r>
            <a:r>
              <a:rPr lang="ko-KR" altLang="en-US" sz="3400" dirty="0" smtClean="0"/>
              <a:t>추가검진</a:t>
            </a:r>
            <a:endParaRPr lang="ko-KR" altLang="en-US" sz="3400" b="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늑골척주각</a:t>
            </a:r>
            <a:r>
              <a:rPr lang="ko-KR" altLang="en-US" dirty="0" smtClean="0"/>
              <a:t> 타진</a:t>
            </a:r>
            <a:r>
              <a:rPr lang="en-US" altLang="ko-KR" sz="2000" dirty="0" smtClean="0"/>
              <a:t>(p.438 </a:t>
            </a:r>
            <a:r>
              <a:rPr lang="ko-KR" altLang="en-US" sz="2000" dirty="0" smtClean="0"/>
              <a:t>그림</a:t>
            </a:r>
            <a:r>
              <a:rPr lang="en-US" altLang="ko-KR" sz="2000" dirty="0" smtClean="0"/>
              <a:t>12-19)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복수검사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그림</a:t>
            </a:r>
            <a:r>
              <a:rPr lang="en-US" altLang="ko-KR" sz="2000" dirty="0" smtClean="0"/>
              <a:t>17-21)</a:t>
            </a:r>
          </a:p>
          <a:p>
            <a:pPr marL="118872" indent="0">
              <a:buNone/>
            </a:pPr>
            <a:r>
              <a:rPr lang="ko-KR" altLang="en-US" dirty="0" smtClean="0"/>
              <a:t>  </a:t>
            </a:r>
            <a:r>
              <a:rPr lang="en-US" altLang="ko-KR" dirty="0" smtClean="0"/>
              <a:t>- </a:t>
            </a:r>
            <a:r>
              <a:rPr lang="ko-KR" altLang="en-US" dirty="0" smtClean="0"/>
              <a:t>탁음이동검사</a:t>
            </a:r>
            <a:endParaRPr lang="en-US" altLang="ko-KR" dirty="0" smtClean="0"/>
          </a:p>
          <a:p>
            <a:pPr marL="118872" indent="0">
              <a:buNone/>
            </a:pPr>
            <a:r>
              <a:rPr lang="ko-KR" altLang="en-US" dirty="0" smtClean="0"/>
              <a:t> 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액체파동검사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2776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신체검진</a:t>
            </a:r>
            <a:r>
              <a:rPr lang="en-US" altLang="ko-KR" dirty="0"/>
              <a:t>-</a:t>
            </a:r>
            <a:r>
              <a:rPr lang="ko-KR" altLang="en-US" sz="3400" dirty="0"/>
              <a:t>추가검진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복부 통증 사정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/>
              <a:t> 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반동압통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err="1" smtClean="0"/>
              <a:t>멕버니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McBurney</a:t>
            </a:r>
            <a:r>
              <a:rPr lang="en-US" altLang="ko-KR" dirty="0" smtClean="0"/>
              <a:t>)</a:t>
            </a:r>
            <a:r>
              <a:rPr lang="ko-KR" altLang="en-US" dirty="0" smtClean="0"/>
              <a:t> 증상검사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err="1" smtClean="0"/>
              <a:t>장요근</a:t>
            </a:r>
            <a:r>
              <a:rPr lang="ko-KR" altLang="en-US" dirty="0" smtClean="0"/>
              <a:t> 검사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err="1" smtClean="0"/>
              <a:t>전자근</a:t>
            </a:r>
            <a:r>
              <a:rPr lang="ko-KR" altLang="en-US" dirty="0" smtClean="0"/>
              <a:t> 검사</a:t>
            </a:r>
            <a:endParaRPr lang="en-US" altLang="ko-KR" dirty="0" smtClean="0"/>
          </a:p>
          <a:p>
            <a:pPr marL="118872" indent="0">
              <a:buNone/>
            </a:pPr>
            <a:endParaRPr lang="en-US" altLang="ko-KR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ko-KR" altLang="en-US" dirty="0" err="1" smtClean="0"/>
              <a:t>부구감</a:t>
            </a:r>
            <a:r>
              <a:rPr lang="ko-KR" altLang="en-US" dirty="0" smtClean="0"/>
              <a:t> 검사</a:t>
            </a:r>
            <a:r>
              <a:rPr lang="en-US" altLang="ko-KR" dirty="0" smtClean="0"/>
              <a:t>(ballottement)</a:t>
            </a:r>
            <a:endParaRPr lang="en-US" altLang="ko-KR" dirty="0"/>
          </a:p>
          <a:p>
            <a:pPr marL="118872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70773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연령에 따른 변화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영아의 </a:t>
            </a:r>
            <a:r>
              <a:rPr lang="ko-KR" altLang="en-US" dirty="0" err="1" smtClean="0"/>
              <a:t>건강력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신체검진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아동의 </a:t>
            </a:r>
            <a:r>
              <a:rPr lang="ko-KR" altLang="en-US" dirty="0" err="1" smtClean="0"/>
              <a:t>건강력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신체검진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노인의 </a:t>
            </a:r>
            <a:r>
              <a:rPr lang="ko-KR" altLang="en-US" dirty="0" err="1" smtClean="0"/>
              <a:t>건강력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신체검진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90703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일반적 건강문제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소화계 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: </a:t>
            </a:r>
            <a:r>
              <a:rPr lang="ko-KR" altLang="en-US" sz="2400" dirty="0" err="1" smtClean="0"/>
              <a:t>위식도</a:t>
            </a:r>
            <a:r>
              <a:rPr lang="ko-KR" altLang="en-US" sz="2400" dirty="0" smtClean="0"/>
              <a:t> 역류질환</a:t>
            </a:r>
            <a:r>
              <a:rPr lang="en-US" altLang="ko-KR" sz="2400" dirty="0" smtClean="0"/>
              <a:t>(GERD), </a:t>
            </a:r>
            <a:r>
              <a:rPr lang="ko-KR" altLang="en-US" sz="2400" dirty="0" err="1" smtClean="0"/>
              <a:t>식도열공탈장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소화성</a:t>
            </a:r>
            <a:r>
              <a:rPr lang="ko-KR" altLang="en-US" sz="2400" dirty="0" smtClean="0"/>
              <a:t> 궤양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크론병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궤양성</a:t>
            </a:r>
            <a:r>
              <a:rPr lang="ko-KR" altLang="en-US" sz="2400" dirty="0" smtClean="0"/>
              <a:t> 대장염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게실염</a:t>
            </a:r>
            <a:endParaRPr lang="en-US" altLang="ko-KR" sz="2400" dirty="0"/>
          </a:p>
          <a:p>
            <a:r>
              <a:rPr lang="ko-KR" altLang="en-US" dirty="0" smtClean="0"/>
              <a:t>간담도계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: </a:t>
            </a:r>
            <a:r>
              <a:rPr lang="ko-KR" altLang="en-US" sz="2400" dirty="0" smtClean="0"/>
              <a:t>바이러스성 간염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간경변증</a:t>
            </a:r>
            <a:r>
              <a:rPr lang="en-US" altLang="ko-KR" sz="2400" dirty="0" smtClean="0"/>
              <a:t>(LC), </a:t>
            </a:r>
            <a:r>
              <a:rPr lang="ko-KR" altLang="en-US" sz="2400" dirty="0" smtClean="0"/>
              <a:t>담석증을 동반한 담낭염</a:t>
            </a:r>
            <a:endParaRPr lang="en-US" altLang="ko-KR" sz="2400" dirty="0" smtClean="0"/>
          </a:p>
          <a:p>
            <a:r>
              <a:rPr lang="ko-KR" altLang="en-US" dirty="0" smtClean="0"/>
              <a:t>췌장 </a:t>
            </a:r>
            <a:endParaRPr lang="en-US" altLang="ko-KR" dirty="0"/>
          </a:p>
          <a:p>
            <a:pPr marL="118872" indent="0">
              <a:buNone/>
            </a:pPr>
            <a:r>
              <a:rPr lang="en-US" altLang="ko-KR" sz="2400" dirty="0" smtClean="0"/>
              <a:t>    : </a:t>
            </a:r>
            <a:r>
              <a:rPr lang="ko-KR" altLang="en-US" sz="2400" dirty="0" smtClean="0"/>
              <a:t>췌장염</a:t>
            </a:r>
            <a:endParaRPr lang="en-US" altLang="ko-KR" sz="2400" dirty="0" smtClean="0"/>
          </a:p>
          <a:p>
            <a:r>
              <a:rPr lang="ko-KR" altLang="en-US" dirty="0" err="1" smtClean="0"/>
              <a:t>비뇨기계</a:t>
            </a:r>
            <a:endParaRPr lang="en-US" altLang="ko-KR" dirty="0" smtClean="0"/>
          </a:p>
          <a:p>
            <a:pPr marL="118872" indent="0">
              <a:buNone/>
            </a:pPr>
            <a:r>
              <a:rPr lang="en-US" altLang="ko-KR" dirty="0" smtClean="0"/>
              <a:t>   </a:t>
            </a:r>
            <a:r>
              <a:rPr lang="en-US" altLang="ko-KR" sz="2400" dirty="0" smtClean="0"/>
              <a:t>: </a:t>
            </a:r>
            <a:r>
              <a:rPr lang="ko-KR" altLang="en-US" sz="2400" dirty="0" err="1" smtClean="0"/>
              <a:t>비뇨기계</a:t>
            </a:r>
            <a:r>
              <a:rPr lang="ko-KR" altLang="en-US" sz="2400" dirty="0" smtClean="0"/>
              <a:t> 감염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사구체신염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신결석증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신부전</a:t>
            </a:r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2370589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모듈">
  <a:themeElements>
    <a:clrScheme name="모듈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모듈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모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129</TotalTime>
  <Words>506</Words>
  <Application>Microsoft Office PowerPoint</Application>
  <PresentationFormat>화면 슬라이드 쇼(4:3)</PresentationFormat>
  <Paragraphs>123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모듈</vt:lpstr>
      <vt:lpstr>Ch. 17. 복부와 위장관계</vt:lpstr>
      <vt:lpstr>1. 해부와 생리</vt:lpstr>
      <vt:lpstr>2. 건강력</vt:lpstr>
      <vt:lpstr>2. 건강력</vt:lpstr>
      <vt:lpstr>3. 신체검진  p. 427</vt:lpstr>
      <vt:lpstr>3. 신체검진-복부</vt:lpstr>
      <vt:lpstr>3. 신체검진-복부</vt:lpstr>
      <vt:lpstr>3. 신체검진-복부</vt:lpstr>
      <vt:lpstr>3. 신체검진-복부</vt:lpstr>
      <vt:lpstr>3. 신체검진-복부</vt:lpstr>
      <vt:lpstr>3. 신체검진-복부</vt:lpstr>
      <vt:lpstr>3. 신체검진-추가검진</vt:lpstr>
      <vt:lpstr>3. 신체검진-추가검진</vt:lpstr>
      <vt:lpstr>4. 연령에 따른 변화 </vt:lpstr>
      <vt:lpstr>5. 일반적 건강문제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Ch. 17. 복부와 위장관계</dc:title>
  <dc:creator>user</dc:creator>
  <cp:lastModifiedBy>Hit</cp:lastModifiedBy>
  <cp:revision>10</cp:revision>
  <dcterms:created xsi:type="dcterms:W3CDTF">2013-10-15T22:58:48Z</dcterms:created>
  <dcterms:modified xsi:type="dcterms:W3CDTF">2013-10-16T05:14:35Z</dcterms:modified>
</cp:coreProperties>
</file>