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300" r:id="rId3"/>
    <p:sldId id="292" r:id="rId4"/>
    <p:sldId id="295" r:id="rId5"/>
    <p:sldId id="301" r:id="rId6"/>
    <p:sldId id="302" r:id="rId7"/>
    <p:sldId id="303" r:id="rId8"/>
    <p:sldId id="304" r:id="rId9"/>
    <p:sldId id="297" r:id="rId10"/>
    <p:sldId id="298" r:id="rId11"/>
    <p:sldId id="305" r:id="rId12"/>
    <p:sldId id="296" r:id="rId13"/>
    <p:sldId id="306" r:id="rId14"/>
    <p:sldId id="307" r:id="rId15"/>
    <p:sldId id="308" r:id="rId16"/>
    <p:sldId id="29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0441" autoAdjust="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676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419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191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499049"/>
          </a:xfrm>
        </p:spPr>
        <p:txBody>
          <a:bodyPr/>
          <a:lstStyle>
            <a:lvl1pPr marL="339725" indent="-339725">
              <a:buFont typeface="Courier New"/>
              <a:buChar char="o"/>
              <a:defRPr/>
            </a:lvl1pPr>
            <a:lvl2pPr marL="914400" indent="-457200">
              <a:buFont typeface="Courier New"/>
              <a:buChar char="o"/>
              <a:defRPr/>
            </a:lvl2pPr>
            <a:lvl3pPr marL="1371600" indent="-457200">
              <a:buFont typeface="Courier New"/>
              <a:buChar char="o"/>
              <a:defRPr/>
            </a:lvl3pPr>
            <a:lvl4pPr marL="1828800" indent="-457200">
              <a:buFont typeface="Courier New"/>
              <a:buChar char="o"/>
              <a:defRPr/>
            </a:lvl4pPr>
            <a:lvl5pPr marL="2286000" indent="-457200">
              <a:buFont typeface="Courier New"/>
              <a:buChar char="o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116612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2057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800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572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66660">
            <a:off x="5138374" y="599839"/>
            <a:ext cx="1610332" cy="2025115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29776">
            <a:off x="2072772" y="555386"/>
            <a:ext cx="1610332" cy="2025115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 rot="21254634">
            <a:off x="2256146" y="735839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/>
          </p:nvPr>
        </p:nvSpPr>
        <p:spPr>
          <a:xfrm rot="21315648">
            <a:off x="5321748" y="780292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pic>
        <p:nvPicPr>
          <p:cNvPr id="14" name="Picture 13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1790">
            <a:off x="3591963" y="936015"/>
            <a:ext cx="1610332" cy="2025115"/>
          </a:xfrm>
          <a:prstGeom prst="rect">
            <a:avLst/>
          </a:prstGeom>
        </p:spPr>
      </p:pic>
      <p:sp>
        <p:nvSpPr>
          <p:cNvPr id="17" name="Picture Placeholder 2"/>
          <p:cNvSpPr>
            <a:spLocks noGrp="1"/>
          </p:cNvSpPr>
          <p:nvPr>
            <p:ph type="pic" idx="17"/>
          </p:nvPr>
        </p:nvSpPr>
        <p:spPr>
          <a:xfrm rot="100778">
            <a:off x="3775337" y="1116468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282700"/>
            <a:ext cx="8001000" cy="1917700"/>
          </a:xfrm>
        </p:spPr>
        <p:txBody>
          <a:bodyPr anchor="b" anchorCtr="0">
            <a:noAutofit/>
          </a:bodyPr>
          <a:lstStyle>
            <a:lvl1pPr algn="ctr">
              <a:defRPr sz="5600" b="0" cap="none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3644153"/>
            <a:ext cx="8001000" cy="833718"/>
          </a:xfrm>
        </p:spPr>
        <p:txBody>
          <a:bodyPr anchor="t" anchorCtr="0"/>
          <a:lstStyle>
            <a:lvl1pPr marL="0" indent="0" algn="ctr">
              <a:spcAft>
                <a:spcPts val="0"/>
              </a:spcAft>
              <a:buNone/>
              <a:defRPr sz="20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33528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346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46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346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443752"/>
            <a:ext cx="3749040" cy="1707777"/>
          </a:xfrm>
        </p:spPr>
        <p:txBody>
          <a:bodyPr anchor="b">
            <a:noAutofit/>
          </a:bodyPr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7494" y="430306"/>
            <a:ext cx="3749040" cy="560854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2000"/>
            </a:lvl6pPr>
            <a:lvl7pPr marL="2290763" indent="-461963">
              <a:defRPr sz="2000"/>
            </a:lvl7pPr>
            <a:lvl8pPr marL="2290763" indent="-461963">
              <a:defRPr sz="2000"/>
            </a:lvl8pPr>
            <a:lvl9pPr marL="2290763" indent="-461963"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6153" y="2554940"/>
            <a:ext cx="3749040" cy="3146613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434609"/>
            <a:ext cx="374904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2551176"/>
            <a:ext cx="3749040" cy="31455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Aft>
                <a:spcPts val="10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798020" y="538594"/>
            <a:ext cx="1808485" cy="51671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150174">
            <a:off x="4827538" y="836203"/>
            <a:ext cx="3657600" cy="493776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55093">
            <a:off x="2359666" y="458370"/>
            <a:ext cx="4424669" cy="3079124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835967" y="278688"/>
            <a:ext cx="1695954" cy="4845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85255">
            <a:off x="2866028" y="3182426"/>
            <a:ext cx="1695954" cy="484558"/>
          </a:xfrm>
          <a:prstGeom prst="rect">
            <a:avLst/>
          </a:prstGeom>
        </p:spPr>
      </p:pic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150321">
            <a:off x="4329929" y="546774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317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80673">
            <a:off x="699762" y="451178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3480" y="4800600"/>
            <a:ext cx="3246120" cy="1188720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415567" y="369110"/>
            <a:ext cx="3794703" cy="272976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0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0973137">
            <a:off x="530124" y="631160"/>
            <a:ext cx="3837559" cy="2604282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 rot="470783">
            <a:off x="708565" y="3070624"/>
            <a:ext cx="3918749" cy="282751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114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 rot="21240000">
            <a:off x="4717562" y="3396154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4876800"/>
            <a:ext cx="3048000" cy="118872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7428515" y="2619243"/>
            <a:ext cx="1580737" cy="451639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6339646" y="604321"/>
            <a:ext cx="1610332" cy="2025115"/>
          </a:xfrm>
          <a:prstGeom prst="rect">
            <a:avLst/>
          </a:prstGeom>
        </p:spPr>
      </p:pic>
      <p:pic>
        <p:nvPicPr>
          <p:cNvPr id="13" name="Picture 12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4891846" y="985321"/>
            <a:ext cx="1610332" cy="2025115"/>
          </a:xfrm>
          <a:prstGeom prst="rect">
            <a:avLst/>
          </a:prstGeom>
        </p:spPr>
      </p:pic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 rot="247118">
            <a:off x="5075220" y="1165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 rot="271248">
            <a:off x="6523020" y="784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519045" y="2873698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193488">
            <a:off x="610678" y="450635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 rot="21240000">
            <a:off x="455724" y="3551615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2286000" indent="-457200">
              <a:defRPr/>
            </a:lvl6pPr>
            <a:lvl7pPr marL="2286000" indent="-457200">
              <a:defRPr/>
            </a:lvl7pPr>
            <a:lvl8pPr marL="2286000" indent="-457200">
              <a:defRPr/>
            </a:lvl8pPr>
            <a:lvl9pPr marL="2286000" indent="-457200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634" y="577849"/>
            <a:ext cx="1882589" cy="5461001"/>
          </a:xfrm>
        </p:spPr>
        <p:txBody>
          <a:bodyPr vert="eaVert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4" y="577849"/>
            <a:ext cx="5768788" cy="546100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vertical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59" y="1562100"/>
            <a:ext cx="152400" cy="37338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PageOverlay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15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905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721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8F3557F9-70CC-4A4C-90C6-6B1AA16D9419}" type="datetimeFigureOut">
              <a:rPr lang="en-US" smtClean="0"/>
              <a:t>4/11/2013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46220" y="6158753"/>
            <a:ext cx="1051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fld id="{81CBB052-B851-EE4B-9F6F-3A78984F1A9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0"/>
        </a:spcBef>
        <a:spcAft>
          <a:spcPts val="2000"/>
        </a:spcAft>
        <a:buFont typeface="Wingdings 2" pitchFamily="18" charset="2"/>
        <a:buChar char="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61963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3205163" indent="-461963" algn="l" defTabSz="914400" rtl="0" eaLnBrk="1" latinLnBrk="0" hangingPunct="1">
        <a:spcBef>
          <a:spcPts val="0"/>
        </a:spcBef>
        <a:spcAft>
          <a:spcPts val="600"/>
        </a:spcAft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61963" algn="l" defTabSz="914400" rtl="0" eaLnBrk="1" latinLnBrk="0" hangingPunct="1">
        <a:spcBef>
          <a:spcPts val="0"/>
        </a:spcBef>
        <a:spcAft>
          <a:spcPts val="600"/>
        </a:spcAft>
        <a:buClr>
          <a:schemeClr val="bg2"/>
        </a:buClr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4119563" indent="-461963" algn="l" defTabSz="914400" rtl="0" eaLnBrk="1" latinLnBrk="0" hangingPunct="1">
        <a:spcBef>
          <a:spcPts val="0"/>
        </a:spcBef>
        <a:spcAft>
          <a:spcPts val="600"/>
        </a:spcAft>
        <a:buFont typeface="Wingdings 2" pitchFamily="18" charset="2"/>
        <a:buChar char="ò"/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4800" b="1" dirty="0" smtClean="0"/>
              <a:t>보조생식술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Misook</a:t>
            </a:r>
            <a:r>
              <a:rPr lang="en-US" dirty="0" smtClean="0"/>
              <a:t> Jung,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91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불임 </a:t>
            </a:r>
            <a:r>
              <a:rPr lang="en-US" altLang="ko-KR" b="1" dirty="0" smtClean="0"/>
              <a:t>(Infertility)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 fontScale="92500" lnSpcReduction="20000"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정상적인 부부생활을 해도 </a:t>
            </a:r>
            <a:r>
              <a:rPr lang="en-US" altLang="ko-KR" dirty="0" smtClean="0">
                <a:sym typeface="Wingdings"/>
              </a:rPr>
              <a:t>1</a:t>
            </a:r>
            <a:r>
              <a:rPr lang="ko-KR" altLang="en-US" dirty="0" smtClean="0">
                <a:sym typeface="Wingdings"/>
              </a:rPr>
              <a:t>년 내에 아기가 생기지 않는 경우</a:t>
            </a:r>
            <a:r>
              <a:rPr lang="ko-KR" altLang="ko-KR" dirty="0" smtClean="0">
                <a:sym typeface="Wingdings"/>
              </a:rPr>
              <a:t>,</a:t>
            </a:r>
            <a:r>
              <a:rPr lang="ko-KR" altLang="en-US" dirty="0" smtClean="0">
                <a:sym typeface="Wingdings"/>
              </a:rPr>
              <a:t> 결혼한 부부의 </a:t>
            </a:r>
            <a:r>
              <a:rPr lang="en-US" altLang="ko-KR" dirty="0" smtClean="0">
                <a:sym typeface="Wingdings"/>
              </a:rPr>
              <a:t>10%</a:t>
            </a:r>
            <a:r>
              <a:rPr lang="ko-KR" altLang="en-US" dirty="0" smtClean="0">
                <a:sym typeface="Wingdings"/>
              </a:rPr>
              <a:t>정도</a:t>
            </a:r>
            <a:endParaRPr lang="en-US" altLang="ko-KR" dirty="0" smtClean="0">
              <a:sym typeface="Wingdings"/>
            </a:endParaRPr>
          </a:p>
          <a:p>
            <a:pPr marL="344488" indent="-344488">
              <a:spcAft>
                <a:spcPts val="800"/>
              </a:spcAft>
            </a:pPr>
            <a:endParaRPr lang="en-US" altLang="ko-KR" dirty="0">
              <a:sym typeface="Wingdings"/>
            </a:endParaRPr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원인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en-US" altLang="ko-KR" sz="1800" dirty="0" smtClean="0"/>
              <a:t>40%</a:t>
            </a:r>
            <a:r>
              <a:rPr lang="ko-KR" altLang="en-US" sz="1800" dirty="0" smtClean="0"/>
              <a:t> 여성측 문제</a:t>
            </a:r>
            <a:r>
              <a:rPr lang="en-US" altLang="ko-KR" sz="1800" dirty="0" smtClean="0"/>
              <a:t>:</a:t>
            </a:r>
            <a:r>
              <a:rPr lang="ko-KR" altLang="en-US" sz="1800" dirty="0" smtClean="0"/>
              <a:t> 호르몬 문제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난소에 이상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배란 문제</a:t>
            </a:r>
            <a:r>
              <a:rPr lang="en-US" altLang="ko-KR" sz="1800" dirty="0" smtClean="0"/>
              <a:t>),</a:t>
            </a:r>
            <a:r>
              <a:rPr lang="ko-KR" altLang="en-US" sz="1800" dirty="0" smtClean="0"/>
              <a:t> 난관 유착</a:t>
            </a:r>
            <a:r>
              <a:rPr lang="ko-KR" altLang="ko-KR" sz="1800" dirty="0"/>
              <a:t> </a:t>
            </a:r>
            <a:r>
              <a:rPr lang="ko-KR" altLang="en-US" sz="1800" dirty="0" smtClean="0"/>
              <a:t>혹은 기형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자궁 협착이나 형태 기형</a:t>
            </a:r>
            <a:r>
              <a:rPr lang="ko-KR" altLang="ko-KR" sz="1800" dirty="0"/>
              <a:t>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착상 문제</a:t>
            </a:r>
            <a:r>
              <a:rPr lang="en-US" altLang="ko-KR" sz="1800" dirty="0" smtClean="0"/>
              <a:t>),</a:t>
            </a:r>
            <a:r>
              <a:rPr lang="ko-KR" altLang="en-US" sz="1800" dirty="0" smtClean="0"/>
              <a:t> 자궁내막증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골반염 등에 인한 복강 이상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자궁경부에 이상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점막의 질 이상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남편의 정자에 대한 항체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암 치료를 위한 제거로 인해 등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ko-KR" sz="1800" dirty="0" smtClean="0"/>
              <a:t>2</a:t>
            </a:r>
            <a:r>
              <a:rPr lang="en-US" altLang="ko-KR" sz="1800" dirty="0" smtClean="0"/>
              <a:t>0%</a:t>
            </a:r>
            <a:r>
              <a:rPr lang="ko-KR" altLang="en-US" sz="1800" dirty="0" smtClean="0"/>
              <a:t> 남성측 문제</a:t>
            </a:r>
            <a:r>
              <a:rPr lang="en-US" altLang="ko-KR" sz="1800" dirty="0" smtClean="0"/>
              <a:t>:</a:t>
            </a:r>
            <a:r>
              <a:rPr lang="ko-KR" altLang="en-US" sz="1800" dirty="0" smtClean="0"/>
              <a:t> 무정자증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희정자증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운동성이 나쁘거나 기형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성기 모양의 기형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성기능 장애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en-US" altLang="ko-KR" sz="1800" dirty="0" smtClean="0"/>
              <a:t>11%</a:t>
            </a:r>
            <a:r>
              <a:rPr lang="ko-KR" altLang="en-US" sz="1800" dirty="0" smtClean="0"/>
              <a:t> 양측의 문제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en-US" altLang="ko-KR" sz="1800" dirty="0" smtClean="0"/>
              <a:t>9%</a:t>
            </a:r>
            <a:r>
              <a:rPr lang="ko-KR" altLang="en-US" sz="1800" dirty="0" smtClean="0"/>
              <a:t>: 나머지 요인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ko-KR" sz="1800" dirty="0" smtClean="0"/>
              <a:t>2</a:t>
            </a:r>
            <a:r>
              <a:rPr lang="en-US" altLang="ko-KR" sz="1800" dirty="0" smtClean="0"/>
              <a:t>0%:</a:t>
            </a:r>
            <a:r>
              <a:rPr lang="ko-KR" altLang="en-US" sz="1800" dirty="0" smtClean="0"/>
              <a:t> 원인을 모름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500" dirty="0" smtClean="0"/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불임 치료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성교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수정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수정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착상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임신 유지의 전과정을 대상으로 실시</a:t>
            </a:r>
          </a:p>
        </p:txBody>
      </p:sp>
    </p:spTree>
    <p:extLst>
      <p:ext uri="{BB962C8B-B14F-4D97-AF65-F5344CB8AC3E}">
        <p14:creationId xmlns:p14="http://schemas.microsoft.com/office/powerpoint/2010/main" val="370767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체외 수정술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단계</a:t>
            </a:r>
            <a:r>
              <a:rPr lang="en-US" altLang="ko-KR" dirty="0" smtClean="0">
                <a:sym typeface="Wingdings"/>
              </a:rPr>
              <a:t>: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배란유도 </a:t>
            </a:r>
            <a:r>
              <a:rPr lang="ko-KR" altLang="en-US" sz="1800" dirty="0" smtClean="0">
                <a:sym typeface="Wingdings"/>
              </a:rPr>
              <a:t> 난자 및 정자 채취  수정과 배양  착상 </a:t>
            </a:r>
            <a:endParaRPr lang="en-US" altLang="ko-KR" sz="1800" dirty="0" smtClean="0">
              <a:sym typeface="Wingdings"/>
            </a:endParaRP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>
                <a:sym typeface="Wingdings"/>
              </a:rPr>
              <a:t>배란 유도</a:t>
            </a:r>
            <a:r>
              <a:rPr lang="en-US" altLang="ko-KR" sz="1800" dirty="0" smtClean="0">
                <a:sym typeface="Wingdings"/>
              </a:rPr>
              <a:t>:</a:t>
            </a:r>
            <a:r>
              <a:rPr lang="ko-KR" altLang="en-US" sz="1800" dirty="0" smtClean="0">
                <a:sym typeface="Wingdings"/>
              </a:rPr>
              <a:t> 여러 개의 난자를 채취하기 위해 짧게는 </a:t>
            </a:r>
            <a:r>
              <a:rPr lang="en-US" altLang="ko-KR" sz="1800" dirty="0" smtClean="0">
                <a:sym typeface="Wingdings"/>
              </a:rPr>
              <a:t>1</a:t>
            </a:r>
            <a:r>
              <a:rPr lang="ko-KR" altLang="en-US" sz="1800" dirty="0" smtClean="0">
                <a:sym typeface="Wingdings"/>
              </a:rPr>
              <a:t>주일부터 </a:t>
            </a:r>
            <a:r>
              <a:rPr lang="en-US" altLang="ko-KR" sz="1800" dirty="0" smtClean="0">
                <a:sym typeface="Wingdings"/>
              </a:rPr>
              <a:t>3</a:t>
            </a:r>
            <a:r>
              <a:rPr lang="ko-KR" altLang="en-US" sz="1800" dirty="0" smtClean="0">
                <a:sym typeface="Wingdings"/>
              </a:rPr>
              <a:t>주가량 호르몬 피하주사</a:t>
            </a:r>
            <a:r>
              <a:rPr lang="ko-KR" altLang="ko-KR" sz="1800" dirty="0" smtClean="0">
                <a:sym typeface="Wingdings"/>
              </a:rPr>
              <a:t>;</a:t>
            </a:r>
            <a:r>
              <a:rPr lang="ko-KR" altLang="en-US" sz="1800" dirty="0" smtClean="0">
                <a:sym typeface="Wingdings"/>
              </a:rPr>
              <a:t> 난소과자극증후군 </a:t>
            </a:r>
            <a:r>
              <a:rPr lang="en-US" altLang="ko-KR" sz="1800" dirty="0" smtClean="0">
                <a:sym typeface="Wingdings"/>
              </a:rPr>
              <a:t>(</a:t>
            </a:r>
            <a:r>
              <a:rPr lang="ko-KR" altLang="en-US" sz="1800" dirty="0" smtClean="0">
                <a:sym typeface="Wingdings"/>
              </a:rPr>
              <a:t>복통</a:t>
            </a:r>
            <a:r>
              <a:rPr lang="en-US" altLang="ko-KR" sz="1800" dirty="0" smtClean="0">
                <a:sym typeface="Wingdings"/>
              </a:rPr>
              <a:t>,</a:t>
            </a:r>
            <a:r>
              <a:rPr lang="ko-KR" altLang="en-US" sz="1800" dirty="0" smtClean="0">
                <a:sym typeface="Wingdings"/>
              </a:rPr>
              <a:t> 복수</a:t>
            </a:r>
            <a:r>
              <a:rPr lang="en-US" altLang="ko-KR" sz="1800" dirty="0" smtClean="0">
                <a:sym typeface="Wingdings"/>
              </a:rPr>
              <a:t>,</a:t>
            </a:r>
            <a:r>
              <a:rPr lang="ko-KR" altLang="en-US" sz="1800" dirty="0" smtClean="0">
                <a:sym typeface="Wingdings"/>
              </a:rPr>
              <a:t> 탈수</a:t>
            </a:r>
            <a:r>
              <a:rPr lang="en-US" altLang="ko-KR" sz="1800" dirty="0" smtClean="0">
                <a:sym typeface="Wingdings"/>
              </a:rPr>
              <a:t>…)</a:t>
            </a:r>
            <a:r>
              <a:rPr lang="ko-KR" altLang="en-US" sz="1800" dirty="0" smtClean="0">
                <a:sym typeface="Wingdings"/>
              </a:rPr>
              <a:t>이 전체 </a:t>
            </a:r>
            <a:r>
              <a:rPr lang="en-US" altLang="ko-KR" sz="1800" dirty="0" smtClean="0">
                <a:sym typeface="Wingdings"/>
              </a:rPr>
              <a:t>10%</a:t>
            </a:r>
            <a:r>
              <a:rPr lang="ko-KR" altLang="en-US" sz="1800" dirty="0" smtClean="0">
                <a:sym typeface="Wingdings"/>
              </a:rPr>
              <a:t>에서 나타남</a:t>
            </a:r>
            <a:endParaRPr lang="en-US" altLang="ko-KR" sz="1800" dirty="0" smtClean="0">
              <a:sym typeface="Wingdings"/>
            </a:endParaRP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>
                <a:sym typeface="Wingdings"/>
              </a:rPr>
              <a:t>난자 및 정자 채취</a:t>
            </a:r>
            <a:r>
              <a:rPr lang="en-US" altLang="ko-KR" sz="1800" dirty="0" smtClean="0">
                <a:sym typeface="Wingdings"/>
              </a:rPr>
              <a:t>:</a:t>
            </a:r>
            <a:r>
              <a:rPr lang="ko-KR" altLang="en-US" sz="1800" dirty="0" smtClean="0">
                <a:sym typeface="Wingdings"/>
              </a:rPr>
              <a:t> 마취하에 질을 통해 초음파를 하며 주사기를 복강 내로 찔러 넣어 난자 채취</a:t>
            </a:r>
            <a:r>
              <a:rPr lang="en-US" altLang="ko-KR" sz="1800" dirty="0" smtClean="0">
                <a:sym typeface="Wingdings"/>
              </a:rPr>
              <a:t>;</a:t>
            </a:r>
            <a:r>
              <a:rPr lang="ko-KR" altLang="en-US" sz="1800" dirty="0" smtClean="0">
                <a:sym typeface="Wingdings"/>
              </a:rPr>
              <a:t> </a:t>
            </a:r>
            <a:r>
              <a:rPr lang="en-US" altLang="ko-KR" sz="1800" dirty="0" smtClean="0">
                <a:sym typeface="Wingdings"/>
              </a:rPr>
              <a:t>10-15</a:t>
            </a:r>
            <a:r>
              <a:rPr lang="ko-KR" altLang="en-US" sz="1800" dirty="0" smtClean="0">
                <a:sym typeface="Wingdings"/>
              </a:rPr>
              <a:t>개를 채취함</a:t>
            </a:r>
            <a:endParaRPr lang="en-US" altLang="ko-KR" sz="1800" dirty="0" smtClean="0">
              <a:sym typeface="Wingdings"/>
            </a:endParaRP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>
                <a:sym typeface="Wingdings"/>
              </a:rPr>
              <a:t>수정과 배양</a:t>
            </a:r>
            <a:r>
              <a:rPr lang="en-US" altLang="ko-KR" sz="1800" dirty="0" smtClean="0">
                <a:sym typeface="Wingdings"/>
              </a:rPr>
              <a:t>:</a:t>
            </a:r>
            <a:r>
              <a:rPr lang="ko-KR" altLang="en-US" sz="1800" dirty="0" smtClean="0">
                <a:sym typeface="Wingdings"/>
              </a:rPr>
              <a:t> 시험관 내에서 몇 시간 더 성숙시킨 뒤 정액과 혼합</a:t>
            </a:r>
            <a:r>
              <a:rPr lang="en-US" altLang="ko-KR" sz="1800" dirty="0" smtClean="0">
                <a:sym typeface="Wingdings"/>
              </a:rPr>
              <a:t>;</a:t>
            </a:r>
            <a:r>
              <a:rPr lang="ko-KR" altLang="en-US" sz="1800" dirty="0" smtClean="0">
                <a:sym typeface="Wingdings"/>
              </a:rPr>
              <a:t> 수정 후 </a:t>
            </a:r>
            <a:r>
              <a:rPr lang="en-US" altLang="ko-KR" sz="1800" dirty="0" smtClean="0">
                <a:sym typeface="Wingdings"/>
              </a:rPr>
              <a:t>2-5</a:t>
            </a:r>
            <a:r>
              <a:rPr lang="ko-KR" altLang="en-US" sz="1800" dirty="0" smtClean="0">
                <a:sym typeface="Wingdings"/>
              </a:rPr>
              <a:t>일 후 배양하여 착상을 준비</a:t>
            </a:r>
            <a:endParaRPr lang="en-US" altLang="ko-KR" sz="1800" dirty="0" smtClean="0">
              <a:sym typeface="Wingdings"/>
            </a:endParaRP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>
                <a:sym typeface="Wingdings"/>
              </a:rPr>
              <a:t>착상</a:t>
            </a:r>
            <a:r>
              <a:rPr lang="en-US" altLang="ko-KR" sz="1800" dirty="0" smtClean="0">
                <a:sym typeface="Wingdings"/>
              </a:rPr>
              <a:t>:</a:t>
            </a:r>
            <a:r>
              <a:rPr lang="ko-KR" altLang="en-US" sz="1800" dirty="0" smtClean="0">
                <a:sym typeface="Wingdings"/>
              </a:rPr>
              <a:t> 상태가 좋은 수정란을 골라 긴 관을 통해 자궁 내에 밀어넣음</a:t>
            </a:r>
            <a:r>
              <a:rPr lang="en-US" altLang="ko-KR" sz="1800" dirty="0" smtClean="0">
                <a:sym typeface="Wingdings"/>
              </a:rPr>
              <a:t>;</a:t>
            </a:r>
            <a:r>
              <a:rPr lang="ko-KR" altLang="en-US" sz="1800" dirty="0" smtClean="0">
                <a:sym typeface="Wingdings"/>
              </a:rPr>
              <a:t> </a:t>
            </a:r>
            <a:r>
              <a:rPr lang="en-US" altLang="ko-KR" sz="1800" dirty="0" smtClean="0">
                <a:sym typeface="Wingdings"/>
              </a:rPr>
              <a:t>3-5</a:t>
            </a:r>
            <a:r>
              <a:rPr lang="ko-KR" altLang="en-US" sz="1800" dirty="0" smtClean="0">
                <a:sym typeface="Wingdings"/>
              </a:rPr>
              <a:t>개 수정란을 한꺼번에 밀어넣음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500" dirty="0" smtClean="0"/>
          </a:p>
        </p:txBody>
      </p:sp>
    </p:spTree>
    <p:extLst>
      <p:ext uri="{BB962C8B-B14F-4D97-AF65-F5344CB8AC3E}">
        <p14:creationId xmlns:p14="http://schemas.microsoft.com/office/powerpoint/2010/main" val="39784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현재의 체외수정에 대한 비판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과대평가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en-US" altLang="ko-KR" dirty="0" smtClean="0"/>
              <a:t>40</a:t>
            </a:r>
            <a:r>
              <a:rPr lang="ko-KR" altLang="en-US" dirty="0" smtClean="0"/>
              <a:t>대 초반 여성의 경우 </a:t>
            </a:r>
            <a:r>
              <a:rPr lang="ko-KR" altLang="ko-KR" dirty="0" smtClean="0"/>
              <a:t>1</a:t>
            </a:r>
            <a:r>
              <a:rPr lang="en-US" altLang="ko-KR" dirty="0" smtClean="0"/>
              <a:t>-2%</a:t>
            </a:r>
          </a:p>
          <a:p>
            <a:r>
              <a:rPr lang="ko-KR" altLang="en-US" dirty="0" smtClean="0"/>
              <a:t>시술 비용</a:t>
            </a:r>
            <a:endParaRPr lang="en-US" altLang="ko-KR" dirty="0" smtClean="0"/>
          </a:p>
          <a:p>
            <a:r>
              <a:rPr lang="ko-KR" altLang="en-US" dirty="0" smtClean="0"/>
              <a:t>다른 건강 문제 유발의 위험성</a:t>
            </a:r>
            <a:endParaRPr lang="en-US" altLang="ko-KR" dirty="0" smtClean="0"/>
          </a:p>
          <a:p>
            <a:r>
              <a:rPr lang="ko-KR" altLang="en-US" dirty="0" smtClean="0"/>
              <a:t>공여 난자</a:t>
            </a:r>
            <a:r>
              <a:rPr lang="en-US" altLang="ko-KR" dirty="0" smtClean="0"/>
              <a:t>/</a:t>
            </a:r>
            <a:r>
              <a:rPr lang="ko-KR" altLang="en-US" dirty="0" smtClean="0"/>
              <a:t>정자 </a:t>
            </a:r>
            <a:endParaRPr lang="en-US" altLang="ko-KR" dirty="0" smtClean="0"/>
          </a:p>
          <a:p>
            <a:pPr lvl="1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공여자의 안정성</a:t>
            </a:r>
            <a:endParaRPr lang="en-US" altLang="ko-KR" dirty="0" smtClean="0"/>
          </a:p>
          <a:p>
            <a:pPr lvl="1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경제적 이유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771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배우자간 인공 수정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자궁내 정자 주입</a:t>
            </a:r>
            <a:r>
              <a:rPr lang="en-US" altLang="ko-KR" b="1" dirty="0" smtClean="0"/>
              <a:t>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sz="2000" dirty="0" smtClean="0"/>
              <a:t>반대주의 입장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marL="344488" indent="0">
              <a:spcAft>
                <a:spcPts val="800"/>
              </a:spcAft>
              <a:buNone/>
            </a:pPr>
            <a:r>
              <a:rPr lang="ko-KR" altLang="en-US" sz="2000" dirty="0" smtClean="0"/>
              <a:t>자위행위를 통한 정액 채취 </a:t>
            </a:r>
            <a:r>
              <a:rPr lang="ko-KR" altLang="en-US" sz="2000" dirty="0" smtClean="0">
                <a:sym typeface="Wingdings"/>
              </a:rPr>
              <a:t> </a:t>
            </a:r>
            <a:r>
              <a:rPr lang="ko-KR" altLang="en-US" sz="2000" dirty="0"/>
              <a:t>부부 간의 고유한 결합인 성 행위에 인위적인 기술이 개입됨으로써 생명의 시작과 탄생에 대한 신비와 엄숙함이 깨어진다는 것</a:t>
            </a:r>
            <a:endParaRPr lang="en-US" altLang="ko-KR" sz="2000" dirty="0"/>
          </a:p>
          <a:p>
            <a:pPr marL="344488" indent="-344488">
              <a:spcAft>
                <a:spcPts val="800"/>
              </a:spcAft>
            </a:pPr>
            <a:endParaRPr lang="en-US" altLang="ko-KR" sz="2000" dirty="0" smtClean="0"/>
          </a:p>
          <a:p>
            <a:pPr marL="344488" indent="-344488">
              <a:spcAft>
                <a:spcPts val="800"/>
              </a:spcAft>
            </a:pPr>
            <a:r>
              <a:rPr lang="ko-KR" altLang="en-US" sz="2000" dirty="0" smtClean="0"/>
              <a:t>찬성하는 입장</a:t>
            </a:r>
            <a:r>
              <a:rPr lang="en-US" altLang="ko-KR" sz="2000" dirty="0" smtClean="0"/>
              <a:t>:</a:t>
            </a:r>
          </a:p>
          <a:p>
            <a:pPr marL="344488" indent="0">
              <a:spcAft>
                <a:spcPts val="800"/>
              </a:spcAft>
              <a:buNone/>
            </a:pPr>
            <a:r>
              <a:rPr lang="ko-KR" altLang="en-US" sz="2000" dirty="0" smtClean="0"/>
              <a:t>불가능한 자녀의 탄생이 가져다주는 기쁨과 가정의 온전성이 그러한 문제를 보상하고도 남음</a:t>
            </a:r>
          </a:p>
        </p:txBody>
      </p:sp>
    </p:spTree>
    <p:extLst>
      <p:ext uri="{BB962C8B-B14F-4D97-AF65-F5344CB8AC3E}">
        <p14:creationId xmlns:p14="http://schemas.microsoft.com/office/powerpoint/2010/main" val="370767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배우자간 체외 수정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 fontScale="92500"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비판적 입장</a:t>
            </a:r>
            <a:r>
              <a:rPr lang="en-US" altLang="ko-KR" dirty="0" smtClean="0"/>
              <a:t>: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/>
              <a:t>임신에 이르는 과정이 지나치게 </a:t>
            </a:r>
            <a:r>
              <a:rPr lang="ko-KR" altLang="en-US" sz="2000" dirty="0" smtClean="0"/>
              <a:t>인위적</a:t>
            </a:r>
            <a:r>
              <a:rPr lang="ko-KR" altLang="ko-KR" sz="2000" dirty="0"/>
              <a:t>;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차가운 시험관 속에서 생명의 탄생이 </a:t>
            </a:r>
            <a:r>
              <a:rPr lang="ko-KR" altLang="en-US" sz="2000" dirty="0" smtClean="0"/>
              <a:t>이루어짐</a:t>
            </a:r>
            <a:r>
              <a:rPr lang="ko-KR" altLang="ko-KR" sz="2000" dirty="0" smtClean="0"/>
              <a:t>.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본인이 이 사실을 알았을 때 인간으로서 행복과 만족을 느낄 것인가</a:t>
            </a:r>
            <a:r>
              <a:rPr lang="en-US" altLang="ko-KR" sz="20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여성의 몸에 대한 착취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매우 힘든 과정</a:t>
            </a:r>
            <a:r>
              <a:rPr lang="en-US" altLang="ko-KR" sz="2000" dirty="0" smtClean="0"/>
              <a:t>;</a:t>
            </a:r>
            <a:r>
              <a:rPr lang="ko-KR" altLang="en-US" sz="2000" dirty="0" smtClean="0"/>
              <a:t> 임신과 출산을 강요하는 사회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수정란의 폐기에 대한 논란 </a:t>
            </a:r>
            <a:r>
              <a:rPr lang="en-US" altLang="ko-KR" sz="2000" dirty="0" smtClean="0"/>
              <a:t>–</a:t>
            </a:r>
            <a:r>
              <a:rPr lang="ko-KR" altLang="en-US" sz="2000" dirty="0" smtClean="0"/>
              <a:t> 배아의 지위</a:t>
            </a:r>
            <a:r>
              <a:rPr lang="en-US" altLang="ko-KR" sz="2000" dirty="0" smtClean="0"/>
              <a:t>?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marL="1204913" lvl="2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인간의 생명의 시작은</a:t>
            </a:r>
            <a:r>
              <a:rPr lang="en-US" altLang="ko-KR" sz="1800" dirty="0" smtClean="0"/>
              <a:t>?</a:t>
            </a:r>
            <a:r>
              <a:rPr lang="ko-KR" altLang="en-US" sz="1800" dirty="0" smtClean="0"/>
              <a:t> 수정후 </a:t>
            </a:r>
            <a:r>
              <a:rPr lang="en-US" altLang="ko-KR" sz="1800" dirty="0" smtClean="0"/>
              <a:t>14</a:t>
            </a:r>
            <a:r>
              <a:rPr lang="ko-KR" altLang="en-US" sz="1800" dirty="0" smtClean="0"/>
              <a:t>일설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기관형성술 </a:t>
            </a:r>
            <a:r>
              <a:rPr lang="en-US" altLang="ko-KR" sz="1800" dirty="0" smtClean="0"/>
              <a:t>(12</a:t>
            </a:r>
            <a:r>
              <a:rPr lang="ko-KR" altLang="en-US" sz="1800" dirty="0" smtClean="0"/>
              <a:t>주</a:t>
            </a:r>
            <a:r>
              <a:rPr lang="en-US" altLang="ko-KR" sz="1800" dirty="0" smtClean="0"/>
              <a:t>),</a:t>
            </a:r>
            <a:r>
              <a:rPr lang="ko-KR" altLang="en-US" sz="1800" dirty="0" smtClean="0"/>
              <a:t> 놔파설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체외생존설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유물론적 입장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시험관 아기 시술 자체의 위험성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다태임신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조산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아이의 장애 등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자궁내 태아유산</a:t>
            </a:r>
            <a:r>
              <a:rPr lang="en-US" altLang="ko-KR" sz="2000" dirty="0" smtClean="0"/>
              <a:t>:</a:t>
            </a:r>
            <a:r>
              <a:rPr lang="ko-KR" altLang="en-US" sz="2000" dirty="0" smtClean="0"/>
              <a:t> 착상한 수정란이 많은 경우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비용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수정란을 냉동후 부모가 이혼 사망한 경우</a:t>
            </a:r>
            <a:r>
              <a:rPr lang="en-US" altLang="ko-KR" sz="2000" dirty="0" smtClean="0"/>
              <a:t>…</a:t>
            </a:r>
            <a:endParaRPr lang="ko-KR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370767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배우자간 체외 수정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찬성적 입장</a:t>
            </a:r>
            <a:r>
              <a:rPr lang="ko-KR" altLang="ko-KR" dirty="0"/>
              <a:t>: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부부관계란</a:t>
            </a:r>
            <a:r>
              <a:rPr lang="en-US" altLang="ko-KR" sz="2000" dirty="0" smtClean="0"/>
              <a:t>?</a:t>
            </a:r>
            <a:r>
              <a:rPr lang="ko-KR" altLang="en-US" sz="2000" dirty="0" smtClean="0"/>
              <a:t> 인위성이란</a:t>
            </a:r>
            <a:r>
              <a:rPr lang="en-US" altLang="ko-KR" sz="2000" dirty="0" smtClean="0"/>
              <a:t>?</a:t>
            </a:r>
            <a:r>
              <a:rPr lang="ko-KR" altLang="en-US" sz="2000" dirty="0" smtClean="0"/>
              <a:t>이란 정의에 따라 그 입장이 달라진다</a:t>
            </a:r>
            <a:r>
              <a:rPr lang="en-US" altLang="ko-KR" sz="2000" dirty="0" smtClean="0"/>
              <a:t>.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사회적 차별과 학대를 당할 수 밖에 없었던 여성에게 새로운 해결책을 제시함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ko-KR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41220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비배우자간 인공수정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체외수정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원칙 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대한산부인과학회</a:t>
            </a:r>
            <a:r>
              <a:rPr lang="en-US" altLang="ko-KR" dirty="0" smtClean="0"/>
              <a:t>):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이외의 방법으로는 임신이 불가능하다고 판단된 부부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법적 혼인 관계 부부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부부 간에 충분한 합의를 거친 뒤 시술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시술의 내용과 합병증 등에 대한 충분한 설명 및 이에 대한 서면 동의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생식세포 공여자의 절대적인 신분 비밀 보장 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영리 목적이 아닌 시술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생식세포 공여자의 친권 불인정 및 시술을 받은 부부의 친생자 인정</a:t>
            </a:r>
          </a:p>
        </p:txBody>
      </p:sp>
    </p:spTree>
    <p:extLst>
      <p:ext uri="{BB962C8B-B14F-4D97-AF65-F5344CB8AC3E}">
        <p14:creationId xmlns:p14="http://schemas.microsoft.com/office/powerpoint/2010/main" val="41220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정자 인공 주입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이유</a:t>
            </a:r>
            <a:r>
              <a:rPr lang="en-US" altLang="ko-KR" dirty="0" smtClean="0">
                <a:sym typeface="Wingdings"/>
              </a:rPr>
              <a:t>: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신체적 문제</a:t>
            </a:r>
            <a:r>
              <a:rPr lang="en-US" altLang="ko-KR" sz="1800" dirty="0" smtClean="0"/>
              <a:t>:</a:t>
            </a:r>
            <a:r>
              <a:rPr lang="ko-KR" altLang="en-US" sz="1800" dirty="0" smtClean="0"/>
              <a:t> 남성 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무정자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정자과소증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운동성 부족</a:t>
            </a:r>
            <a:r>
              <a:rPr lang="en-US" altLang="ko-KR" sz="1800" dirty="0" smtClean="0"/>
              <a:t>)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유전적 문제</a:t>
            </a:r>
            <a:r>
              <a:rPr lang="en-US" altLang="ko-KR" sz="1800" dirty="0" smtClean="0"/>
              <a:t>:</a:t>
            </a:r>
            <a:r>
              <a:rPr lang="ko-KR" altLang="en-US" sz="1800" dirty="0" smtClean="0"/>
              <a:t> 유전병의 열성 유전자 보유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아이를 원하는 독신 여성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500" dirty="0" smtClean="0"/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문제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정자공요자들은 어떤 도덕적 책임을 져야할까</a:t>
            </a:r>
            <a:r>
              <a:rPr lang="en-US" altLang="ko-KR" sz="1800" dirty="0" smtClean="0"/>
              <a:t>?</a:t>
            </a:r>
            <a:r>
              <a:rPr lang="ko-KR" altLang="en-US" sz="1800" dirty="0" smtClean="0"/>
              <a:t> 헌혈과 다를 바 없나</a:t>
            </a:r>
            <a:r>
              <a:rPr lang="en-US" altLang="ko-KR" sz="18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인공수정으로 태어난 아이는 생물학적 아버지에 대해 알 권리가 있나</a:t>
            </a:r>
            <a:r>
              <a:rPr lang="en-US" altLang="ko-KR" sz="18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공여자를 선택할 권리가 있는가</a:t>
            </a:r>
            <a:r>
              <a:rPr lang="en-US" altLang="ko-KR" sz="18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모든 여성이 인공수정을 요구할 권리가 있는가</a:t>
            </a:r>
            <a:r>
              <a:rPr lang="en-US" altLang="ko-KR" sz="18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부부사이에 합의가 되지 않았다면 어떻게 해야하는가</a:t>
            </a:r>
            <a:r>
              <a:rPr lang="en-US" altLang="ko-KR" sz="18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공여자의 어디까지 검사를 하는 것이 타당한가</a:t>
            </a:r>
            <a:r>
              <a:rPr lang="en-US" altLang="ko-KR" sz="1800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784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대리임신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현재의 규정에 의하면 대리모가 출산한 아이는 대리모의 아이이므로</a:t>
            </a:r>
            <a:r>
              <a:rPr lang="en-US" altLang="ko-KR" dirty="0" smtClean="0">
                <a:sym typeface="Wingdings"/>
              </a:rPr>
              <a:t>,</a:t>
            </a:r>
            <a:r>
              <a:rPr lang="ko-KR" altLang="en-US" dirty="0" smtClean="0">
                <a:sym typeface="Wingdings"/>
              </a:rPr>
              <a:t> 임신을 의뢰한 부부에게 입양되어야 한다</a:t>
            </a:r>
            <a:r>
              <a:rPr lang="en-US" altLang="ko-KR" dirty="0" smtClean="0">
                <a:sym typeface="Wingdings"/>
              </a:rPr>
              <a:t>.</a:t>
            </a:r>
            <a:r>
              <a:rPr lang="ko-KR" altLang="en-US" dirty="0" smtClean="0">
                <a:sym typeface="Wingdings"/>
              </a:rPr>
              <a:t> 물론 금전적 보상도 있어서는 안된다 </a:t>
            </a:r>
            <a:r>
              <a:rPr lang="en-US" altLang="ko-KR" dirty="0" smtClean="0">
                <a:sym typeface="Wingdings"/>
              </a:rPr>
              <a:t>(</a:t>
            </a:r>
            <a:r>
              <a:rPr lang="ko-KR" altLang="en-US" dirty="0" smtClean="0">
                <a:sym typeface="Wingdings"/>
              </a:rPr>
              <a:t>미국의 경우</a:t>
            </a:r>
            <a:r>
              <a:rPr lang="en-US" altLang="ko-KR" dirty="0" smtClean="0">
                <a:sym typeface="Wingdings"/>
              </a:rPr>
              <a:t>).</a:t>
            </a:r>
          </a:p>
          <a:p>
            <a:pPr marL="344488" indent="-344488">
              <a:spcAft>
                <a:spcPts val="800"/>
              </a:spcAft>
            </a:pPr>
            <a:endParaRPr lang="en-US" altLang="ko-KR" dirty="0">
              <a:sym typeface="Wingdings"/>
            </a:endParaRPr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종류</a:t>
            </a:r>
            <a:endParaRPr lang="en-US" altLang="ko-KR" dirty="0" smtClean="0">
              <a:sym typeface="Wingdings"/>
            </a:endParaRPr>
          </a:p>
          <a:p>
            <a:pPr marL="574675" lvl="1" indent="0">
              <a:spcAft>
                <a:spcPts val="800"/>
              </a:spcAft>
              <a:buNone/>
            </a:pPr>
            <a:r>
              <a:rPr lang="ko-KR" altLang="ko-KR" dirty="0" smtClean="0">
                <a:sym typeface="Wingdings"/>
              </a:rPr>
              <a:t>1</a:t>
            </a:r>
            <a:r>
              <a:rPr lang="en-US" altLang="ko-KR" dirty="0" smtClean="0">
                <a:sym typeface="Wingdings"/>
              </a:rPr>
              <a:t>.</a:t>
            </a:r>
            <a:r>
              <a:rPr lang="ko-KR" altLang="en-US" dirty="0" smtClean="0">
                <a:sym typeface="Wingdings"/>
              </a:rPr>
              <a:t> 난자를 기증</a:t>
            </a:r>
            <a:endParaRPr lang="en-US" altLang="ko-KR" dirty="0" smtClean="0">
              <a:sym typeface="Wingdings"/>
            </a:endParaRPr>
          </a:p>
          <a:p>
            <a:pPr marL="574675" lvl="1" indent="0">
              <a:spcAft>
                <a:spcPts val="800"/>
              </a:spcAft>
              <a:buNone/>
            </a:pPr>
            <a:r>
              <a:rPr lang="en-US" altLang="ko-KR" dirty="0" smtClean="0"/>
              <a:t>2.</a:t>
            </a:r>
            <a:r>
              <a:rPr lang="ko-KR" altLang="en-US" dirty="0" smtClean="0"/>
              <a:t> 아이를 출산까지 키워줌</a:t>
            </a:r>
            <a:endParaRPr lang="en-US" altLang="ko-KR" dirty="0" smtClean="0"/>
          </a:p>
          <a:p>
            <a:pPr marL="574675" lvl="1" indent="0">
              <a:spcAft>
                <a:spcPts val="800"/>
              </a:spcAft>
              <a:buNone/>
            </a:pPr>
            <a:r>
              <a:rPr lang="ko-KR" altLang="ko-KR" dirty="0" smtClean="0"/>
              <a:t>3</a:t>
            </a:r>
            <a:r>
              <a:rPr lang="en-US" altLang="ko-KR" dirty="0" smtClean="0"/>
              <a:t>.</a:t>
            </a:r>
            <a:r>
              <a:rPr lang="ko-KR" altLang="en-US" dirty="0" smtClean="0"/>
              <a:t> 난자</a:t>
            </a:r>
            <a:r>
              <a:rPr lang="en-US" altLang="ko-KR" dirty="0" smtClean="0"/>
              <a:t>,</a:t>
            </a:r>
            <a:r>
              <a:rPr lang="ko-KR" altLang="en-US" dirty="0" smtClean="0"/>
              <a:t> 자궁 모두를 대리</a:t>
            </a:r>
            <a:r>
              <a:rPr lang="en-US" altLang="ko-KR" dirty="0" smtClean="0"/>
              <a:t>:</a:t>
            </a:r>
            <a:r>
              <a:rPr lang="ko-KR" altLang="en-US" dirty="0" smtClean="0"/>
              <a:t> 동일인 </a:t>
            </a:r>
            <a:r>
              <a:rPr lang="en-US" altLang="ko-KR" dirty="0" smtClean="0"/>
              <a:t>vs. </a:t>
            </a:r>
            <a:r>
              <a:rPr lang="ko-KR" altLang="en-US" dirty="0" smtClean="0"/>
              <a:t>두명 이상의 사람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9784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815693"/>
          </a:xfrm>
        </p:spPr>
        <p:txBody>
          <a:bodyPr/>
          <a:lstStyle/>
          <a:p>
            <a:r>
              <a:rPr lang="ko-KR" altLang="en-US" b="1" dirty="0" smtClean="0"/>
              <a:t>착상전 유전자 진단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원하는 유전 형질을 가진 아기를 선택적으로 태어나게 함 </a:t>
            </a:r>
            <a:r>
              <a:rPr lang="ko-KR" altLang="ko-KR" dirty="0" smtClean="0"/>
              <a:t>=</a:t>
            </a:r>
            <a:r>
              <a:rPr lang="ko-KR" altLang="en-US" dirty="0" smtClean="0"/>
              <a:t> 맞춤 아기 </a:t>
            </a:r>
            <a:r>
              <a:rPr lang="en-US" altLang="ko-KR" dirty="0" smtClean="0"/>
              <a:t>(designer baby)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en-US" altLang="ko-KR" sz="2000" dirty="0" smtClean="0"/>
              <a:t>2008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</a:t>
            </a:r>
            <a:r>
              <a:rPr lang="en-US" altLang="ko-KR" sz="2000" dirty="0" smtClean="0"/>
              <a:t>,</a:t>
            </a:r>
            <a:r>
              <a:rPr lang="ko-KR" altLang="en-US" sz="2000" dirty="0" smtClean="0"/>
              <a:t> 미국에서 판코니증후군 </a:t>
            </a:r>
            <a:r>
              <a:rPr lang="en-US" altLang="ko-KR" sz="2000" dirty="0" smtClean="0"/>
              <a:t>(</a:t>
            </a:r>
            <a:r>
              <a:rPr lang="en-US" altLang="ko-KR" sz="2000" dirty="0" err="1" smtClean="0"/>
              <a:t>Fanconi</a:t>
            </a:r>
            <a:r>
              <a:rPr lang="en-US" altLang="ko-KR" sz="2000" dirty="0" smtClean="0"/>
              <a:t> syndrome) </a:t>
            </a:r>
            <a:r>
              <a:rPr lang="ko-KR" altLang="en-US" sz="2000" dirty="0" smtClean="0"/>
              <a:t>앓고있는 누나에게 골수이식을 위해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ko-KR" sz="2000" dirty="0" smtClean="0"/>
              <a:t>2</a:t>
            </a:r>
            <a:r>
              <a:rPr lang="en-US" altLang="ko-KR" sz="2000" dirty="0" smtClean="0"/>
              <a:t>003</a:t>
            </a:r>
            <a:r>
              <a:rPr lang="ko-KR" altLang="en-US" sz="2000" dirty="0" smtClean="0"/>
              <a:t>년 영국 법원의 판결</a:t>
            </a:r>
          </a:p>
        </p:txBody>
      </p:sp>
    </p:spTree>
    <p:extLst>
      <p:ext uri="{BB962C8B-B14F-4D97-AF65-F5344CB8AC3E}">
        <p14:creationId xmlns:p14="http://schemas.microsoft.com/office/powerpoint/2010/main" val="41220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보조생식술의 법적 문제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보조생식술과 헌법적 가치</a:t>
            </a:r>
            <a:endParaRPr lang="en-US" altLang="ko-KR" dirty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헌법 제</a:t>
            </a:r>
            <a:r>
              <a:rPr lang="en-US" altLang="ko-KR" dirty="0" smtClean="0"/>
              <a:t>10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인간으로서의 존엄과 가치에 대한 선언</a:t>
            </a:r>
            <a:r>
              <a:rPr lang="en-US" altLang="ko-KR" dirty="0" smtClean="0"/>
              <a:t>)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헌법 </a:t>
            </a:r>
            <a:r>
              <a:rPr lang="en-US" altLang="ko-KR" dirty="0" smtClean="0"/>
              <a:t>36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항 </a:t>
            </a:r>
            <a:r>
              <a:rPr lang="en-US" altLang="ko-KR" dirty="0" smtClean="0"/>
              <a:t>(</a:t>
            </a:r>
            <a:r>
              <a:rPr lang="ko-KR" altLang="en-US" dirty="0" smtClean="0"/>
              <a:t>혼인과 가족생활은 개인의 존엄과 양성의 평등을 기초로 유지되어야 하며 국가는 이를 보장한다</a:t>
            </a:r>
            <a:r>
              <a:rPr lang="en-US" altLang="ko-KR" dirty="0" smtClean="0"/>
              <a:t>)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dirty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위의 헌법은 체외수정을 위해 생성한 배아의 폐기</a:t>
            </a:r>
            <a:r>
              <a:rPr lang="en-US" altLang="ko-KR" dirty="0" smtClean="0"/>
              <a:t>,</a:t>
            </a:r>
            <a:r>
              <a:rPr lang="ko-KR" altLang="en-US" dirty="0" smtClean="0"/>
              <a:t> 비배우자 간 인공수정과 체외수정</a:t>
            </a:r>
            <a:r>
              <a:rPr lang="en-US" altLang="ko-KR" dirty="0" smtClean="0"/>
              <a:t>,</a:t>
            </a:r>
            <a:r>
              <a:rPr lang="ko-KR" altLang="en-US" dirty="0" smtClean="0"/>
              <a:t> 대리모</a:t>
            </a:r>
            <a:r>
              <a:rPr lang="en-US" altLang="ko-KR" dirty="0" smtClean="0"/>
              <a:t>,</a:t>
            </a:r>
            <a:r>
              <a:rPr lang="ko-KR" altLang="en-US" dirty="0" smtClean="0"/>
              <a:t> 산전 진단에 의하 임신중절 판단의 준거가 됨</a:t>
            </a:r>
          </a:p>
        </p:txBody>
      </p:sp>
    </p:spTree>
    <p:extLst>
      <p:ext uri="{BB962C8B-B14F-4D97-AF65-F5344CB8AC3E}">
        <p14:creationId xmlns:p14="http://schemas.microsoft.com/office/powerpoint/2010/main" val="39784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보조생식술의 법적 문제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인공수정과 체외수정의 법률적 문제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민법 </a:t>
            </a:r>
            <a:r>
              <a:rPr lang="en-US" altLang="ko-KR" sz="2000" dirty="0" smtClean="0"/>
              <a:t>844</a:t>
            </a:r>
            <a:r>
              <a:rPr lang="ko-KR" altLang="en-US" sz="2000" dirty="0" smtClean="0"/>
              <a:t>조 </a:t>
            </a:r>
            <a:r>
              <a:rPr lang="en-US" altLang="ko-KR" sz="2000" dirty="0" smtClean="0"/>
              <a:t>1</a:t>
            </a:r>
            <a:r>
              <a:rPr lang="ko-KR" altLang="en-US" sz="2000" dirty="0" smtClean="0"/>
              <a:t>항 </a:t>
            </a:r>
            <a:r>
              <a:rPr lang="en-US" altLang="ko-KR" sz="2000" dirty="0" smtClean="0"/>
              <a:t>“</a:t>
            </a:r>
            <a:r>
              <a:rPr lang="ko-KR" altLang="en-US" sz="2000" dirty="0" smtClean="0"/>
              <a:t>처가 혼인 중에 포태한 자는 부의 자로 추정한다</a:t>
            </a:r>
            <a:r>
              <a:rPr lang="en-US" altLang="ko-KR" sz="2000" dirty="0" smtClean="0"/>
              <a:t>.”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부부의 동의하에 비배우자 간 보조생식술로 자녀를 출산한 경우</a:t>
            </a:r>
            <a:r>
              <a:rPr lang="en-US" altLang="ko-KR" sz="20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부부간의 동의없이 비배우자 간 보조생실술로 자녀를 출산하면</a:t>
            </a:r>
            <a:r>
              <a:rPr lang="ko-KR" altLang="ko-KR" sz="2000" dirty="0"/>
              <a:t> </a:t>
            </a:r>
            <a:r>
              <a:rPr lang="ko-KR" altLang="en-US" sz="2000" dirty="0" smtClean="0"/>
              <a:t>아이의 법적 지위는 어떻게 되는가</a:t>
            </a:r>
            <a:r>
              <a:rPr lang="en-US" altLang="ko-KR" sz="2000" dirty="0" smtClean="0"/>
              <a:t>?</a:t>
            </a:r>
            <a:r>
              <a:rPr lang="ko-KR" altLang="en-US" sz="2000" dirty="0" smtClean="0"/>
              <a:t> 배우자의 부정한 행위에 해당되는가</a:t>
            </a:r>
            <a:r>
              <a:rPr lang="en-US" altLang="ko-KR" sz="2000" dirty="0" smtClean="0"/>
              <a:t>?</a:t>
            </a:r>
            <a:r>
              <a:rPr lang="ko-KR" altLang="en-US" sz="2000" dirty="0"/>
              <a:t> 이혼 사유에 해당되는가</a:t>
            </a:r>
            <a:r>
              <a:rPr lang="en-US" altLang="ko-KR" sz="2000" dirty="0"/>
              <a:t>?</a:t>
            </a:r>
            <a:r>
              <a:rPr lang="ko-KR" altLang="en-US" sz="2000" dirty="0"/>
              <a:t> </a:t>
            </a:r>
            <a:endParaRPr lang="en-US" altLang="ko-KR" sz="20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정자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난자 제공자는 어떤 법적 지위를 가지는가</a:t>
            </a:r>
            <a:r>
              <a:rPr lang="en-US" altLang="ko-KR" sz="20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2000" dirty="0" smtClean="0"/>
              <a:t>친족들이 제공자가 될 수 있는가</a:t>
            </a:r>
            <a:r>
              <a:rPr lang="en-US" altLang="ko-KR" sz="2000" dirty="0" smtClean="0"/>
              <a:t>?</a:t>
            </a:r>
            <a:r>
              <a:rPr lang="ko-KR" altLang="en-US" sz="2000" dirty="0" smtClean="0"/>
              <a:t> 상속권은</a:t>
            </a:r>
            <a:r>
              <a:rPr lang="en-US" altLang="ko-KR" sz="2000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ko-KR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1507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보조생식술의 법적 문제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대리모의 법률적 문제</a:t>
            </a:r>
            <a:endParaRPr lang="en-US" altLang="ko-KR" dirty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대리모의 계약이 효력을 가지나</a:t>
            </a:r>
            <a:r>
              <a:rPr lang="en-US" altLang="ko-KR" dirty="0" smtClean="0"/>
              <a:t>?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아이에 대한 친권을 행사할 수 있는 생모는 누가 될 것인가</a:t>
            </a:r>
            <a:r>
              <a:rPr lang="en-US" altLang="ko-KR" dirty="0" smtClean="0"/>
              <a:t>?</a:t>
            </a:r>
          </a:p>
          <a:p>
            <a:pPr marL="1204913" lvl="2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자연적 혈연관계</a:t>
            </a:r>
            <a:endParaRPr lang="en-US" altLang="ko-KR" dirty="0" smtClean="0"/>
          </a:p>
          <a:p>
            <a:pPr marL="1204913" lvl="2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자녀의 의사와 자녀 복지에 합치하는 결론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1507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보조생식술의 법적 문제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착상전 진단</a:t>
            </a:r>
            <a:r>
              <a:rPr lang="en-US" altLang="ko-KR" dirty="0" smtClean="0"/>
              <a:t>/</a:t>
            </a:r>
            <a:r>
              <a:rPr lang="ko-KR" altLang="en-US" dirty="0" smtClean="0"/>
              <a:t>산전 진단의 법률적 문제</a:t>
            </a:r>
            <a:endParaRPr lang="en-US" altLang="ko-KR" dirty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의료법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조 태아의 성감별 행위의 금지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ko-KR" dirty="0" smtClean="0"/>
              <a:t>2</a:t>
            </a:r>
            <a:r>
              <a:rPr lang="en-US" altLang="ko-KR" dirty="0" smtClean="0"/>
              <a:t>008</a:t>
            </a:r>
            <a:r>
              <a:rPr lang="ko-KR" altLang="en-US" dirty="0" smtClean="0"/>
              <a:t>년 의료법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조가 의료인의 직업의 자유를 침해한다는 이유로 헌법 불합치 결정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생명 윤리 및 안전에 관한 법률 </a:t>
            </a:r>
            <a:r>
              <a:rPr lang="en-US" altLang="ko-KR" dirty="0" smtClean="0"/>
              <a:t>25</a:t>
            </a:r>
            <a:r>
              <a:rPr lang="ko-KR" altLang="en-US" dirty="0" smtClean="0"/>
              <a:t>조 대통령령</a:t>
            </a:r>
            <a:r>
              <a:rPr lang="ko-KR" altLang="ko-KR" dirty="0" smtClean="0"/>
              <a:t>:</a:t>
            </a:r>
            <a:r>
              <a:rPr lang="ko-KR" altLang="en-US" dirty="0" smtClean="0"/>
              <a:t> 유전질환을 진단하기 위한 목적 외에는 배아 또는 태아를 대상으로 유전자 검사를 해서는 안된다</a:t>
            </a:r>
            <a:r>
              <a:rPr lang="en-US" altLang="ko-KR" dirty="0" smtClean="0"/>
              <a:t>.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en-US" altLang="ko-KR" dirty="0" smtClean="0"/>
              <a:t>However, </a:t>
            </a:r>
            <a:r>
              <a:rPr lang="ko-KR" altLang="en-US" dirty="0" smtClean="0"/>
              <a:t>위의 진단을 통해 중증의 기형이나 장애가 확인될 경우라면 어떻게 할 것인가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dirty="0" smtClean="0"/>
              <a:t>잘못된 산전진단</a:t>
            </a:r>
            <a:r>
              <a:rPr lang="en-US" altLang="ko-KR" dirty="0" smtClean="0"/>
              <a:t>?</a:t>
            </a:r>
            <a:r>
              <a:rPr lang="ko-KR" altLang="en-US" dirty="0" smtClean="0"/>
              <a:t> 잘못된 출산 </a:t>
            </a:r>
            <a:r>
              <a:rPr lang="en-US" altLang="ko-KR" dirty="0" smtClean="0"/>
              <a:t>(wrongful birth)</a:t>
            </a:r>
            <a:r>
              <a:rPr lang="ko-KR" altLang="en-US" dirty="0" smtClean="0"/>
              <a:t>의 판례</a:t>
            </a:r>
          </a:p>
        </p:txBody>
      </p:sp>
    </p:spTree>
    <p:extLst>
      <p:ext uri="{BB962C8B-B14F-4D97-AF65-F5344CB8AC3E}">
        <p14:creationId xmlns:p14="http://schemas.microsoft.com/office/powerpoint/2010/main" val="124470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견해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520750"/>
            <a:ext cx="8001000" cy="4901021"/>
          </a:xfrm>
        </p:spPr>
        <p:txBody>
          <a:bodyPr>
            <a:normAutofit fontScale="92500" lnSpcReduction="20000"/>
          </a:bodyPr>
          <a:lstStyle/>
          <a:p>
            <a:pPr marL="344488" indent="-344488">
              <a:spcAft>
                <a:spcPts val="800"/>
              </a:spcAft>
            </a:pPr>
            <a:r>
              <a:rPr lang="ko-KR" altLang="en-US" dirty="0" smtClean="0">
                <a:sym typeface="Wingdings"/>
              </a:rPr>
              <a:t>공리주의적 견해</a:t>
            </a:r>
            <a:r>
              <a:rPr lang="en-US" altLang="ko-KR" dirty="0" smtClean="0">
                <a:sym typeface="Wingdings"/>
              </a:rPr>
              <a:t>: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기대하는 결과만 얻을 수 있다면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아무 문제가 없다</a:t>
            </a:r>
            <a:r>
              <a:rPr lang="en-US" altLang="ko-KR" sz="1800" dirty="0" smtClean="0"/>
              <a:t>.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복지 증진에 어떠한 기여도 하지 못한다면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포기해야 한다</a:t>
            </a:r>
            <a:r>
              <a:rPr lang="en-US" altLang="ko-KR" sz="1800" dirty="0" smtClean="0"/>
              <a:t>.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500" dirty="0" smtClean="0"/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로스의 윤리</a:t>
            </a:r>
            <a:endParaRPr lang="en-US" altLang="ko-KR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타인의 삶을 향상시키는데 조력해야 할 의무를 가진다</a:t>
            </a:r>
            <a:r>
              <a:rPr lang="en-US" altLang="ko-KR" sz="1800" dirty="0" smtClean="0"/>
              <a:t>.</a:t>
            </a:r>
            <a:r>
              <a:rPr lang="ko-KR" altLang="en-US" sz="1800" dirty="0" smtClean="0"/>
              <a:t> </a:t>
            </a:r>
            <a:endParaRPr lang="en-US" altLang="ko-KR" sz="1800" dirty="0" smtClean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1800" dirty="0" smtClean="0"/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칸트</a:t>
            </a:r>
            <a:r>
              <a:rPr lang="en-US" altLang="ko-KR" dirty="0" smtClean="0"/>
              <a:t>:</a:t>
            </a:r>
            <a:endParaRPr lang="en-US" altLang="ko-KR" dirty="0"/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r>
              <a:rPr lang="ko-KR" altLang="en-US" sz="1800" dirty="0" smtClean="0"/>
              <a:t>본질적으로 잘못되었다고 말하지는 않지만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결과적으로 어떤 경우에는 본명히 도덕적으로 잘못된 것이다</a:t>
            </a:r>
            <a:r>
              <a:rPr lang="en-US" altLang="ko-KR" sz="1800" dirty="0" smtClean="0"/>
              <a:t>.</a:t>
            </a:r>
          </a:p>
          <a:p>
            <a:pPr marL="747713" lvl="1" indent="-290513">
              <a:buClr>
                <a:schemeClr val="accent6"/>
              </a:buClr>
              <a:buFont typeface="Wingdings" charset="2"/>
              <a:buChar char="§"/>
            </a:pPr>
            <a:endParaRPr lang="en-US" altLang="ko-KR" sz="1800" dirty="0"/>
          </a:p>
          <a:p>
            <a:pPr marL="344488" indent="-344488">
              <a:spcAft>
                <a:spcPts val="800"/>
              </a:spcAft>
            </a:pPr>
            <a:r>
              <a:rPr lang="ko-KR" altLang="en-US" dirty="0" smtClean="0"/>
              <a:t>이 도구들은 매우 강력한 영향력을 가지고 있기 때문에 그대로 방치하여 무감각해지는 것은 좋지 않다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생식기술과 관련되어 야기된 도덕적</a:t>
            </a:r>
            <a:r>
              <a:rPr lang="en-US" altLang="ko-KR" dirty="0" smtClean="0"/>
              <a:t>,</a:t>
            </a:r>
            <a:r>
              <a:rPr lang="ko-KR" altLang="en-US" dirty="0" smtClean="0"/>
              <a:t> 사회적 문제들에 대한 답을 찾는 것에 좀더 관심을 기울여야 한다</a:t>
            </a:r>
            <a:r>
              <a:rPr lang="en-US" altLang="ko-KR" dirty="0" smtClean="0"/>
              <a:t>.</a:t>
            </a:r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39784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velogue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velogu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6600000" sx="102000" sy="102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88900" dist="63500" dir="2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sunset" dir="t">
              <a:rot lat="0" lon="0" rev="4200000"/>
            </a:lightRig>
          </a:scene3d>
          <a:sp3d>
            <a:bevelT w="635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0000"/>
                <a:hueMod val="85000"/>
                <a:satMod val="300000"/>
                <a:lumMod val="100000"/>
              </a:schemeClr>
            </a:gs>
            <a:gs pos="40000">
              <a:schemeClr val="phClr">
                <a:tint val="45000"/>
                <a:shade val="99000"/>
                <a:hueMod val="95000"/>
                <a:satMod val="300000"/>
                <a:lumMod val="100000"/>
              </a:schemeClr>
            </a:gs>
            <a:gs pos="100000">
              <a:schemeClr val="phClr">
                <a:shade val="20000"/>
                <a:hueMod val="95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70000"/>
                <a:satMod val="2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Travelogue.thmx</Template>
  <TotalTime>1067</TotalTime>
  <Words>975</Words>
  <Application>Microsoft Office PowerPoint</Application>
  <PresentationFormat>화면 슬라이드 쇼(4:3)</PresentationFormat>
  <Paragraphs>120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Travelogue</vt:lpstr>
      <vt:lpstr>보조생식술</vt:lpstr>
      <vt:lpstr>불임 (Infertility)</vt:lpstr>
      <vt:lpstr>체외 수정술</vt:lpstr>
      <vt:lpstr>현재의 체외수정에 대한 비판</vt:lpstr>
      <vt:lpstr>배우자간 인공 수정 (자궁내 정자 주입)</vt:lpstr>
      <vt:lpstr>배우자간 체외 수정</vt:lpstr>
      <vt:lpstr>배우자간 체외 수정</vt:lpstr>
      <vt:lpstr>비배우자간 인공수정/체외수정</vt:lpstr>
      <vt:lpstr>정자 인공 주입</vt:lpstr>
      <vt:lpstr>대리임신</vt:lpstr>
      <vt:lpstr>착상전 유전자 진단</vt:lpstr>
      <vt:lpstr>보조생식술의 법적 문제</vt:lpstr>
      <vt:lpstr>보조생식술의 법적 문제</vt:lpstr>
      <vt:lpstr>보조생식술의 법적 문제</vt:lpstr>
      <vt:lpstr>보조생식술의 법적 문제</vt:lpstr>
      <vt:lpstr>견해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인간관계와 의사소통: 효율적인 의사소통</dc:title>
  <dc:creator>Mi Sook Jung</dc:creator>
  <cp:lastModifiedBy>Hit</cp:lastModifiedBy>
  <cp:revision>82</cp:revision>
  <dcterms:created xsi:type="dcterms:W3CDTF">2013-04-02T12:23:37Z</dcterms:created>
  <dcterms:modified xsi:type="dcterms:W3CDTF">2013-04-11T01:47:24Z</dcterms:modified>
</cp:coreProperties>
</file>