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13"/>
  </p:notesMasterIdLst>
  <p:sldIdLst>
    <p:sldId id="288" r:id="rId3"/>
    <p:sldId id="292" r:id="rId4"/>
    <p:sldId id="293" r:id="rId5"/>
    <p:sldId id="294" r:id="rId6"/>
    <p:sldId id="267" r:id="rId7"/>
    <p:sldId id="271" r:id="rId8"/>
    <p:sldId id="289" r:id="rId9"/>
    <p:sldId id="290" r:id="rId10"/>
    <p:sldId id="262" r:id="rId11"/>
    <p:sldId id="295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9" autoAdjust="0"/>
    <p:restoredTop sz="94660"/>
  </p:normalViewPr>
  <p:slideViewPr>
    <p:cSldViewPr>
      <p:cViewPr varScale="1">
        <p:scale>
          <a:sx n="104" d="100"/>
          <a:sy n="104" d="100"/>
        </p:scale>
        <p:origin x="200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13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35575-9C15-418B-B8EF-5BA5644285D1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BD464-6963-42E2-B753-DE8B63C386E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239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MED0068B"/>
          <p:cNvPicPr>
            <a:picLocks noChangeAspect="1" noChangeArrowheads="1"/>
          </p:cNvPicPr>
          <p:nvPr userDrawn="1"/>
        </p:nvPicPr>
        <p:blipFill>
          <a:blip r:embed="rId2" cstate="print"/>
          <a:srcRect t="7147" b="9927"/>
          <a:stretch>
            <a:fillRect/>
          </a:stretch>
        </p:blipFill>
        <p:spPr bwMode="auto">
          <a:xfrm>
            <a:off x="0" y="0"/>
            <a:ext cx="9144000" cy="3733800"/>
          </a:xfrm>
          <a:prstGeom prst="rect">
            <a:avLst/>
          </a:prstGeom>
          <a:noFill/>
        </p:spPr>
      </p:pic>
      <p:sp>
        <p:nvSpPr>
          <p:cNvPr id="8" name="Line 8"/>
          <p:cNvSpPr>
            <a:spLocks noChangeShapeType="1"/>
          </p:cNvSpPr>
          <p:nvPr userDrawn="1"/>
        </p:nvSpPr>
        <p:spPr bwMode="auto">
          <a:xfrm>
            <a:off x="3506666" y="5084763"/>
            <a:ext cx="5117123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9" name="Line 9"/>
          <p:cNvSpPr>
            <a:spLocks noChangeShapeType="1"/>
          </p:cNvSpPr>
          <p:nvPr userDrawn="1"/>
        </p:nvSpPr>
        <p:spPr bwMode="auto">
          <a:xfrm>
            <a:off x="3472962" y="5084763"/>
            <a:ext cx="5117123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B4E9EC-DCE6-4CA0-BE05-547FAB488229}"/>
              </a:ext>
            </a:extLst>
          </p:cNvPr>
          <p:cNvSpPr txBox="1"/>
          <p:nvPr userDrawn="1"/>
        </p:nvSpPr>
        <p:spPr>
          <a:xfrm>
            <a:off x="251520" y="383591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2025 </a:t>
            </a:r>
            <a:r>
              <a:rPr lang="ko-KR" altLang="en-US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안전과 질 관리 보고서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103312-2438-4B14-A4AF-A9BE1F448948}"/>
              </a:ext>
            </a:extLst>
          </p:cNvPr>
          <p:cNvSpPr txBox="1"/>
          <p:nvPr userDrawn="1"/>
        </p:nvSpPr>
        <p:spPr>
          <a:xfrm>
            <a:off x="3131840" y="63813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대전보건대학교 간호대학</a:t>
            </a:r>
            <a:endParaRPr lang="ko-KR" altLang="en-US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0915E-6 0.01064 L 0.00096 -0.08397 " pathEditMode="fixed" rAng="0" ptsTypes="AA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0915E-6 -1.41568E-6 L -1.10915E-6 0.08397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7" descr="09_sub0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0498ACB6-59C4-4562-B614-B9CFFF8DBC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7" descr="09_sub0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0498ACB6-59C4-4562-B614-B9CFFF8DBC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7" descr="09_sub0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0498ACB6-59C4-4562-B614-B9CFFF8DBC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7" descr="09_sub0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0498ACB6-59C4-4562-B614-B9CFFF8DBC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7" descr="09_sub0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0498ACB6-59C4-4562-B614-B9CFFF8DBC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38103-52AF-4509-AFA1-28AB6F7DDED7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31656-821D-4693-8094-0B331EECB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  <p:sldLayoutId id="2147483678" r:id="rId15"/>
    <p:sldLayoutId id="2147483679" r:id="rId16"/>
    <p:sldLayoutId id="2147483680" r:id="rId1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7D1CA-3E4C-4A2C-B236-42215F530DBC}" type="datetimeFigureOut">
              <a:rPr lang="ko-KR" altLang="en-US" smtClean="0"/>
              <a:pPr/>
              <a:t>2025-03-06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6E288-CEEC-4705-8F8E-0631372BA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fld id="{0498ACB6-59C4-4562-B614-B9CFFF8DBC7D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5868144" y="5321178"/>
            <a:ext cx="2952328" cy="94123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defTabSz="914400" rtl="0" eaLnBrk="1" fontAlgn="auto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학년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:         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반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: </a:t>
            </a:r>
          </a:p>
          <a:p>
            <a:pPr marL="0" marR="0" lvl="0" indent="0" defTabSz="914400" rtl="0" eaLnBrk="1" fontAlgn="auto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학번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: </a:t>
            </a:r>
          </a:p>
          <a:p>
            <a:pPr marL="0" marR="0" lvl="0" indent="0" defTabSz="914400" rtl="0" eaLnBrk="1" fontAlgn="auto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이름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E884990-C043-48C0-9103-3658990A6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423" y="4224342"/>
            <a:ext cx="5715000" cy="94123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b="1" dirty="0" err="1">
                <a:latin typeface="Arial" charset="0"/>
                <a:ea typeface="+mj-ea"/>
                <a:cs typeface="+mj-cs"/>
              </a:rPr>
              <a:t>주제명</a:t>
            </a:r>
            <a:r>
              <a:rPr lang="ko-KR" altLang="en-US" sz="3000" b="1" dirty="0">
                <a:latin typeface="Arial" charset="0"/>
                <a:ea typeface="+mj-ea"/>
                <a:cs typeface="+mj-cs"/>
              </a:rPr>
              <a:t> 기입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225100"/>
              </p:ext>
            </p:extLst>
          </p:nvPr>
        </p:nvGraphicFramePr>
        <p:xfrm>
          <a:off x="357158" y="2214553"/>
          <a:ext cx="8501122" cy="1677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16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23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주제선정배경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4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활동목표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51663" y="128586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문제선정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       )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51663" y="4071941"/>
            <a:ext cx="2734205" cy="257176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502094" y="4103849"/>
            <a:ext cx="5356186" cy="257176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331640" y="3987468"/>
            <a:ext cx="792088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+mn-ea"/>
              </a:rPr>
              <a:t>추진 일정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520759" y="3987468"/>
            <a:ext cx="1318855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ko-KR" altLang="en-US" sz="1000" b="1" dirty="0">
                <a:latin typeface="+mn-ea"/>
              </a:rPr>
              <a:t>예상개선효과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1802404" y="1285861"/>
            <a:ext cx="7055876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2266980" y="1268760"/>
            <a:ext cx="1511952" cy="755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낙상예방</a:t>
            </a:r>
            <a:r>
              <a:rPr lang="en-US" altLang="ko-KR" sz="1000" dirty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성인</a:t>
            </a:r>
            <a:r>
              <a:rPr lang="en-US" altLang="ko-KR" sz="1000" dirty="0">
                <a:latin typeface="+mn-ea"/>
              </a:rPr>
              <a:t>/</a:t>
            </a:r>
            <a:r>
              <a:rPr lang="ko-KR" altLang="en-US" sz="1000" dirty="0">
                <a:latin typeface="+mn-ea"/>
              </a:rPr>
              <a:t>소아</a:t>
            </a:r>
            <a:r>
              <a:rPr lang="en-US" altLang="ko-KR" sz="1000" dirty="0">
                <a:latin typeface="+mn-ea"/>
              </a:rPr>
              <a:t>)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수술부위감염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의사소통</a:t>
            </a:r>
            <a:endParaRPr lang="en-US" altLang="ko-KR" sz="1000" dirty="0">
              <a:latin typeface="+mn-ea"/>
            </a:endParaRPr>
          </a:p>
        </p:txBody>
      </p:sp>
      <p:graphicFrame>
        <p:nvGraphicFramePr>
          <p:cNvPr id="21" name="Group 1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224575"/>
              </p:ext>
            </p:extLst>
          </p:nvPr>
        </p:nvGraphicFramePr>
        <p:xfrm>
          <a:off x="3558240" y="4294251"/>
          <a:ext cx="5118216" cy="2278097"/>
        </p:xfrm>
        <a:graphic>
          <a:graphicData uri="http://schemas.openxmlformats.org/drawingml/2006/table">
            <a:tbl>
              <a:tblPr/>
              <a:tblGrid>
                <a:gridCol w="1005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2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2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예상 장애요인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8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재무효과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0405289"/>
                  </a:ext>
                </a:extLst>
              </a:tr>
              <a:tr h="12630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정성적 효과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2" name="Group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44987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Group 1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572988"/>
              </p:ext>
            </p:extLst>
          </p:nvPr>
        </p:nvGraphicFramePr>
        <p:xfrm>
          <a:off x="457200" y="4365104"/>
          <a:ext cx="2568206" cy="2207244"/>
        </p:xfrm>
        <a:graphic>
          <a:graphicData uri="http://schemas.openxmlformats.org/drawingml/2006/table">
            <a:tbl>
              <a:tblPr/>
              <a:tblGrid>
                <a:gridCol w="925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26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71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추진 단계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추진 일정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0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문제의 정의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지표측정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원인분석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00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개선활동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관리계획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문제의 정의</a:t>
            </a: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65F6612F-D3C5-4A46-9047-536AEF11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6538" y="1268760"/>
            <a:ext cx="1345240" cy="755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욕창예방 및 관리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혈류감염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요로감염</a:t>
            </a:r>
            <a:endParaRPr lang="en-US" altLang="ko-KR" sz="1000" dirty="0">
              <a:latin typeface="+mn-ea"/>
            </a:endParaRPr>
          </a:p>
        </p:txBody>
      </p:sp>
      <p:sp>
        <p:nvSpPr>
          <p:cNvPr id="20" name="Text Box 11">
            <a:extLst>
              <a:ext uri="{FF2B5EF4-FFF2-40B4-BE49-F238E27FC236}">
                <a16:creationId xmlns:a16="http://schemas.microsoft.com/office/drawing/2014/main" id="{227E2A75-8EFC-455B-BE21-AA60C82CF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0072" y="1233761"/>
            <a:ext cx="742511" cy="755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손위생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투약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섬망</a:t>
            </a:r>
            <a:endParaRPr lang="en-US" altLang="ko-KR" sz="1000" dirty="0">
              <a:latin typeface="+mn-ea"/>
            </a:endParaRPr>
          </a:p>
        </p:txBody>
      </p:sp>
      <p:sp>
        <p:nvSpPr>
          <p:cNvPr id="23" name="Text Box 11">
            <a:extLst>
              <a:ext uri="{FF2B5EF4-FFF2-40B4-BE49-F238E27FC236}">
                <a16:creationId xmlns:a16="http://schemas.microsoft.com/office/drawing/2014/main" id="{B5D7FF5B-CDCD-4973-AAEA-7CD2FEEEEF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624" y="1233761"/>
            <a:ext cx="1678665" cy="755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수술과정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분실</a:t>
            </a:r>
            <a:r>
              <a:rPr lang="en-US" altLang="ko-KR" sz="1000" dirty="0">
                <a:latin typeface="+mn-ea"/>
              </a:rPr>
              <a:t>/</a:t>
            </a:r>
            <a:r>
              <a:rPr lang="ko-KR" altLang="en-US" sz="1000" dirty="0">
                <a:latin typeface="+mn-ea"/>
              </a:rPr>
              <a:t>자살방지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기타</a:t>
            </a:r>
            <a:r>
              <a:rPr lang="en-US" altLang="ko-KR" sz="1000" dirty="0">
                <a:latin typeface="+mn-ea"/>
              </a:rPr>
              <a:t>(                      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85720" y="4572008"/>
            <a:ext cx="2637711" cy="207170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3039257" y="4572008"/>
            <a:ext cx="5819023" cy="207170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지표측정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61930" y="130015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지표 측정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071802" y="2285992"/>
            <a:ext cx="2709149" cy="2149474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57884" y="2285992"/>
            <a:ext cx="3000396" cy="2149474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29058" y="2143116"/>
            <a:ext cx="1043876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자료 수집 방법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643702" y="2143116"/>
            <a:ext cx="1300356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현상자료 분석 결과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286380" y="4500570"/>
            <a:ext cx="998992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000" b="1" dirty="0">
                <a:latin typeface="+mn-ea"/>
              </a:rPr>
              <a:t>활동목표 확정</a:t>
            </a: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1802404" y="1295389"/>
            <a:ext cx="7055876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2236161" y="1245162"/>
            <a:ext cx="870751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설문조사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챠트리뷰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현장관찰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285720" y="2285992"/>
            <a:ext cx="2637711" cy="21304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1285852" y="4429132"/>
            <a:ext cx="714380" cy="24622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ko-KR" altLang="en-US" sz="1000" b="1" dirty="0">
                <a:latin typeface="+mn-ea"/>
              </a:rPr>
              <a:t>개선방향</a:t>
            </a: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643306" y="1285860"/>
            <a:ext cx="112723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Process </a:t>
            </a:r>
            <a:r>
              <a:rPr lang="ko-KR" altLang="en-US" sz="1000" dirty="0">
                <a:latin typeface="+mn-ea"/>
              </a:rPr>
              <a:t>능력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현상자료분석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파레토챠트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5500694" y="1214422"/>
            <a:ext cx="1327608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4-Block Diagram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Process map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인터뷰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7203107" y="1245162"/>
            <a:ext cx="13644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Bench Marking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자료층별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            )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3143240" y="2643182"/>
            <a:ext cx="2539218" cy="14773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수집 개요 </a:t>
            </a:r>
            <a:r>
              <a:rPr lang="en-US" altLang="ko-KR" sz="1000" dirty="0">
                <a:latin typeface="+mn-ea"/>
              </a:rPr>
              <a:t>:</a:t>
            </a:r>
          </a:p>
          <a:p>
            <a:r>
              <a:rPr lang="en-US" altLang="ko-KR" sz="1000" dirty="0">
                <a:latin typeface="+mn-ea"/>
              </a:rPr>
              <a:t> </a:t>
            </a:r>
          </a:p>
          <a:p>
            <a:pPr>
              <a:buFontTx/>
              <a:buChar char="•"/>
            </a:pPr>
            <a:r>
              <a:rPr lang="ko-KR" altLang="en-US" sz="1000" dirty="0">
                <a:latin typeface="+mn-ea"/>
              </a:rPr>
              <a:t>수집 방법 </a:t>
            </a:r>
            <a:r>
              <a:rPr lang="en-US" altLang="ko-KR" sz="1000" dirty="0">
                <a:latin typeface="+mn-ea"/>
              </a:rPr>
              <a:t>:</a:t>
            </a:r>
            <a:endParaRPr lang="en-US" altLang="ko-KR" sz="1000" dirty="0">
              <a:solidFill>
                <a:schemeClr val="hlink"/>
              </a:solidFill>
              <a:latin typeface="+mn-ea"/>
            </a:endParaRPr>
          </a:p>
          <a:p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        </a:t>
            </a:r>
          </a:p>
          <a:p>
            <a:pPr>
              <a:buFontTx/>
              <a:buChar char="•"/>
            </a:pP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자료 출처 </a:t>
            </a:r>
            <a:r>
              <a:rPr lang="en-US" altLang="ko-KR" sz="1000" dirty="0">
                <a:latin typeface="+mn-ea"/>
              </a:rPr>
              <a:t>:</a:t>
            </a:r>
          </a:p>
          <a:p>
            <a:r>
              <a:rPr lang="en-US" altLang="ko-KR" sz="1000" dirty="0">
                <a:latin typeface="+mn-ea"/>
              </a:rPr>
              <a:t>            </a:t>
            </a:r>
          </a:p>
          <a:p>
            <a:pPr>
              <a:buFontTx/>
              <a:buChar char="•"/>
            </a:pP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수집 기간 </a:t>
            </a:r>
            <a:r>
              <a:rPr lang="en-US" altLang="ko-KR" sz="1000" dirty="0">
                <a:latin typeface="+mn-ea"/>
              </a:rPr>
              <a:t>:</a:t>
            </a:r>
          </a:p>
          <a:p>
            <a:pPr>
              <a:buFontTx/>
              <a:buChar char="•"/>
            </a:pPr>
            <a:endParaRPr lang="en-US" altLang="ko-KR" sz="1000" dirty="0">
              <a:latin typeface="+mn-ea"/>
            </a:endParaRPr>
          </a:p>
          <a:p>
            <a:pPr>
              <a:buFontTx/>
              <a:buChar char="•"/>
            </a:pP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샘플 크기 </a:t>
            </a:r>
            <a:r>
              <a:rPr lang="en-US" altLang="ko-KR" sz="1000" dirty="0">
                <a:latin typeface="+mn-ea"/>
              </a:rPr>
              <a:t>:</a:t>
            </a:r>
          </a:p>
        </p:txBody>
      </p:sp>
      <p:graphicFrame>
        <p:nvGraphicFramePr>
          <p:cNvPr id="21" name="Group 39"/>
          <p:cNvGraphicFramePr>
            <a:graphicFrameLocks noGrp="1"/>
          </p:cNvGraphicFramePr>
          <p:nvPr/>
        </p:nvGraphicFramePr>
        <p:xfrm>
          <a:off x="3143240" y="4786323"/>
          <a:ext cx="5643600" cy="1543508"/>
        </p:xfrm>
        <a:graphic>
          <a:graphicData uri="http://schemas.openxmlformats.org/drawingml/2006/table">
            <a:tbl>
              <a:tblPr/>
              <a:tblGrid>
                <a:gridCol w="1588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8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717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측정  지표 명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5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측정대상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현재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수준</a:t>
                      </a: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목표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수준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근거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97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" name="슬라이드 번호 개체 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1036062" y="2143116"/>
            <a:ext cx="1255472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000" b="1" dirty="0">
                <a:latin typeface="+mn-ea"/>
              </a:rPr>
              <a:t>개선대상 핵심지표</a:t>
            </a:r>
          </a:p>
        </p:txBody>
      </p:sp>
      <p:graphicFrame>
        <p:nvGraphicFramePr>
          <p:cNvPr id="28" name="Group 159"/>
          <p:cNvGraphicFramePr>
            <a:graphicFrameLocks noGrp="1"/>
          </p:cNvGraphicFramePr>
          <p:nvPr/>
        </p:nvGraphicFramePr>
        <p:xfrm>
          <a:off x="357158" y="2428868"/>
          <a:ext cx="2500330" cy="1446620"/>
        </p:xfrm>
        <a:graphic>
          <a:graphicData uri="http://schemas.openxmlformats.org/drawingml/2006/table">
            <a:tbl>
              <a:tblPr/>
              <a:tblGrid>
                <a:gridCol w="712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7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61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선정이유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351663" y="128586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지표측정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        )</a:t>
            </a:r>
          </a:p>
        </p:txBody>
      </p:sp>
      <p:graphicFrame>
        <p:nvGraphicFramePr>
          <p:cNvPr id="29" name="Group 40">
            <a:extLst>
              <a:ext uri="{FF2B5EF4-FFF2-40B4-BE49-F238E27FC236}">
                <a16:creationId xmlns:a16="http://schemas.microsoft.com/office/drawing/2014/main" id="{3C6771B3-BD54-4D1C-8350-1839C6244F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원인분석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66317" y="129856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원인 분석</a:t>
            </a: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         )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786577" y="2214554"/>
            <a:ext cx="2056989" cy="442915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00958" y="2071678"/>
            <a:ext cx="697627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핵심원인</a:t>
            </a:r>
            <a:endParaRPr lang="en-US" altLang="ko-KR" sz="1000" b="1" dirty="0">
              <a:latin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802404" y="1285861"/>
            <a:ext cx="7041163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132118" y="1245162"/>
            <a:ext cx="117211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브레인 </a:t>
            </a:r>
            <a:r>
              <a:rPr lang="ko-KR" altLang="en-US" sz="1000" dirty="0" err="1">
                <a:latin typeface="+mn-ea"/>
              </a:rPr>
              <a:t>스토밍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Fish Bone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CNX</a:t>
            </a:r>
            <a:r>
              <a:rPr lang="ko-KR" altLang="en-US" sz="1000" dirty="0">
                <a:latin typeface="+mn-ea"/>
              </a:rPr>
              <a:t>분류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3714744" y="1245162"/>
            <a:ext cx="1096775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X-Y Matrix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Multi-Voting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그래프 분석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5297371" y="1245162"/>
            <a:ext cx="1620957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통계검정</a:t>
            </a:r>
            <a:r>
              <a:rPr lang="en-US" altLang="ko-KR" sz="1000" dirty="0">
                <a:latin typeface="+mn-ea"/>
              </a:rPr>
              <a:t>(               )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마인드맵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벤치마킹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6992786" y="1245162"/>
            <a:ext cx="144943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Why-Why diagram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FMEA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</p:txBody>
      </p:sp>
      <p:graphicFrame>
        <p:nvGraphicFramePr>
          <p:cNvPr id="13" name="Group 1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006715"/>
              </p:ext>
            </p:extLst>
          </p:nvPr>
        </p:nvGraphicFramePr>
        <p:xfrm>
          <a:off x="6858016" y="2500306"/>
          <a:ext cx="1928826" cy="4000526"/>
        </p:xfrm>
        <a:graphic>
          <a:graphicData uri="http://schemas.openxmlformats.org/drawingml/2006/table">
            <a:tbl>
              <a:tblPr/>
              <a:tblGrid>
                <a:gridCol w="384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9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46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97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No.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핵심요인 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현재지표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5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5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5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+mn-ea"/>
                          <a:ea typeface="+mn-ea"/>
                        </a:rPr>
                        <a:t>필요시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+mn-ea"/>
                          <a:ea typeface="+mn-ea"/>
                        </a:rPr>
                        <a:t> 추가가능</a:t>
                      </a: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9078585"/>
                  </a:ext>
                </a:extLst>
              </a:tr>
            </a:tbl>
          </a:graphicData>
        </a:graphic>
      </p:graphicFrame>
      <p:sp>
        <p:nvSpPr>
          <p:cNvPr id="14" name="Rectangle 35"/>
          <p:cNvSpPr>
            <a:spLocks noChangeArrowheads="1"/>
          </p:cNvSpPr>
          <p:nvPr/>
        </p:nvSpPr>
        <p:spPr bwMode="auto">
          <a:xfrm>
            <a:off x="351662" y="2214554"/>
            <a:ext cx="6292039" cy="442915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15" name="Text Box 36"/>
          <p:cNvSpPr txBox="1">
            <a:spLocks noChangeArrowheads="1"/>
          </p:cNvSpPr>
          <p:nvPr/>
        </p:nvSpPr>
        <p:spPr bwMode="auto">
          <a:xfrm>
            <a:off x="2857488" y="2071678"/>
            <a:ext cx="1172116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문제의 원인 도출</a:t>
            </a:r>
          </a:p>
        </p:txBody>
      </p:sp>
      <p:sp>
        <p:nvSpPr>
          <p:cNvPr id="42" name="슬라이드 번호 개체 틀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4</a:t>
            </a:fld>
            <a:endParaRPr lang="ko-KR" altLang="en-US"/>
          </a:p>
        </p:txBody>
      </p:sp>
      <p:graphicFrame>
        <p:nvGraphicFramePr>
          <p:cNvPr id="16" name="Group 40">
            <a:extLst>
              <a:ext uri="{FF2B5EF4-FFF2-40B4-BE49-F238E27FC236}">
                <a16:creationId xmlns:a16="http://schemas.microsoft.com/office/drawing/2014/main" id="{B15BBEB8-264C-4537-A66F-0E056FA4C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개선활동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66317" y="131444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개선 활동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02404" y="1304916"/>
            <a:ext cx="7041163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252267" y="1245161"/>
            <a:ext cx="112723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브레인스토밍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실험계획법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부분시행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809970" y="1245162"/>
            <a:ext cx="1345240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프로세스 </a:t>
            </a:r>
            <a:r>
              <a:rPr lang="ko-KR" altLang="en-US" sz="1000" dirty="0" err="1">
                <a:latin typeface="+mn-ea"/>
              </a:rPr>
              <a:t>매핑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비 부가가치 분석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PDCA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83439" y="1245161"/>
            <a:ext cx="130035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Multi-Voting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가중치 평가기법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Process </a:t>
            </a:r>
            <a:r>
              <a:rPr lang="ko-KR" altLang="en-US" sz="1000" dirty="0">
                <a:latin typeface="+mn-ea"/>
              </a:rPr>
              <a:t>변경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137164" y="1245161"/>
            <a:ext cx="13644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Bench Marking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마케팅활동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6000760" y="2214554"/>
            <a:ext cx="2857521" cy="442915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latin typeface="+mn-ea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000892" y="2060848"/>
            <a:ext cx="854721" cy="276999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>
                <a:latin typeface="+mn-ea"/>
              </a:rPr>
              <a:t>개선 효과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428596" y="2214554"/>
            <a:ext cx="5443904" cy="442915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latin typeface="+mn-ea"/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571736" y="2071678"/>
            <a:ext cx="1217000" cy="276999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>
                <a:latin typeface="+mn-ea"/>
              </a:rPr>
              <a:t>개선 계획 수립</a:t>
            </a:r>
          </a:p>
        </p:txBody>
      </p:sp>
      <p:pic>
        <p:nvPicPr>
          <p:cNvPr id="19" name="tabl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378554"/>
            <a:ext cx="5401524" cy="4218798"/>
          </a:xfrm>
          <a:prstGeom prst="rect">
            <a:avLst/>
          </a:prstGeom>
        </p:spPr>
      </p:pic>
      <p:graphicFrame>
        <p:nvGraphicFramePr>
          <p:cNvPr id="21" name="Group 40">
            <a:extLst>
              <a:ext uri="{FF2B5EF4-FFF2-40B4-BE49-F238E27FC236}">
                <a16:creationId xmlns:a16="http://schemas.microsoft.com/office/drawing/2014/main" id="{A6C49F6D-7EC6-45DF-BF9E-9AAD4F24A4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6B79701-16D6-4BC9-BCAD-419A0991E705}"/>
              </a:ext>
            </a:extLst>
          </p:cNvPr>
          <p:cNvSpPr txBox="1"/>
          <p:nvPr/>
        </p:nvSpPr>
        <p:spPr>
          <a:xfrm>
            <a:off x="582498" y="3105834"/>
            <a:ext cx="605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핵심</a:t>
            </a:r>
            <a:endParaRPr lang="en-US" altLang="ko-KR" sz="1200" dirty="0"/>
          </a:p>
          <a:p>
            <a:r>
              <a:rPr lang="ko-KR" altLang="en-US" sz="1200" dirty="0"/>
              <a:t>요인</a:t>
            </a:r>
            <a:r>
              <a:rPr lang="en-US" altLang="ko-KR" sz="1200" dirty="0"/>
              <a:t>1</a:t>
            </a:r>
            <a:endParaRPr lang="ko-KR" altLang="en-US" sz="1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36DDE6E-3719-43B0-BB47-B06ECC6E0CB1}"/>
              </a:ext>
            </a:extLst>
          </p:cNvPr>
          <p:cNvSpPr txBox="1"/>
          <p:nvPr/>
        </p:nvSpPr>
        <p:spPr>
          <a:xfrm>
            <a:off x="582498" y="4076602"/>
            <a:ext cx="605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핵심</a:t>
            </a:r>
            <a:endParaRPr lang="en-US" altLang="ko-KR" sz="1200" dirty="0"/>
          </a:p>
          <a:p>
            <a:r>
              <a:rPr lang="ko-KR" altLang="en-US" sz="1200" dirty="0"/>
              <a:t>요인</a:t>
            </a:r>
            <a:r>
              <a:rPr lang="en-US" altLang="ko-KR" sz="1200" dirty="0"/>
              <a:t>2</a:t>
            </a:r>
            <a:endParaRPr lang="ko-KR" altLang="en-US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C2864D-891A-4460-A0CB-1C7BBCD36014}"/>
              </a:ext>
            </a:extLst>
          </p:cNvPr>
          <p:cNvSpPr txBox="1"/>
          <p:nvPr/>
        </p:nvSpPr>
        <p:spPr>
          <a:xfrm>
            <a:off x="506197" y="4959269"/>
            <a:ext cx="7577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/>
              <a:t>핵심</a:t>
            </a:r>
            <a:endParaRPr lang="en-US" altLang="ko-KR" sz="1200" dirty="0"/>
          </a:p>
          <a:p>
            <a:pPr algn="ctr"/>
            <a:r>
              <a:rPr lang="ko-KR" altLang="en-US" sz="1200" dirty="0"/>
              <a:t>요인</a:t>
            </a:r>
            <a:r>
              <a:rPr lang="en-US" altLang="ko-KR" sz="1200" dirty="0"/>
              <a:t>3</a:t>
            </a:r>
          </a:p>
          <a:p>
            <a:pPr algn="ctr"/>
            <a:endParaRPr lang="en-US" altLang="ko-KR" sz="1200" dirty="0"/>
          </a:p>
          <a:p>
            <a:pPr algn="ctr"/>
            <a:endParaRPr lang="en-US" altLang="ko-KR" sz="1200" dirty="0"/>
          </a:p>
          <a:p>
            <a:pPr algn="ctr"/>
            <a:endParaRPr lang="en-US" altLang="ko-KR" sz="1000" dirty="0"/>
          </a:p>
          <a:p>
            <a:pPr algn="ctr"/>
            <a:r>
              <a:rPr kumimoji="1" lang="ko-KR" altLang="en-US" sz="1000" dirty="0">
                <a:solidFill>
                  <a:schemeClr val="hlink"/>
                </a:solidFill>
                <a:latin typeface="+mn-ea"/>
              </a:rPr>
              <a:t>필요시</a:t>
            </a:r>
            <a:endParaRPr kumimoji="1" lang="en-US" altLang="ko-KR" sz="1000" dirty="0">
              <a:solidFill>
                <a:schemeClr val="hlink"/>
              </a:solidFill>
              <a:latin typeface="+mn-ea"/>
            </a:endParaRPr>
          </a:p>
          <a:p>
            <a:pPr algn="ctr"/>
            <a:r>
              <a:rPr kumimoji="1" lang="ko-KR" altLang="en-US" sz="1000" dirty="0">
                <a:solidFill>
                  <a:schemeClr val="hlink"/>
                </a:solidFill>
                <a:latin typeface="+mn-ea"/>
              </a:rPr>
              <a:t>추가가능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개선활동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66317" y="131444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개선 활동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02404" y="1304916"/>
            <a:ext cx="7041163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252267" y="1245161"/>
            <a:ext cx="112723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브레인스토밍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실험계획법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부분시행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809970" y="1245162"/>
            <a:ext cx="1345240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프로세스 </a:t>
            </a:r>
            <a:r>
              <a:rPr lang="ko-KR" altLang="en-US" sz="1000" dirty="0" err="1">
                <a:latin typeface="+mn-ea"/>
              </a:rPr>
              <a:t>매핑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비 부가가치 분석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PDCA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83439" y="1245161"/>
            <a:ext cx="130035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Multi-Voting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가중치 평가기법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Process </a:t>
            </a:r>
            <a:r>
              <a:rPr lang="ko-KR" altLang="en-US" sz="1000" dirty="0">
                <a:latin typeface="+mn-ea"/>
              </a:rPr>
              <a:t>변경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137164" y="1245161"/>
            <a:ext cx="13644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Bench Marking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마케팅활동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6</a:t>
            </a:fld>
            <a:endParaRPr lang="ko-KR" altLang="en-US"/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357160" y="2214554"/>
          <a:ext cx="8501119" cy="4539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핵심요인 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en-US" altLang="ko-KR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개선기간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2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/>
                        <a:t>개선전지표</a:t>
                      </a:r>
                      <a:endParaRPr lang="ko-KR" alt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/>
                        <a:t>목표지표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달성지표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181"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/>
                        <a:t>개선활동내역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6375"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Group 40">
            <a:extLst>
              <a:ext uri="{FF2B5EF4-FFF2-40B4-BE49-F238E27FC236}">
                <a16:creationId xmlns:a16="http://schemas.microsoft.com/office/drawing/2014/main" id="{5C9BAF3A-6EF0-43BA-9E75-CCFCD60B14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개선활동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66317" y="131444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개선 활동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02404" y="1304916"/>
            <a:ext cx="7041163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252267" y="1245161"/>
            <a:ext cx="112723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브레인스토밍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실험계획법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부분시행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809970" y="1245162"/>
            <a:ext cx="1345240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프로세스 </a:t>
            </a:r>
            <a:r>
              <a:rPr lang="ko-KR" altLang="en-US" sz="1000" dirty="0" err="1">
                <a:latin typeface="+mn-ea"/>
              </a:rPr>
              <a:t>매핑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비 부가가치 분석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PDCA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83439" y="1245161"/>
            <a:ext cx="130035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Multi-Voting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가중치 평가기법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Process </a:t>
            </a:r>
            <a:r>
              <a:rPr lang="ko-KR" altLang="en-US" sz="1000" dirty="0">
                <a:latin typeface="+mn-ea"/>
              </a:rPr>
              <a:t>변경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137164" y="1245161"/>
            <a:ext cx="13644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Bench Marking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마케팅활동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7</a:t>
            </a:fld>
            <a:endParaRPr lang="ko-KR" altLang="en-US"/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357160" y="2214554"/>
          <a:ext cx="8501119" cy="4539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핵심요인 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en-US" altLang="ko-KR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개선기간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2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/>
                        <a:t>개선전지표</a:t>
                      </a:r>
                      <a:endParaRPr lang="ko-KR" alt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/>
                        <a:t>목표지표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달성지표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181"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/>
                        <a:t>개선활동내역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6375"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Group 40">
            <a:extLst>
              <a:ext uri="{FF2B5EF4-FFF2-40B4-BE49-F238E27FC236}">
                <a16:creationId xmlns:a16="http://schemas.microsoft.com/office/drawing/2014/main" id="{A3B0BB1A-8C5E-45D6-B65D-D0C058427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개선활동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66317" y="131444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개선 활동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02404" y="1304916"/>
            <a:ext cx="7041163" cy="695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252267" y="1245161"/>
            <a:ext cx="112723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 err="1">
                <a:latin typeface="+mn-ea"/>
              </a:rPr>
              <a:t>브레인스토밍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실험계획법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부분시행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809970" y="1245162"/>
            <a:ext cx="1345240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프로세스 </a:t>
            </a:r>
            <a:r>
              <a:rPr lang="ko-KR" altLang="en-US" sz="1000" dirty="0" err="1">
                <a:latin typeface="+mn-ea"/>
              </a:rPr>
              <a:t>매핑</a:t>
            </a:r>
            <a:endParaRPr lang="ko-KR" altLang="en-US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비 부가가치 분석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PDCA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83439" y="1245161"/>
            <a:ext cx="130035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Multi-Voting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가중치 평가기법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Process </a:t>
            </a:r>
            <a:r>
              <a:rPr lang="ko-KR" altLang="en-US" sz="1000" dirty="0">
                <a:latin typeface="+mn-ea"/>
              </a:rPr>
              <a:t>변경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137164" y="1245161"/>
            <a:ext cx="13644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Bench Marking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마케팅활동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8</a:t>
            </a:fld>
            <a:endParaRPr lang="ko-KR" altLang="en-US"/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357160" y="2214554"/>
          <a:ext cx="8501119" cy="4539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68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168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핵심요인 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en-US" altLang="ko-KR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개선기간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2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/>
                        <a:t>개선전지표</a:t>
                      </a:r>
                      <a:endParaRPr lang="ko-KR" alt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/>
                        <a:t>목표지표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달성지표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181"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/>
                        <a:t>개선활동내역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6375"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FF0000"/>
                        </a:solidFill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Group 40">
            <a:extLst>
              <a:ext uri="{FF2B5EF4-FFF2-40B4-BE49-F238E27FC236}">
                <a16:creationId xmlns:a16="http://schemas.microsoft.com/office/drawing/2014/main" id="{550FD39E-3246-4A94-8F09-260D1E749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개선결과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81030" y="130809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관리 계획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156846" y="1245161"/>
            <a:ext cx="998991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관리계획서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Fool-Proof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FMEA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832011" y="1245161"/>
            <a:ext cx="10438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관리도 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그래프 관리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모니터링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98153" y="1245161"/>
            <a:ext cx="870751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벤치마킹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기안결재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업무이관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8965" y="1245161"/>
            <a:ext cx="1364476" cy="755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다음 과제도출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51662" y="2214554"/>
            <a:ext cx="8497765" cy="423878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4238142" y="2060848"/>
            <a:ext cx="742511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개선 결과</a:t>
            </a: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802404" y="1307296"/>
            <a:ext cx="7055876" cy="68738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9</a:t>
            </a:fld>
            <a:endParaRPr lang="ko-KR" altLang="en-US"/>
          </a:p>
        </p:txBody>
      </p:sp>
      <p:graphicFrame>
        <p:nvGraphicFramePr>
          <p:cNvPr id="24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192230"/>
              </p:ext>
            </p:extLst>
          </p:nvPr>
        </p:nvGraphicFramePr>
        <p:xfrm>
          <a:off x="395534" y="2348880"/>
          <a:ext cx="8291268" cy="4007470"/>
        </p:xfrm>
        <a:graphic>
          <a:graphicData uri="http://schemas.openxmlformats.org/drawingml/2006/table">
            <a:tbl>
              <a:tblPr/>
              <a:tblGrid>
                <a:gridCol w="2072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2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28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28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1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측정지표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측정대상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현재수준</a:t>
                      </a: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목표수준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달성수준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7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재무효과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7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정성적 효과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2" name="Group 40">
            <a:extLst>
              <a:ext uri="{FF2B5EF4-FFF2-40B4-BE49-F238E27FC236}">
                <a16:creationId xmlns:a16="http://schemas.microsoft.com/office/drawing/2014/main" id="{B22FDE1F-E0BD-490A-970E-4F41D05C21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26096"/>
              </p:ext>
            </p:extLst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1"/>
          <p:cNvSpPr>
            <a:spLocks noChangeArrowheads="1"/>
          </p:cNvSpPr>
          <p:nvPr/>
        </p:nvSpPr>
        <p:spPr bwMode="auto">
          <a:xfrm>
            <a:off x="5372130" y="2276872"/>
            <a:ext cx="3486150" cy="43668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3835" y="142852"/>
            <a:ext cx="567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관리계획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81030" y="1308090"/>
            <a:ext cx="1440474" cy="6858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378000" tIns="26988" rIns="378000" bIns="26988" anchor="ctr"/>
          <a:lstStyle/>
          <a:p>
            <a:pPr algn="ctr" eaLnBrk="0" latinLnBrk="0" hangingPunct="0">
              <a:lnSpc>
                <a:spcPct val="150000"/>
              </a:lnSpc>
            </a:pPr>
            <a:r>
              <a:rPr kumimoji="0" lang="ko-KR" altLang="en-US" sz="1400" b="1" dirty="0">
                <a:latin typeface="+mn-ea"/>
              </a:rPr>
              <a:t>관리 계획</a:t>
            </a:r>
            <a:endParaRPr kumimoji="0" lang="en-US" altLang="ko-KR" sz="1400" b="1" dirty="0">
              <a:latin typeface="+mn-ea"/>
            </a:endParaRPr>
          </a:p>
          <a:p>
            <a:pPr algn="ctr" eaLnBrk="0" latinLnBrk="0" hangingPunct="0">
              <a:lnSpc>
                <a:spcPct val="150000"/>
              </a:lnSpc>
            </a:pPr>
            <a:r>
              <a:rPr kumimoji="0" lang="en-US" altLang="ko-KR" sz="1400" b="1" dirty="0">
                <a:latin typeface="+mn-ea"/>
              </a:rPr>
              <a:t>(        ~        )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156846" y="1245161"/>
            <a:ext cx="998991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관리계획서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</a:t>
            </a:r>
            <a:r>
              <a:rPr lang="en-US" altLang="ko-KR" sz="1000" dirty="0">
                <a:latin typeface="+mn-ea"/>
              </a:rPr>
              <a:t>Fool-Proof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FMEA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832011" y="1245161"/>
            <a:ext cx="1043876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관리도 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그래프 관리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모니터링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98153" y="1245161"/>
            <a:ext cx="870751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벤치마킹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기안결재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□ 업무이관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8965" y="1245161"/>
            <a:ext cx="1364476" cy="7550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다음 과제도출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 </a:t>
            </a:r>
            <a:r>
              <a:rPr lang="ko-KR" altLang="en-US" sz="1000" dirty="0">
                <a:latin typeface="+mn-ea"/>
              </a:rPr>
              <a:t>기타 </a:t>
            </a:r>
            <a:r>
              <a:rPr lang="en-US" altLang="ko-KR" sz="1000" dirty="0">
                <a:latin typeface="+mn-ea"/>
              </a:rPr>
              <a:t>(  </a:t>
            </a:r>
            <a:r>
              <a:rPr lang="en-US" altLang="ko-KR" sz="1000" dirty="0">
                <a:solidFill>
                  <a:schemeClr val="hlink"/>
                </a:solidFill>
                <a:latin typeface="+mn-ea"/>
              </a:rPr>
              <a:t>         </a:t>
            </a:r>
            <a:r>
              <a:rPr lang="en-US" altLang="ko-KR" sz="1000" dirty="0">
                <a:latin typeface="+mn-ea"/>
              </a:rPr>
              <a:t>   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□</a:t>
            </a:r>
          </a:p>
        </p:txBody>
      </p:sp>
      <p:sp>
        <p:nvSpPr>
          <p:cNvPr id="13" name="Rectangle 36"/>
          <p:cNvSpPr>
            <a:spLocks noChangeArrowheads="1"/>
          </p:cNvSpPr>
          <p:nvPr/>
        </p:nvSpPr>
        <p:spPr bwMode="auto">
          <a:xfrm>
            <a:off x="366376" y="2276872"/>
            <a:ext cx="4829908" cy="436048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14" name="Text Box 37"/>
          <p:cNvSpPr txBox="1">
            <a:spLocks noChangeArrowheads="1"/>
          </p:cNvSpPr>
          <p:nvPr/>
        </p:nvSpPr>
        <p:spPr bwMode="auto">
          <a:xfrm>
            <a:off x="2156846" y="2124142"/>
            <a:ext cx="1043876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관리 계획 수립</a:t>
            </a:r>
          </a:p>
        </p:txBody>
      </p:sp>
      <p:sp>
        <p:nvSpPr>
          <p:cNvPr id="16" name="Text Box 92"/>
          <p:cNvSpPr txBox="1">
            <a:spLocks noChangeArrowheads="1"/>
          </p:cNvSpPr>
          <p:nvPr/>
        </p:nvSpPr>
        <p:spPr bwMode="auto">
          <a:xfrm>
            <a:off x="6676181" y="2148205"/>
            <a:ext cx="665567" cy="246221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ko-KR" altLang="en-US" sz="1000" b="1" dirty="0">
                <a:latin typeface="+mn-ea"/>
              </a:rPr>
              <a:t>소     감</a:t>
            </a: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802404" y="1307296"/>
            <a:ext cx="7055876" cy="68738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n-ea"/>
            </a:endParaRP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8ACB6-59C4-4562-B614-B9CFFF8DBC7D}" type="slidenum">
              <a:rPr lang="ko-KR" altLang="en-US" smtClean="0"/>
              <a:pPr/>
              <a:t>10</a:t>
            </a:fld>
            <a:endParaRPr lang="ko-KR" altLang="en-US"/>
          </a:p>
        </p:txBody>
      </p:sp>
      <p:graphicFrame>
        <p:nvGraphicFramePr>
          <p:cNvPr id="25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607663"/>
              </p:ext>
            </p:extLst>
          </p:nvPr>
        </p:nvGraphicFramePr>
        <p:xfrm>
          <a:off x="467544" y="2523094"/>
          <a:ext cx="4680519" cy="4002250"/>
        </p:xfrm>
        <a:graphic>
          <a:graphicData uri="http://schemas.openxmlformats.org/drawingml/2006/table">
            <a:tbl>
              <a:tblPr/>
              <a:tblGrid>
                <a:gridCol w="464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4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8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79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662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관리항목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관리방법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관리주기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이상조치방안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관리담당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57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측정지표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6629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핵심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원인</a:t>
                      </a: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66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66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휴먼편지체" pitchFamily="18" charset="-127"/>
                        <a:ea typeface="휴먼편지체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Group 40">
            <a:extLst>
              <a:ext uri="{FF2B5EF4-FFF2-40B4-BE49-F238E27FC236}">
                <a16:creationId xmlns:a16="http://schemas.microsoft.com/office/drawing/2014/main" id="{B22FDE1F-E0BD-490A-970E-4F41D05C21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0515" y="896984"/>
          <a:ext cx="8497766" cy="388876"/>
        </p:xfrm>
        <a:graphic>
          <a:graphicData uri="http://schemas.openxmlformats.org/drawingml/2006/table">
            <a:tbl>
              <a:tblPr/>
              <a:tblGrid>
                <a:gridCol w="64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주제명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79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1558</TotalTime>
  <Words>504</Words>
  <Application>Microsoft Office PowerPoint</Application>
  <PresentationFormat>화면 슬라이드 쇼(4:3)</PresentationFormat>
  <Paragraphs>257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HY견고딕</vt:lpstr>
      <vt:lpstr>경기천년제목 Bold</vt:lpstr>
      <vt:lpstr>맑은 고딕</vt:lpstr>
      <vt:lpstr>휴먼편지체</vt:lpstr>
      <vt:lpstr>Arial</vt:lpstr>
      <vt:lpstr>Wingdings</vt:lpstr>
      <vt:lpstr>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cmc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HIT</cp:lastModifiedBy>
  <cp:revision>129</cp:revision>
  <dcterms:created xsi:type="dcterms:W3CDTF">2010-03-29T09:06:48Z</dcterms:created>
  <dcterms:modified xsi:type="dcterms:W3CDTF">2025-03-06T09:24:23Z</dcterms:modified>
</cp:coreProperties>
</file>