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1"/>
  </p:notesMasterIdLst>
  <p:sldIdLst>
    <p:sldId id="300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</p:sldIdLst>
  <p:sldSz cx="9715500" cy="6858000"/>
  <p:notesSz cx="9715500" cy="6858000"/>
  <p:embeddedFontLst>
    <p:embeddedFont>
      <p:font typeface="SRHFJU+¸¼Àº °íµñ,Bold" panose="020B0600000101010101" charset="-127"/>
      <p:regular r:id="rId42"/>
    </p:embeddedFont>
    <p:embeddedFont>
      <p:font typeface="NOLFUB+¸¼Àº °íµñ" panose="020B0600000101010101" charset="-127"/>
      <p:regular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APDHED+¸¼Àº °íµñ,Bold" panose="020B0600000101010101" charset="-127"/>
      <p:regular r:id="rId48"/>
    </p:embeddedFont>
    <p:embeddedFont>
      <p:font typeface="맑은 고딕" panose="020B0503020000020004" pitchFamily="50" charset="-127"/>
      <p:regular r:id="rId49"/>
      <p:bold r:id="rId50"/>
    </p:embeddedFont>
    <p:embeddedFont>
      <p:font typeface="FIPDPD+¸¼Àº °íµñ" panose="020B0600000101010101" charset="-127"/>
      <p:regular r:id="rId51"/>
    </p:embeddedFont>
    <p:embeddedFont>
      <p:font typeface="QRRODQ+HY¿ï¸ªµµM" panose="020B0600000101010101" charset="-127"/>
      <p:regular r:id="rId52"/>
    </p:embeddedFont>
    <p:embeddedFont>
      <p:font typeface="LAQKTE+HY¿ï¸ªµµM" panose="020B0600000101010101" charset="-127"/>
      <p:regular r:id="rId53"/>
    </p:embeddedFont>
    <p:embeddedFont>
      <p:font typeface="NEVKTC+±¼¸²" panose="020B0600000101010101" charset="-127"/>
      <p:regular r:id="rId5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128" y="84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005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03863" y="0"/>
            <a:ext cx="421005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97D1F-8A19-42C8-9AE2-5D59A5C230D8}" type="datetimeFigureOut">
              <a:rPr lang="ko-KR" altLang="en-US" smtClean="0"/>
              <a:t>2019-10-14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17863" y="857250"/>
            <a:ext cx="32797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71550" y="3300413"/>
            <a:ext cx="77724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005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03863" y="6513513"/>
            <a:ext cx="421005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21AD3-B3A1-4BF6-B93E-7C61FA57D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575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21AD3-B3A1-4BF6-B93E-7C61FA57D91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549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-6350" y="692696"/>
            <a:ext cx="9721850" cy="6864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25302" y="2428338"/>
            <a:ext cx="8007750" cy="41036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4000" b="1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성인간호학실습 안전 및 </a:t>
            </a:r>
            <a:r>
              <a:rPr lang="ko-KR" altLang="en-US" sz="4000" b="1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감염관리</a:t>
            </a:r>
            <a:endParaRPr lang="en-US" altLang="ko-KR" sz="4000" b="1" dirty="0" smtClean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4000" dirty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4000" dirty="0" smtClean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4000" dirty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40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                 </a:t>
            </a:r>
            <a:r>
              <a:rPr lang="ko-KR" altLang="en-US" sz="32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대전보건대학교</a:t>
            </a:r>
            <a:r>
              <a:rPr lang="en-US" altLang="ko-KR" sz="32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 </a:t>
            </a:r>
            <a:r>
              <a:rPr lang="ko-KR" altLang="en-US" sz="32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간호학과</a:t>
            </a:r>
            <a:endParaRPr lang="en-US" altLang="ko-KR" sz="3200" dirty="0" smtClean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3200" dirty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32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                                  </a:t>
            </a:r>
            <a:r>
              <a:rPr lang="ko-KR" altLang="en-US" sz="32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김 영 주</a:t>
            </a:r>
            <a:endParaRPr lang="en-US" altLang="ko-KR" sz="3200" dirty="0" smtClean="0">
              <a:solidFill>
                <a:srgbClr val="000000"/>
              </a:solidFill>
              <a:latin typeface="LAQKTE+HY¿ï¸ªµµM"/>
              <a:cs typeface="LAQKTE+HY¿ï¸ªµµM"/>
            </a:endParaRPr>
          </a:p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4000" dirty="0" smtClean="0">
                <a:solidFill>
                  <a:srgbClr val="000000"/>
                </a:solidFill>
                <a:latin typeface="LAQKTE+HY¿ï¸ªµµM"/>
                <a:cs typeface="LAQKTE+HY¿ï¸ªµµM"/>
              </a:rPr>
              <a:t> </a:t>
            </a:r>
            <a:endParaRPr lang="en-US" altLang="ko-KR" sz="4000" dirty="0" smtClean="0">
              <a:solidFill>
                <a:srgbClr val="000000"/>
              </a:solidFill>
              <a:latin typeface="LAQKTE+HY¿ï¸ªµµM"/>
              <a:cs typeface="LAQKTE+HY¿ï¸ªµµM"/>
            </a:endParaRPr>
          </a:p>
        </p:txBody>
      </p:sp>
    </p:spTree>
    <p:extLst>
      <p:ext uri="{BB962C8B-B14F-4D97-AF65-F5344CB8AC3E}">
        <p14:creationId xmlns:p14="http://schemas.microsoft.com/office/powerpoint/2010/main" val="2930580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8990" y="605451"/>
            <a:ext cx="2374056" cy="10645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82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Contents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8895" y="1859643"/>
            <a:ext cx="3837787" cy="8887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98"/>
              </a:lnSpc>
              <a:spcBef>
                <a:spcPts val="0"/>
              </a:spcBef>
              <a:spcAft>
                <a:spcPts val="0"/>
              </a:spcAft>
            </a:pPr>
            <a:r>
              <a:rPr sz="2800" spc="17" dirty="0">
                <a:solidFill>
                  <a:srgbClr val="000000"/>
                </a:solidFill>
                <a:latin typeface="LAQKTE+HY¿ï¸ªµµM"/>
                <a:cs typeface="LAQKTE+HY¿ï¸ªµµM"/>
              </a:rPr>
              <a:t>1.</a:t>
            </a:r>
            <a:r>
              <a:rPr sz="28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감염병의</a:t>
            </a:r>
            <a:r>
              <a:rPr sz="2800" spc="24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전파경로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8895" y="2713344"/>
            <a:ext cx="3241598" cy="8884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95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LAQKTE+HY¿ï¸ªµµM"/>
                <a:cs typeface="LAQKTE+HY¿ï¸ªµµM"/>
              </a:rPr>
              <a:t>2. </a:t>
            </a:r>
            <a:r>
              <a:rPr sz="28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표준주의</a:t>
            </a:r>
            <a:r>
              <a:rPr sz="2800" spc="24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지침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18895" y="3567038"/>
            <a:ext cx="4341540" cy="8884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95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LAQKTE+HY¿ï¸ªµµM"/>
                <a:cs typeface="LAQKTE+HY¿ï¸ªµµM"/>
              </a:rPr>
              <a:t>3. </a:t>
            </a:r>
            <a:r>
              <a:rPr sz="28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전파경로별</a:t>
            </a:r>
            <a:r>
              <a:rPr sz="2800" spc="26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주의지침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-8297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352546" y="2428338"/>
            <a:ext cx="5480506" cy="12697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998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LAQKTE+HY¿ï¸ªµµM"/>
                <a:cs typeface="LAQKTE+HY¿ï¸ªµµM"/>
              </a:rPr>
              <a:t>1.</a:t>
            </a:r>
            <a:r>
              <a:rPr sz="40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감염병의</a:t>
            </a:r>
            <a:r>
              <a:rPr sz="4000" spc="34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4000" dirty="0">
                <a:solidFill>
                  <a:srgbClr val="000000"/>
                </a:solidFill>
                <a:latin typeface="QRRODQ+HY¿ï¸ªµµM"/>
                <a:cs typeface="QRRODQ+HY¿ï¸ªµµM"/>
              </a:rPr>
              <a:t>전파경로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2790" y="552911"/>
            <a:ext cx="3525631" cy="10168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06"/>
              </a:lnSpc>
              <a:spcBef>
                <a:spcPts val="0"/>
              </a:spcBef>
              <a:spcAft>
                <a:spcPts val="0"/>
              </a:spcAft>
            </a:pPr>
            <a:r>
              <a:rPr sz="3200" spc="-50" dirty="0">
                <a:solidFill>
                  <a:srgbClr val="FFFF00"/>
                </a:solidFill>
                <a:latin typeface="NEVKTC+±¼¸²"/>
                <a:cs typeface="NEVKTC+±¼¸²"/>
              </a:rPr>
              <a:t>감염의</a:t>
            </a:r>
            <a:r>
              <a:rPr sz="3200" spc="47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200" spc="-47" dirty="0">
                <a:solidFill>
                  <a:srgbClr val="FFFF00"/>
                </a:solidFill>
                <a:latin typeface="NEVKTC+±¼¸²"/>
                <a:cs typeface="NEVKTC+±¼¸²"/>
              </a:rPr>
              <a:t>전파경로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6590" y="629111"/>
            <a:ext cx="3525631" cy="10168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06"/>
              </a:lnSpc>
              <a:spcBef>
                <a:spcPts val="0"/>
              </a:spcBef>
              <a:spcAft>
                <a:spcPts val="0"/>
              </a:spcAft>
            </a:pPr>
            <a:r>
              <a:rPr sz="3200" spc="-50" dirty="0">
                <a:solidFill>
                  <a:srgbClr val="FFFF00"/>
                </a:solidFill>
                <a:latin typeface="NEVKTC+±¼¸²"/>
                <a:cs typeface="NEVKTC+±¼¸²"/>
              </a:rPr>
              <a:t>감염의</a:t>
            </a:r>
            <a:r>
              <a:rPr sz="3200" spc="47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200" spc="-47" dirty="0">
                <a:solidFill>
                  <a:srgbClr val="FFFF00"/>
                </a:solidFill>
                <a:latin typeface="NEVKTC+±¼¸²"/>
                <a:cs typeface="NEVKTC+±¼¸²"/>
              </a:rPr>
              <a:t>전파경로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953000" y="1989943"/>
            <a:ext cx="5265541" cy="2612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400" u="sng" spc="-36" dirty="0">
                <a:solidFill>
                  <a:srgbClr val="FF0000"/>
                </a:solidFill>
                <a:latin typeface="NEVKTC+±¼¸²"/>
                <a:cs typeface="NEVKTC+±¼¸²"/>
              </a:rPr>
              <a:t>감염의</a:t>
            </a:r>
            <a:r>
              <a:rPr sz="2400" u="sng" spc="2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u="sng" spc="-41" dirty="0">
                <a:solidFill>
                  <a:srgbClr val="FF0000"/>
                </a:solidFill>
                <a:latin typeface="NEVKTC+±¼¸²"/>
                <a:cs typeface="NEVKTC+±¼¸²"/>
              </a:rPr>
              <a:t>전파경로를</a:t>
            </a:r>
            <a:r>
              <a:rPr sz="2400" u="sng" spc="18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u="sng" spc="-36" dirty="0">
                <a:solidFill>
                  <a:srgbClr val="FF0000"/>
                </a:solidFill>
                <a:latin typeface="NEVKTC+±¼¸²"/>
                <a:cs typeface="NEVKTC+±¼¸²"/>
              </a:rPr>
              <a:t>차단하여</a:t>
            </a:r>
          </a:p>
          <a:p>
            <a:pPr marL="0" marR="0">
              <a:lnSpc>
                <a:spcPts val="2400"/>
              </a:lnSpc>
              <a:spcBef>
                <a:spcPts val="479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의료관련감염의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발생을</a:t>
            </a:r>
          </a:p>
          <a:p>
            <a:pPr marL="0" marR="0">
              <a:lnSpc>
                <a:spcPts val="2400"/>
              </a:lnSpc>
              <a:spcBef>
                <a:spcPts val="48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예방하기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위해</a:t>
            </a:r>
          </a:p>
          <a:p>
            <a:pPr marL="0" marR="0">
              <a:lnSpc>
                <a:spcPts val="2681"/>
              </a:lnSpc>
              <a:spcBef>
                <a:spcPts val="148"/>
              </a:spcBef>
              <a:spcAft>
                <a:spcPts val="0"/>
              </a:spcAft>
            </a:pPr>
            <a:r>
              <a:rPr sz="2400" u="sng" spc="-40" dirty="0">
                <a:solidFill>
                  <a:srgbClr val="3888D0"/>
                </a:solidFill>
                <a:latin typeface="NEVKTC+±¼¸²"/>
                <a:cs typeface="NEVKTC+±¼¸²"/>
              </a:rPr>
              <a:t>의료기구</a:t>
            </a:r>
            <a:r>
              <a:rPr sz="2400" u="sng" spc="30" dirty="0">
                <a:solidFill>
                  <a:srgbClr val="3888D0"/>
                </a:solidFill>
                <a:latin typeface="Times New Roman"/>
                <a:cs typeface="Times New Roman"/>
              </a:rPr>
              <a:t> </a:t>
            </a:r>
            <a:r>
              <a:rPr sz="2400" u="sng" spc="-36" dirty="0">
                <a:solidFill>
                  <a:srgbClr val="3888D0"/>
                </a:solidFill>
                <a:latin typeface="NEVKTC+±¼¸²"/>
                <a:cs typeface="NEVKTC+±¼¸²"/>
              </a:rPr>
              <a:t>관리</a:t>
            </a:r>
            <a:r>
              <a:rPr sz="2400" b="1" u="sng" dirty="0">
                <a:solidFill>
                  <a:srgbClr val="3888D0"/>
                </a:solidFill>
                <a:latin typeface="Arial"/>
                <a:cs typeface="Arial"/>
              </a:rPr>
              <a:t>,</a:t>
            </a:r>
            <a:r>
              <a:rPr sz="2400" b="1" u="sng" spc="-37" dirty="0">
                <a:solidFill>
                  <a:srgbClr val="3888D0"/>
                </a:solidFill>
                <a:latin typeface="Arial"/>
                <a:cs typeface="Arial"/>
              </a:rPr>
              <a:t> </a:t>
            </a:r>
            <a:r>
              <a:rPr sz="2400" u="sng" spc="-36" dirty="0">
                <a:solidFill>
                  <a:srgbClr val="3888D0"/>
                </a:solidFill>
                <a:latin typeface="NEVKTC+±¼¸²"/>
                <a:cs typeface="NEVKTC+±¼¸²"/>
              </a:rPr>
              <a:t>방문객</a:t>
            </a:r>
            <a:r>
              <a:rPr sz="2400" u="sng" spc="15" dirty="0">
                <a:solidFill>
                  <a:srgbClr val="3888D0"/>
                </a:solidFill>
                <a:latin typeface="Times New Roman"/>
                <a:cs typeface="Times New Roman"/>
              </a:rPr>
              <a:t> </a:t>
            </a:r>
            <a:r>
              <a:rPr sz="2400" u="sng" spc="-30" dirty="0">
                <a:solidFill>
                  <a:srgbClr val="3888D0"/>
                </a:solidFill>
                <a:latin typeface="NEVKTC+±¼¸²"/>
                <a:cs typeface="NEVKTC+±¼¸²"/>
              </a:rPr>
              <a:t>관리</a:t>
            </a:r>
            <a:r>
              <a:rPr sz="2400" b="1" u="sng" dirty="0">
                <a:solidFill>
                  <a:srgbClr val="3888D0"/>
                </a:solidFill>
                <a:latin typeface="Arial"/>
                <a:cs typeface="Arial"/>
              </a:rPr>
              <a:t>,</a:t>
            </a:r>
          </a:p>
          <a:p>
            <a:pPr marL="0" marR="0">
              <a:lnSpc>
                <a:spcPts val="2681"/>
              </a:lnSpc>
              <a:spcBef>
                <a:spcPts val="200"/>
              </a:spcBef>
              <a:spcAft>
                <a:spcPts val="0"/>
              </a:spcAft>
            </a:pPr>
            <a:r>
              <a:rPr sz="2400" u="sng" spc="-40" dirty="0">
                <a:solidFill>
                  <a:srgbClr val="3888D0"/>
                </a:solidFill>
                <a:latin typeface="NEVKTC+±¼¸²"/>
                <a:cs typeface="NEVKTC+±¼¸²"/>
              </a:rPr>
              <a:t>직원관리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,</a:t>
            </a:r>
            <a:r>
              <a:rPr sz="2400" spc="-37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환경관리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등의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감염예방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활동이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필요함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8990" y="538586"/>
            <a:ext cx="5184894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46" dirty="0">
                <a:solidFill>
                  <a:srgbClr val="FFFFFF"/>
                </a:solidFill>
                <a:latin typeface="NEVKTC+±¼¸²"/>
                <a:cs typeface="NEVKTC+±¼¸²"/>
              </a:rPr>
              <a:t>주의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(Precaution)</a:t>
            </a:r>
            <a:r>
              <a:rPr sz="3600" spc="-47" dirty="0">
                <a:solidFill>
                  <a:srgbClr val="FFFFFF"/>
                </a:solidFill>
                <a:latin typeface="NEVKTC+±¼¸²"/>
                <a:cs typeface="NEVKTC+±¼¸²"/>
              </a:rPr>
              <a:t>지침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267200" y="2658154"/>
            <a:ext cx="4470450" cy="13293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6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000000"/>
                </a:solidFill>
                <a:latin typeface="Arial"/>
                <a:cs typeface="Arial"/>
              </a:rPr>
              <a:t>2. </a:t>
            </a:r>
            <a:r>
              <a:rPr sz="4000" spc="-63" dirty="0">
                <a:solidFill>
                  <a:srgbClr val="000000"/>
                </a:solidFill>
                <a:latin typeface="NEVKTC+±¼¸²"/>
                <a:cs typeface="NEVKTC+±¼¸²"/>
              </a:rPr>
              <a:t>표준주의</a:t>
            </a:r>
            <a:r>
              <a:rPr sz="40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4000" spc="-63" dirty="0">
                <a:solidFill>
                  <a:srgbClr val="000000"/>
                </a:solidFill>
                <a:latin typeface="NEVKTC+±¼¸²"/>
                <a:cs typeface="NEVKTC+±¼¸²"/>
              </a:rPr>
              <a:t>지침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13790" y="538586"/>
            <a:ext cx="4622988" cy="1740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49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(Standard</a:t>
            </a:r>
          </a:p>
          <a:p>
            <a:pPr marL="0" marR="0">
              <a:lnSpc>
                <a:spcPts val="4021"/>
              </a:lnSpc>
              <a:spcBef>
                <a:spcPts val="262"/>
              </a:spcBef>
              <a:spcAft>
                <a:spcPts val="0"/>
              </a:spcAft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precautions)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0390" y="538586"/>
            <a:ext cx="7415367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2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(Standard</a:t>
            </a:r>
            <a:r>
              <a:rPr sz="3600" spc="-3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precautions)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0390" y="538586"/>
            <a:ext cx="5392049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b="1" spc="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손위생</a:t>
            </a:r>
            <a:r>
              <a:rPr sz="3600" spc="5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목적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2790" y="1792499"/>
            <a:ext cx="6543799" cy="798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40" dirty="0">
                <a:solidFill>
                  <a:srgbClr val="FF0000"/>
                </a:solidFill>
                <a:latin typeface="NEVKTC+±¼¸²"/>
                <a:cs typeface="NEVKTC+±¼¸²"/>
              </a:rPr>
              <a:t>손위생의</a:t>
            </a:r>
            <a:r>
              <a:rPr sz="2400" spc="3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FF0000"/>
                </a:solidFill>
                <a:latin typeface="NEVKTC+±¼¸²"/>
                <a:cs typeface="NEVKTC+±¼¸²"/>
              </a:rPr>
              <a:t>목적</a:t>
            </a:r>
            <a:r>
              <a:rPr sz="2400" spc="23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: </a:t>
            </a:r>
            <a:r>
              <a:rPr sz="2400" spc="-23" dirty="0">
                <a:solidFill>
                  <a:srgbClr val="FF0000"/>
                </a:solidFill>
                <a:latin typeface="NEVKTC+±¼¸²"/>
                <a:cs typeface="NEVKTC+±¼¸²"/>
              </a:rPr>
              <a:t>교차</a:t>
            </a:r>
            <a:r>
              <a:rPr sz="2400" spc="1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FF0000"/>
                </a:solidFill>
                <a:latin typeface="NEVKTC+±¼¸²"/>
                <a:cs typeface="NEVKTC+±¼¸²"/>
              </a:rPr>
              <a:t>감염을</a:t>
            </a: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40" dirty="0">
                <a:solidFill>
                  <a:srgbClr val="FF0000"/>
                </a:solidFill>
                <a:latin typeface="NEVKTC+±¼¸²"/>
                <a:cs typeface="NEVKTC+±¼¸²"/>
              </a:rPr>
              <a:t>차단하기</a:t>
            </a:r>
            <a:r>
              <a:rPr sz="2400" spc="18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23" dirty="0">
                <a:solidFill>
                  <a:srgbClr val="FF0000"/>
                </a:solidFill>
                <a:latin typeface="NEVKTC+±¼¸²"/>
                <a:cs typeface="NEVKTC+±¼¸²"/>
              </a:rPr>
              <a:t>위함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32790" y="2524295"/>
            <a:ext cx="8211924" cy="15295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•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감염된</a:t>
            </a:r>
            <a:r>
              <a:rPr sz="2400" spc="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000000"/>
                </a:solidFill>
                <a:latin typeface="NEVKTC+±¼¸²"/>
                <a:cs typeface="NEVKTC+±¼¸²"/>
              </a:rPr>
              <a:t>환자</a:t>
            </a: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,</a:t>
            </a:r>
            <a:r>
              <a:rPr sz="2400" b="1" spc="-37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세균이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000000"/>
                </a:solidFill>
                <a:latin typeface="NEVKTC+±¼¸²"/>
                <a:cs typeface="NEVKTC+±¼¸²"/>
              </a:rPr>
              <a:t>집락을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NEVKTC+±¼¸²"/>
                <a:cs typeface="NEVKTC+±¼¸²"/>
              </a:rPr>
              <a:t>이룬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28" dirty="0">
                <a:solidFill>
                  <a:srgbClr val="000000"/>
                </a:solidFill>
                <a:latin typeface="NEVKTC+±¼¸²"/>
                <a:cs typeface="NEVKTC+±¼¸²"/>
              </a:rPr>
              <a:t>환자</a:t>
            </a: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,</a:t>
            </a:r>
            <a:r>
              <a:rPr sz="2400" b="1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40" dirty="0">
                <a:solidFill>
                  <a:srgbClr val="000000"/>
                </a:solidFill>
                <a:latin typeface="NEVKTC+±¼¸²"/>
                <a:cs typeface="NEVKTC+±¼¸²"/>
              </a:rPr>
              <a:t>환경적인</a:t>
            </a:r>
            <a:r>
              <a:rPr sz="2400" spc="2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요소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spc="-40" dirty="0">
                <a:solidFill>
                  <a:srgbClr val="000000"/>
                </a:solidFill>
                <a:latin typeface="NEVKTC+±¼¸²"/>
                <a:cs typeface="NEVKTC+±¼¸²"/>
              </a:rPr>
              <a:t>사이에서</a:t>
            </a:r>
            <a:r>
              <a:rPr sz="2400" spc="3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환자와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000000"/>
                </a:solidFill>
                <a:latin typeface="NEVKTC+±¼¸²"/>
                <a:cs typeface="NEVKTC+±¼¸²"/>
              </a:rPr>
              <a:t>환자</a:t>
            </a: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,</a:t>
            </a:r>
            <a:r>
              <a:rPr sz="2400" b="1" spc="-47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30" dirty="0">
                <a:solidFill>
                  <a:srgbClr val="000000"/>
                </a:solidFill>
                <a:latin typeface="NEVKTC+±¼¸²"/>
                <a:cs typeface="NEVKTC+±¼¸²"/>
              </a:rPr>
              <a:t>환자와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41" dirty="0">
                <a:solidFill>
                  <a:srgbClr val="000000"/>
                </a:solidFill>
                <a:latin typeface="NEVKTC+±¼¸²"/>
                <a:cs typeface="NEVKTC+±¼¸²"/>
              </a:rPr>
              <a:t>의료진과의</a:t>
            </a:r>
            <a:r>
              <a:rPr sz="2400" spc="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8" dirty="0">
                <a:solidFill>
                  <a:srgbClr val="000000"/>
                </a:solidFill>
                <a:latin typeface="NEVKTC+±¼¸²"/>
                <a:cs typeface="NEVKTC+±¼¸²"/>
              </a:rPr>
              <a:t>교차감염을</a:t>
            </a:r>
          </a:p>
          <a:p>
            <a:pPr marL="0" marR="0">
              <a:lnSpc>
                <a:spcPts val="2683"/>
              </a:lnSpc>
              <a:spcBef>
                <a:spcPts val="148"/>
              </a:spcBef>
              <a:spcAft>
                <a:spcPts val="0"/>
              </a:spcAft>
            </a:pPr>
            <a:r>
              <a:rPr sz="2400" spc="-40" dirty="0">
                <a:solidFill>
                  <a:srgbClr val="000000"/>
                </a:solidFill>
                <a:latin typeface="NEVKTC+±¼¸²"/>
                <a:cs typeface="NEVKTC+±¼¸²"/>
              </a:rPr>
              <a:t>차단하기</a:t>
            </a:r>
            <a:r>
              <a:rPr sz="2400" spc="3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위함</a:t>
            </a: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16610" y="3987589"/>
            <a:ext cx="9147812" cy="11634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•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환자와</a:t>
            </a:r>
            <a:r>
              <a:rPr sz="2400" spc="27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의료인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NEVKTC+±¼¸²"/>
                <a:cs typeface="NEVKTC+±¼¸²"/>
              </a:rPr>
              <a:t>뿐만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000000"/>
                </a:solidFill>
                <a:latin typeface="NEVKTC+±¼¸²"/>
                <a:cs typeface="NEVKTC+±¼¸²"/>
              </a:rPr>
              <a:t>아니라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NEVKTC+±¼¸²"/>
                <a:cs typeface="NEVKTC+±¼¸²"/>
              </a:rPr>
              <a:t>병원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환경에</a:t>
            </a:r>
            <a:r>
              <a:rPr sz="2400" spc="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있는</a:t>
            </a:r>
            <a:r>
              <a:rPr sz="2400" spc="23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NEVKTC+±¼¸²"/>
                <a:cs typeface="NEVKTC+±¼¸²"/>
              </a:rPr>
              <a:t>모든</a:t>
            </a:r>
            <a:r>
              <a:rPr sz="2400" spc="1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000000"/>
                </a:solidFill>
                <a:latin typeface="NEVKTC+±¼¸²"/>
                <a:cs typeface="NEVKTC+±¼¸²"/>
              </a:rPr>
              <a:t>사람들을</a:t>
            </a:r>
          </a:p>
          <a:p>
            <a:pPr marL="85344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spc="-40" dirty="0">
                <a:solidFill>
                  <a:srgbClr val="000000"/>
                </a:solidFill>
                <a:latin typeface="NEVKTC+±¼¸²"/>
                <a:cs typeface="NEVKTC+±¼¸²"/>
              </a:rPr>
              <a:t>감염에서</a:t>
            </a:r>
            <a:r>
              <a:rPr sz="2400" spc="1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40" dirty="0">
                <a:solidFill>
                  <a:srgbClr val="000000"/>
                </a:solidFill>
                <a:latin typeface="NEVKTC+±¼¸²"/>
                <a:cs typeface="NEVKTC+±¼¸²"/>
              </a:rPr>
              <a:t>보호하기</a:t>
            </a:r>
            <a:r>
              <a:rPr sz="2400" spc="2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spc="-34" dirty="0">
                <a:solidFill>
                  <a:srgbClr val="000000"/>
                </a:solidFill>
                <a:latin typeface="NEVKTC+±¼¸²"/>
                <a:cs typeface="NEVKTC+±¼¸²"/>
              </a:rPr>
              <a:t>위함</a:t>
            </a: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01954" y="5085250"/>
            <a:ext cx="9237196" cy="11634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i="1" dirty="0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sz="2400" b="1" i="1" spc="-1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spc="-23" dirty="0">
                <a:solidFill>
                  <a:srgbClr val="FF0000"/>
                </a:solidFill>
                <a:latin typeface="NEVKTC+±¼¸²"/>
                <a:cs typeface="NEVKTC+±¼¸²"/>
              </a:rPr>
              <a:t>모든</a:t>
            </a:r>
            <a:r>
              <a:rPr sz="2400" spc="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FF0000"/>
                </a:solidFill>
                <a:latin typeface="NEVKTC+±¼¸²"/>
                <a:cs typeface="NEVKTC+±¼¸²"/>
              </a:rPr>
              <a:t>절차의</a:t>
            </a: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FF0000"/>
                </a:solidFill>
                <a:latin typeface="NEVKTC+±¼¸²"/>
                <a:cs typeface="NEVKTC+±¼¸²"/>
              </a:rPr>
              <a:t>시작과</a:t>
            </a:r>
            <a:r>
              <a:rPr sz="2400" spc="2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FF0000"/>
                </a:solidFill>
                <a:latin typeface="NEVKTC+±¼¸²"/>
                <a:cs typeface="NEVKTC+±¼¸²"/>
              </a:rPr>
              <a:t>끝은</a:t>
            </a:r>
            <a:r>
              <a:rPr sz="2400" spc="23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0000"/>
                </a:solidFill>
                <a:latin typeface="NEVKTC+±¼¸²"/>
                <a:cs typeface="NEVKTC+±¼¸²"/>
              </a:rPr>
              <a:t>손</a:t>
            </a:r>
            <a:r>
              <a:rPr sz="2400" spc="23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40" dirty="0">
                <a:solidFill>
                  <a:srgbClr val="FF0000"/>
                </a:solidFill>
                <a:latin typeface="NEVKTC+±¼¸²"/>
                <a:cs typeface="NEVKTC+±¼¸²"/>
              </a:rPr>
              <a:t>위생으로</a:t>
            </a:r>
            <a:r>
              <a:rPr sz="2400" spc="18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FF0000"/>
                </a:solidFill>
                <a:latin typeface="NEVKTC+±¼¸²"/>
                <a:cs typeface="NEVKTC+±¼¸²"/>
              </a:rPr>
              <a:t>시작하여</a:t>
            </a:r>
            <a:r>
              <a:rPr sz="2400" spc="1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0000"/>
                </a:solidFill>
                <a:latin typeface="NEVKTC+±¼¸²"/>
                <a:cs typeface="NEVKTC+±¼¸²"/>
              </a:rPr>
              <a:t>손</a:t>
            </a:r>
            <a:r>
              <a:rPr sz="2400" spc="1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40" dirty="0">
                <a:solidFill>
                  <a:srgbClr val="FF0000"/>
                </a:solidFill>
                <a:latin typeface="NEVKTC+±¼¸²"/>
                <a:cs typeface="NEVKTC+±¼¸²"/>
              </a:rPr>
              <a:t>위생으로</a:t>
            </a:r>
          </a:p>
          <a:p>
            <a:pPr marL="251459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spc="-30" dirty="0">
                <a:solidFill>
                  <a:srgbClr val="FF0000"/>
                </a:solidFill>
                <a:latin typeface="NEVKTC+±¼¸²"/>
                <a:cs typeface="NEVKTC+±¼¸²"/>
              </a:rPr>
              <a:t>끝내는</a:t>
            </a: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FF0000"/>
                </a:solidFill>
                <a:latin typeface="NEVKTC+±¼¸²"/>
                <a:cs typeface="NEVKTC+±¼¸²"/>
              </a:rPr>
              <a:t>것이</a:t>
            </a:r>
            <a:r>
              <a:rPr sz="2400" spc="36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40" dirty="0">
                <a:solidFill>
                  <a:srgbClr val="FF0000"/>
                </a:solidFill>
                <a:latin typeface="NEVKTC+±¼¸²"/>
                <a:cs typeface="NEVKTC+±¼¸²"/>
              </a:rPr>
              <a:t>중요하다</a:t>
            </a:r>
            <a:r>
              <a:rPr sz="2400" spc="18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b="1" i="1" dirty="0">
                <a:solidFill>
                  <a:srgbClr val="FF0000"/>
                </a:solidFill>
                <a:latin typeface="Arial"/>
                <a:cs typeface="Arial"/>
              </a:rPr>
              <a:t>-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2790" y="614786"/>
            <a:ext cx="5392049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b="1" spc="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손위생</a:t>
            </a:r>
            <a:r>
              <a:rPr sz="3600" spc="5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시점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7990" y="3450695"/>
            <a:ext cx="5643519" cy="6653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8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WHO(</a:t>
            </a:r>
            <a:r>
              <a:rPr sz="2000" spc="-36" dirty="0">
                <a:solidFill>
                  <a:srgbClr val="000000"/>
                </a:solidFill>
                <a:latin typeface="NEVKTC+±¼¸²"/>
                <a:cs typeface="NEVKTC+±¼¸²"/>
              </a:rPr>
              <a:t>세계보건기구</a:t>
            </a: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)</a:t>
            </a:r>
            <a:r>
              <a:rPr sz="2000" dirty="0">
                <a:solidFill>
                  <a:srgbClr val="000000"/>
                </a:solidFill>
                <a:latin typeface="NEVKTC+±¼¸²"/>
                <a:cs typeface="NEVKTC+±¼¸²"/>
              </a:rPr>
              <a:t>의</a:t>
            </a:r>
            <a:r>
              <a:rPr sz="2000" spc="-2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0000"/>
                </a:solidFill>
                <a:latin typeface="NEVKTC+±¼¸²"/>
                <a:cs typeface="NEVKTC+±¼¸²"/>
              </a:rPr>
              <a:t>손위생</a:t>
            </a:r>
            <a:r>
              <a:rPr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28" dirty="0">
                <a:solidFill>
                  <a:srgbClr val="000000"/>
                </a:solidFill>
                <a:latin typeface="NEVKTC+±¼¸²"/>
                <a:cs typeface="NEVKTC+±¼¸²"/>
              </a:rPr>
              <a:t>권고안</a:t>
            </a:r>
            <a:r>
              <a:rPr sz="2000" b="1" dirty="0">
                <a:solidFill>
                  <a:srgbClr val="000000"/>
                </a:solidFill>
                <a:latin typeface="Arial"/>
                <a:cs typeface="Arial"/>
              </a:rPr>
              <a:t>(2009)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0390" y="614786"/>
            <a:ext cx="5392049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b="1" spc="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손위생</a:t>
            </a:r>
            <a:r>
              <a:rPr sz="3600" spc="5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방법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6590" y="6129570"/>
            <a:ext cx="5813514" cy="5986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3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Arial"/>
                <a:cs typeface="Arial"/>
              </a:rPr>
              <a:t>: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한</a:t>
            </a:r>
            <a:r>
              <a:rPr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spc="-11" dirty="0">
                <a:solidFill>
                  <a:srgbClr val="000000"/>
                </a:solidFill>
                <a:latin typeface="NEVKTC+±¼¸²"/>
                <a:cs typeface="NEVKTC+±¼¸²"/>
              </a:rPr>
              <a:t>부위</a:t>
            </a:r>
            <a:r>
              <a:rPr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당</a:t>
            </a:r>
            <a:r>
              <a:rPr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000000"/>
                </a:solidFill>
                <a:latin typeface="Arial"/>
                <a:cs typeface="Arial"/>
              </a:rPr>
              <a:t>7-8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회</a:t>
            </a:r>
            <a:r>
              <a:rPr sz="1800" spc="1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spc="-11" dirty="0">
                <a:solidFill>
                  <a:srgbClr val="000000"/>
                </a:solidFill>
                <a:latin typeface="NEVKTC+±¼¸²"/>
                <a:cs typeface="NEVKTC+±¼¸²"/>
              </a:rPr>
              <a:t>정도</a:t>
            </a:r>
            <a:r>
              <a:rPr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spc="-28" dirty="0">
                <a:solidFill>
                  <a:srgbClr val="000000"/>
                </a:solidFill>
                <a:latin typeface="NEVKTC+±¼¸²"/>
                <a:cs typeface="NEVKTC+±¼¸²"/>
              </a:rPr>
              <a:t>마찰해야</a:t>
            </a:r>
            <a:r>
              <a:rPr sz="18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spc="-18" dirty="0">
                <a:solidFill>
                  <a:srgbClr val="000000"/>
                </a:solidFill>
                <a:latin typeface="NEVKTC+±¼¸²"/>
                <a:cs typeface="NEVKTC+±¼¸²"/>
              </a:rPr>
              <a:t>올바른</a:t>
            </a:r>
            <a:r>
              <a:rPr sz="180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손</a:t>
            </a:r>
            <a:r>
              <a:rPr sz="1800" spc="18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spc="-18" dirty="0">
                <a:solidFill>
                  <a:srgbClr val="000000"/>
                </a:solidFill>
                <a:latin typeface="NEVKTC+±¼¸²"/>
                <a:cs typeface="NEVKTC+±¼¸²"/>
              </a:rPr>
              <a:t>씻기</a:t>
            </a:r>
            <a:r>
              <a:rPr sz="1800" b="1" dirty="0">
                <a:solidFill>
                  <a:srgbClr val="000000"/>
                </a:solidFill>
                <a:latin typeface="Arial"/>
                <a:cs typeface="Arial"/>
              </a:rPr>
              <a:t>~~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6590" y="1563794"/>
            <a:ext cx="4213951" cy="7977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*</a:t>
            </a:r>
            <a:r>
              <a:rPr sz="2400" spc="-23" dirty="0">
                <a:solidFill>
                  <a:srgbClr val="C00000"/>
                </a:solidFill>
                <a:latin typeface="NEVKTC+±¼¸²"/>
                <a:cs typeface="NEVKTC+±¼¸²"/>
              </a:rPr>
              <a:t>눈에</a:t>
            </a:r>
            <a:r>
              <a:rPr sz="2400" spc="1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spc="-30" dirty="0">
                <a:solidFill>
                  <a:srgbClr val="C00000"/>
                </a:solidFill>
                <a:latin typeface="NEVKTC+±¼¸²"/>
                <a:cs typeface="NEVKTC+±¼¸²"/>
              </a:rPr>
              <a:t>보이는</a:t>
            </a:r>
            <a:r>
              <a:rPr sz="24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spc="-40" dirty="0">
                <a:solidFill>
                  <a:srgbClr val="C00000"/>
                </a:solidFill>
                <a:latin typeface="NEVKTC+±¼¸²"/>
                <a:cs typeface="NEVKTC+±¼¸²"/>
              </a:rPr>
              <a:t>오염물질</a:t>
            </a:r>
            <a:r>
              <a:rPr sz="2400" spc="18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spc="-23" dirty="0">
                <a:solidFill>
                  <a:srgbClr val="C00000"/>
                </a:solidFill>
                <a:latin typeface="NEVKTC+±¼¸²"/>
                <a:cs typeface="NEVKTC+±¼¸²"/>
              </a:rPr>
              <a:t>여부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9574" y="1929659"/>
            <a:ext cx="8094850" cy="11637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sz="2400" spc="-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오염물질</a:t>
            </a:r>
            <a:r>
              <a:rPr sz="24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있는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경우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: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물과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비누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혹은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물과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소독비누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-</a:t>
            </a:r>
            <a:r>
              <a:rPr sz="2400" spc="-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오염물질</a:t>
            </a:r>
            <a:r>
              <a:rPr sz="24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없는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경우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: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알코올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젤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56590" y="3027215"/>
            <a:ext cx="9303793" cy="18952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*</a:t>
            </a:r>
            <a:r>
              <a:rPr sz="2400" spc="-30" dirty="0">
                <a:solidFill>
                  <a:srgbClr val="C00000"/>
                </a:solidFill>
                <a:latin typeface="NEVKTC+±¼¸²"/>
                <a:cs typeface="NEVKTC+±¼¸²"/>
              </a:rPr>
              <a:t>아포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(</a:t>
            </a:r>
            <a:r>
              <a:rPr sz="2400" spc="-47" dirty="0">
                <a:solidFill>
                  <a:srgbClr val="C00000"/>
                </a:solidFill>
                <a:latin typeface="NEVKTC+±¼¸²"/>
                <a:cs typeface="NEVKTC+±¼¸²"/>
              </a:rPr>
              <a:t>예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:</a:t>
            </a:r>
            <a:r>
              <a:rPr sz="2400" b="1" spc="-37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C. difficile,</a:t>
            </a:r>
            <a:r>
              <a:rPr sz="2400" b="1" spc="-4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B. anthracis)</a:t>
            </a:r>
            <a:r>
              <a:rPr sz="2400" dirty="0">
                <a:solidFill>
                  <a:srgbClr val="C00000"/>
                </a:solidFill>
                <a:latin typeface="NEVKTC+±¼¸²"/>
                <a:cs typeface="NEVKTC+±¼¸²"/>
              </a:rPr>
              <a:t>와</a:t>
            </a:r>
            <a:r>
              <a:rPr sz="2400" spc="1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C00000"/>
                </a:solidFill>
                <a:latin typeface="NEVKTC+±¼¸²"/>
                <a:cs typeface="NEVKTC+±¼¸²"/>
              </a:rPr>
              <a:t>접촉했을</a:t>
            </a:r>
            <a:r>
              <a:rPr sz="2400" spc="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spc="-36" dirty="0">
                <a:solidFill>
                  <a:srgbClr val="C00000"/>
                </a:solidFill>
                <a:latin typeface="NEVKTC+±¼¸²"/>
                <a:cs typeface="NEVKTC+±¼¸²"/>
              </a:rPr>
              <a:t>경우</a:t>
            </a:r>
          </a:p>
          <a:p>
            <a:pPr marL="83819" marR="0">
              <a:lnSpc>
                <a:spcPts val="2681"/>
              </a:lnSpc>
              <a:spcBef>
                <a:spcPts val="20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Arial"/>
                <a:cs typeface="Arial"/>
              </a:rPr>
              <a:t>: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물과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비누</a:t>
            </a:r>
            <a:r>
              <a:rPr sz="2400" spc="7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혹은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물과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소독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비누</a:t>
            </a:r>
          </a:p>
          <a:p>
            <a:pPr marL="83819" marR="0">
              <a:lnSpc>
                <a:spcPts val="2681"/>
              </a:lnSpc>
              <a:spcBef>
                <a:spcPts val="14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-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알코올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,</a:t>
            </a:r>
            <a:r>
              <a:rPr sz="2400" spc="-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클로르헥시딘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,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아이오도포를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비롯한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피부소독제는</a:t>
            </a:r>
          </a:p>
          <a:p>
            <a:pPr marL="252984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아포에</a:t>
            </a:r>
            <a:r>
              <a:rPr sz="2400" spc="62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효과가</a:t>
            </a:r>
            <a:r>
              <a:rPr sz="24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NEVKTC+±¼¸²"/>
                <a:cs typeface="NEVKTC+±¼¸²"/>
              </a:rPr>
              <a:t>없음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9092" y="1384540"/>
            <a:ext cx="4352377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눈에 보이는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오염이 있을 시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81600" y="1404987"/>
            <a:ext cx="4702956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눈에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보이는 오염이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없는 경우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09092" y="1800416"/>
            <a:ext cx="5204141" cy="5982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- Hand </a:t>
            </a:r>
            <a:r>
              <a:rPr sz="1800" spc="-15" dirty="0">
                <a:solidFill>
                  <a:srgbClr val="000000"/>
                </a:solidFill>
                <a:latin typeface="Arial"/>
                <a:cs typeface="Arial"/>
              </a:rPr>
              <a:t>Wash(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손</a:t>
            </a:r>
            <a:r>
              <a:rPr sz="1800" spc="5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씻기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) :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물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(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소독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)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과</a:t>
            </a:r>
            <a:r>
              <a:rPr sz="1800" spc="56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비누</a:t>
            </a:r>
            <a:r>
              <a:rPr sz="1800" spc="4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0000"/>
                </a:solidFill>
                <a:latin typeface="NEVKTC+±¼¸²"/>
                <a:cs typeface="NEVKTC+±¼¸²"/>
              </a:rPr>
              <a:t>사용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0390" y="543351"/>
            <a:ext cx="5715660" cy="13293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6"/>
              </a:lnSpc>
              <a:spcBef>
                <a:spcPts val="0"/>
              </a:spcBef>
              <a:spcAft>
                <a:spcPts val="0"/>
              </a:spcAft>
            </a:pPr>
            <a:r>
              <a:rPr sz="4000" spc="-63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4000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000" b="1" dirty="0">
                <a:solidFill>
                  <a:srgbClr val="FFFFFF"/>
                </a:solidFill>
                <a:latin typeface="Arial"/>
                <a:cs typeface="Arial"/>
              </a:rPr>
              <a:t>- </a:t>
            </a:r>
            <a:r>
              <a:rPr sz="4000" spc="-63" dirty="0">
                <a:solidFill>
                  <a:srgbClr val="FFFF00"/>
                </a:solidFill>
                <a:latin typeface="NEVKTC+±¼¸²"/>
                <a:cs typeface="NEVKTC+±¼¸²"/>
              </a:rPr>
              <a:t>개인보호구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2244" y="1226552"/>
            <a:ext cx="1193291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1.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정의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82244" y="1531352"/>
            <a:ext cx="9446649" cy="102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“감염원으로부터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작업자를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보호하기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위하여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입는 특수한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옷 또는 장비”</a:t>
            </a:r>
          </a:p>
          <a:p>
            <a:pPr marL="178307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(the</a:t>
            </a:r>
            <a:r>
              <a:rPr sz="2000" spc="-14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Occupational</a:t>
            </a:r>
            <a:r>
              <a:rPr sz="2000" spc="-43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Safety</a:t>
            </a:r>
            <a:r>
              <a:rPr sz="2000" spc="-1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and</a:t>
            </a:r>
            <a:r>
              <a:rPr sz="2000" spc="-17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Health</a:t>
            </a:r>
            <a:r>
              <a:rPr sz="2000" spc="-15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Administration;</a:t>
            </a:r>
            <a:r>
              <a:rPr sz="2000" spc="-31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OSHA)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82244" y="2446133"/>
            <a:ext cx="2697810" cy="102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</a:t>
            </a:r>
            <a:r>
              <a:rPr sz="2000" b="1" dirty="0">
                <a:solidFill>
                  <a:srgbClr val="FF0000"/>
                </a:solidFill>
                <a:latin typeface="SRHFJU+¸¼Àº °íµñ,Bold"/>
                <a:cs typeface="SRHFJU+¸¼Àº °íµñ,Bold"/>
              </a:rPr>
              <a:t>개인보호구의</a:t>
            </a:r>
            <a:r>
              <a:rPr sz="2000" b="1" spc="-28" dirty="0">
                <a:solidFill>
                  <a:srgbClr val="FF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FF0000"/>
                </a:solidFill>
                <a:latin typeface="SRHFJU+¸¼Àº °íµñ,Bold"/>
                <a:cs typeface="SRHFJU+¸¼Àº °íµñ,Bold"/>
              </a:rPr>
              <a:t>종류</a:t>
            </a:r>
          </a:p>
          <a:p>
            <a:pPr marL="266699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장갑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48944" y="3055733"/>
            <a:ext cx="2642946" cy="10243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가운</a:t>
            </a:r>
          </a:p>
          <a:p>
            <a:pPr marL="0" marR="0">
              <a:lnSpc>
                <a:spcPts val="239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마스크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고글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안면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82244" y="3970386"/>
            <a:ext cx="5531845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개인보호구의</a:t>
            </a:r>
            <a:r>
              <a:rPr sz="2000" b="1" spc="-28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착</a:t>
            </a:r>
            <a:r>
              <a:rPr sz="20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/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탈의 방법</a:t>
            </a:r>
            <a:r>
              <a:rPr sz="2000" b="1" spc="-17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숙지가 중요</a:t>
            </a:r>
            <a:r>
              <a:rPr sz="20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!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82244" y="4579986"/>
            <a:ext cx="5849448" cy="10246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2.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사용원칙</a:t>
            </a:r>
          </a:p>
          <a:p>
            <a:pPr marL="88391" marR="0">
              <a:lnSpc>
                <a:spcPts val="2402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혈액이나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체액이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튈 위험이 있을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경우 착용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82244" y="5494691"/>
            <a:ext cx="9121931" cy="102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개인보호구를</a:t>
            </a:r>
            <a:r>
              <a:rPr sz="2000" spc="-2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벗는 과정에서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의복과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피부를 오염시키지</a:t>
            </a:r>
            <a:r>
              <a:rPr sz="2000" spc="-31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않도록 주의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환자 병실을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떠나기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전에 개인보호구를</a:t>
            </a:r>
            <a:r>
              <a:rPr sz="2000" spc="-31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제거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8990" y="1232140"/>
            <a:ext cx="1431036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3.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가운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08990" y="1908718"/>
            <a:ext cx="9251566" cy="10246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1)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혈액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체액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분비물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배설물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접촉이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예상되는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시술 시 피부를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보호하고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의복 오염을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예방하기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위해 착용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8990" y="2823449"/>
            <a:ext cx="6517160" cy="1329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2)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개방된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분비물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또는 배액이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있는 환자와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접촉 시</a:t>
            </a:r>
          </a:p>
          <a:p>
            <a:pPr marL="0" marR="0">
              <a:lnSpc>
                <a:spcPts val="2665"/>
              </a:lnSpc>
              <a:spcBef>
                <a:spcPts val="2136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3)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접촉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격리 환자와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접촉 시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08990" y="4042903"/>
            <a:ext cx="3377669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0000"/>
                </a:solidFill>
                <a:latin typeface="FIPDPD+¸¼Àº °íµñ"/>
                <a:cs typeface="FIPDPD+¸¼Àº °íµñ"/>
              </a:rPr>
              <a:t>4)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가운은</a:t>
            </a:r>
            <a:r>
              <a:rPr sz="2000" spc="-15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재사용하지</a:t>
            </a:r>
            <a:r>
              <a:rPr sz="2000" spc="-18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않음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08990" y="4652553"/>
            <a:ext cx="6327937" cy="719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0000"/>
                </a:solidFill>
                <a:latin typeface="FIPDPD+¸¼Àº °íµñ"/>
                <a:cs typeface="FIPDPD+¸¼Àº °íµñ"/>
              </a:rPr>
              <a:t>5)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환자</a:t>
            </a:r>
            <a:r>
              <a:rPr sz="2000" spc="-15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환경을 떠나기</a:t>
            </a:r>
            <a:r>
              <a:rPr sz="2000" spc="-18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전 가운 벗고</a:t>
            </a:r>
            <a:r>
              <a:rPr sz="2000" spc="-18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FF0000"/>
                </a:solidFill>
                <a:latin typeface="NOLFUB+¸¼Àº °íµñ"/>
                <a:cs typeface="NOLFUB+¸¼Àº °íµñ"/>
              </a:rPr>
              <a:t>손 위생 시행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03529" y="1232140"/>
            <a:ext cx="4500703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표준주의</a:t>
            </a:r>
            <a:r>
              <a:rPr sz="2400" b="1" spc="10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- 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개인보호구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(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가운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4619" y="1923957"/>
            <a:ext cx="6231486" cy="719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8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격리가운</a:t>
            </a:r>
            <a:r>
              <a:rPr sz="2000" b="1" spc="-18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입는 순서</a:t>
            </a:r>
            <a:r>
              <a:rPr sz="2000" b="1" spc="-17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:</a:t>
            </a:r>
            <a:r>
              <a:rPr sz="2000" b="1" spc="705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벗기</a:t>
            </a:r>
            <a:r>
              <a:rPr sz="2000" b="1" spc="-18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편하되</a:t>
            </a:r>
            <a:r>
              <a:rPr sz="2000" b="1" dirty="0">
                <a:solidFill>
                  <a:srgbClr val="FF0066"/>
                </a:solidFill>
                <a:latin typeface="APDHED+¸¼Àº °íµñ,Bold"/>
                <a:cs typeface="APDHED+¸¼Àº °íµñ,Bold"/>
              </a:rPr>
              <a:t>,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풀리지</a:t>
            </a:r>
            <a:r>
              <a:rPr sz="2000" b="1" spc="-18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않게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34619" y="4058143"/>
            <a:ext cx="6154020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격리가운</a:t>
            </a:r>
            <a:r>
              <a:rPr sz="2000" b="1" spc="-18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벗는 순서</a:t>
            </a:r>
            <a:r>
              <a:rPr sz="2000" b="1" spc="-17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APDHED+¸¼Àº °íµñ,Bold"/>
                <a:cs typeface="APDHED+¸¼Àº °íµñ,Bold"/>
              </a:rPr>
              <a:t>:</a:t>
            </a:r>
            <a:r>
              <a:rPr sz="2000" b="1" spc="705" dirty="0">
                <a:solidFill>
                  <a:srgbClr val="FF0066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벗을</a:t>
            </a:r>
            <a:r>
              <a:rPr sz="2000" b="1" spc="-18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때 오염되지</a:t>
            </a:r>
            <a:r>
              <a:rPr sz="2000" b="1" spc="-17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FF0066"/>
                </a:solidFill>
                <a:latin typeface="SRHFJU+¸¼Àº °íµñ,Bold"/>
                <a:cs typeface="SRHFJU+¸¼Àº °íµñ,Bold"/>
              </a:rPr>
              <a:t>않도록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2790" y="1308340"/>
            <a:ext cx="4408487" cy="13736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4721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표준주의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-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개인보호구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(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장갑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)</a:t>
            </a:r>
          </a:p>
          <a:p>
            <a:pPr marL="0" marR="0">
              <a:lnSpc>
                <a:spcPts val="2668"/>
              </a:lnSpc>
              <a:spcBef>
                <a:spcPts val="170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장갑 착용과</a:t>
            </a:r>
            <a:r>
              <a:rPr sz="2000" b="1" spc="-15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제거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75106" y="2505699"/>
            <a:ext cx="1338427" cy="646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장갑 착용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334000" y="2505699"/>
            <a:ext cx="1338326" cy="646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장갑 제거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2790" y="5508563"/>
            <a:ext cx="2024227" cy="921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손목이 노출되지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않도록 착용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882897" y="5508563"/>
            <a:ext cx="4347382" cy="921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</a:t>
            </a:r>
            <a:r>
              <a:rPr sz="1800" spc="646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장갑 표면과 접촉하지 않도록 제거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</a:t>
            </a:r>
            <a:r>
              <a:rPr sz="1800" spc="646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장갑 제거 후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손 위생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" y="1232140"/>
            <a:ext cx="4253528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표준주의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-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개인보호구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(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장갑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2790" y="1308340"/>
            <a:ext cx="4061183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마스크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/ 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고글</a:t>
            </a:r>
            <a:r>
              <a:rPr sz="2400" b="1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/</a:t>
            </a:r>
            <a:r>
              <a:rPr sz="2400" b="1" spc="10" dirty="0">
                <a:solidFill>
                  <a:srgbClr val="0070C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2400" b="1" dirty="0">
                <a:solidFill>
                  <a:srgbClr val="0070C0"/>
                </a:solidFill>
                <a:latin typeface="SRHFJU+¸¼Àº °íµñ,Bold"/>
                <a:cs typeface="SRHFJU+¸¼Àº °íµñ,Bold"/>
              </a:rPr>
              <a:t>안면보호구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2790" y="2059036"/>
            <a:ext cx="8221036" cy="13291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혈액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1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체액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분비물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배설물로부터</a:t>
            </a:r>
            <a:r>
              <a:rPr sz="2000" spc="-2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눈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코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입의 점막 보호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사용 목적에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맞게 마스크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고글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안면보호대</a:t>
            </a:r>
            <a:r>
              <a:rPr sz="2000" spc="-2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선택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무균술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시행 시 구강 세균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오염 예방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호흡기 증상자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감염예방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2790" y="538586"/>
            <a:ext cx="7607627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b="1" spc="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올바른</a:t>
            </a:r>
            <a:r>
              <a:rPr sz="3600" spc="5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마스크</a:t>
            </a:r>
            <a:r>
              <a:rPr sz="3600" spc="62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착용법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2790" y="538586"/>
            <a:ext cx="7461870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spc="-60" dirty="0">
                <a:solidFill>
                  <a:srgbClr val="FFFF00"/>
                </a:solidFill>
                <a:latin typeface="NEVKTC+±¼¸²"/>
                <a:cs typeface="NEVKTC+±¼¸²"/>
              </a:rPr>
              <a:t>호흡기</a:t>
            </a:r>
            <a:r>
              <a:rPr sz="3600" spc="62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위생</a:t>
            </a:r>
            <a:r>
              <a:rPr sz="3600" b="1" dirty="0">
                <a:solidFill>
                  <a:srgbClr val="FFFF00"/>
                </a:solidFill>
                <a:latin typeface="Arial"/>
                <a:cs typeface="Arial"/>
              </a:rPr>
              <a:t>/</a:t>
            </a:r>
            <a:r>
              <a:rPr sz="3600" spc="-60" dirty="0">
                <a:solidFill>
                  <a:srgbClr val="FFFF00"/>
                </a:solidFill>
                <a:latin typeface="NEVKTC+±¼¸²"/>
                <a:cs typeface="NEVKTC+±¼¸²"/>
              </a:rPr>
              <a:t>기침예절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4190" y="2000489"/>
            <a:ext cx="9293276" cy="102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호흡기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병원체의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전파 예방을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위해 환자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보호자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방문객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직원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모두에게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해당되는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지침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(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특히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지역사회에서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호흡기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바이러스의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계절적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유행 시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)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04190" y="2914889"/>
            <a:ext cx="3228698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기침 예절이</a:t>
            </a:r>
            <a:r>
              <a:rPr sz="2000" b="1" spc="-15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필요한</a:t>
            </a:r>
            <a:r>
              <a:rPr sz="2000" b="1" spc="-18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이유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82498" y="3524743"/>
            <a:ext cx="9845785" cy="102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-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기침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가래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재채기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등의 증상으로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인하여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호흡기 점막에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있던 비말이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튀어</a:t>
            </a:r>
          </a:p>
          <a:p>
            <a:pPr marL="178308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다른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사람의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눈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코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입 등으로 비말에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있던 미생물이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전파됨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8990" y="538586"/>
            <a:ext cx="8122486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b="1" spc="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54" dirty="0">
                <a:solidFill>
                  <a:srgbClr val="FFFF00"/>
                </a:solidFill>
                <a:latin typeface="NEVKTC+±¼¸²"/>
                <a:cs typeface="NEVKTC+±¼¸²"/>
              </a:rPr>
              <a:t>환경관리</a:t>
            </a:r>
            <a:r>
              <a:rPr sz="3600" b="1" dirty="0">
                <a:solidFill>
                  <a:srgbClr val="FFFF00"/>
                </a:solidFill>
                <a:latin typeface="Arial"/>
                <a:cs typeface="Arial"/>
              </a:rPr>
              <a:t>(Spill</a:t>
            </a:r>
            <a:r>
              <a:rPr sz="3600" b="1" spc="-36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00"/>
                </a:solidFill>
                <a:latin typeface="Arial"/>
                <a:cs typeface="Arial"/>
              </a:rPr>
              <a:t>kit </a:t>
            </a:r>
            <a:r>
              <a:rPr sz="3600" spc="-47" dirty="0">
                <a:solidFill>
                  <a:srgbClr val="FFFF00"/>
                </a:solidFill>
                <a:latin typeface="NEVKTC+±¼¸²"/>
                <a:cs typeface="NEVKTC+±¼¸²"/>
              </a:rPr>
              <a:t>사용</a:t>
            </a:r>
            <a:r>
              <a:rPr sz="3600" b="1" dirty="0">
                <a:solidFill>
                  <a:srgbClr val="FFFF00"/>
                </a:solidFill>
                <a:latin typeface="Arial"/>
                <a:cs typeface="Arial"/>
              </a:rPr>
              <a:t>)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8990" y="538586"/>
            <a:ext cx="4699290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3600" b="1" spc="-2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1" dirty="0">
                <a:solidFill>
                  <a:srgbClr val="FFFF00"/>
                </a:solidFill>
                <a:latin typeface="NEVKTC+±¼¸²"/>
                <a:cs typeface="NEVKTC+±¼¸²"/>
              </a:rPr>
              <a:t>환경관리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4190" y="1545198"/>
            <a:ext cx="9607432" cy="11959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1.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청소중인 장갑을 끼고 주변환경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(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문고리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,</a:t>
            </a:r>
            <a:r>
              <a:rPr sz="1800" b="1" spc="1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벽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,</a:t>
            </a:r>
            <a:r>
              <a:rPr sz="1800" b="1" spc="1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침상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,</a:t>
            </a:r>
            <a:r>
              <a:rPr sz="1800" b="1" spc="1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의자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)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등 접촉하지 않도록 주의</a:t>
            </a:r>
          </a:p>
          <a:p>
            <a:pPr marL="0" marR="0">
              <a:lnSpc>
                <a:spcPts val="2394"/>
              </a:lnSpc>
              <a:spcBef>
                <a:spcPts val="1928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2.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혈액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/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체액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(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소변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,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배액물 등</a:t>
            </a:r>
            <a:r>
              <a:rPr sz="18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)</a:t>
            </a:r>
            <a:r>
              <a:rPr sz="1800" b="1" spc="18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묻은 곳 → </a:t>
            </a:r>
            <a:r>
              <a:rPr sz="1800" b="1" dirty="0">
                <a:solidFill>
                  <a:srgbClr val="C00000"/>
                </a:solidFill>
                <a:latin typeface="APDHED+¸¼Àº °íµñ,Bold"/>
                <a:cs typeface="APDHED+¸¼Àº °íµñ,Bold"/>
              </a:rPr>
              <a:t>SPILL KIT </a:t>
            </a:r>
            <a:r>
              <a:rPr sz="18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사용</a:t>
            </a:r>
            <a:r>
              <a:rPr sz="1800" b="1" dirty="0">
                <a:solidFill>
                  <a:srgbClr val="C00000"/>
                </a:solidFill>
                <a:latin typeface="APDHED+¸¼Àº °íµñ,Bold"/>
                <a:cs typeface="APDHED+¸¼Àº °íµñ,Bold"/>
              </a:rPr>
              <a:t>!!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04190" y="2642859"/>
            <a:ext cx="6887811" cy="646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3.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먼지 일으키지 않는 방법으로 시행 → </a:t>
            </a:r>
            <a:r>
              <a:rPr sz="18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빗자루 사용금지</a:t>
            </a:r>
            <a:r>
              <a:rPr sz="1800" b="1" dirty="0">
                <a:solidFill>
                  <a:srgbClr val="C00000"/>
                </a:solidFill>
                <a:latin typeface="APDHED+¸¼Àº °íµñ,Bold"/>
                <a:cs typeface="APDHED+¸¼Àº °íµñ,Bold"/>
              </a:rPr>
              <a:t>!!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04190" y="3191421"/>
            <a:ext cx="6825967" cy="6473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4.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격리실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청소 시에는 반드시 알맞은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보호구</a:t>
            </a:r>
            <a:r>
              <a:rPr sz="1800" b="1" spc="15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착용 후 시행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04190" y="3740393"/>
            <a:ext cx="8909458" cy="646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5.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격리실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청소 도구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화장실</a:t>
            </a:r>
            <a:r>
              <a:rPr sz="1800" b="1" spc="15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청소 도구는 청소 후 다른 청소도구와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분리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보관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4190" y="4289033"/>
            <a:ext cx="9551348" cy="921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6.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의료폐기물 처리시 장갑착용 후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박스 그대로</a:t>
            </a:r>
            <a:r>
              <a:rPr sz="1800" b="1" spc="15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밀폐포장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후 운반 → 취급 후 </a:t>
            </a: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장갑</a:t>
            </a:r>
          </a:p>
          <a:p>
            <a:pPr marL="0" marR="0">
              <a:lnSpc>
                <a:spcPts val="2163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벗고 손 위생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04190" y="5112374"/>
            <a:ext cx="9766918" cy="9212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7.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소독제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(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락스 희석액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)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는 사용시마다 새로 준비하고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걸레</a:t>
            </a:r>
            <a:r>
              <a:rPr sz="1800" spc="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사용 후 깨끗이 세척하여</a:t>
            </a:r>
          </a:p>
          <a:p>
            <a:pPr marL="242316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100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배</a:t>
            </a:r>
            <a:r>
              <a:rPr sz="1800" spc="-2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희석 락스에</a:t>
            </a:r>
            <a:r>
              <a:rPr sz="1800" spc="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30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분간</a:t>
            </a:r>
            <a:r>
              <a:rPr sz="1800" spc="-2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담근 후</a:t>
            </a:r>
            <a:r>
              <a:rPr sz="1800" spc="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헹구어 건조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89990" y="614786"/>
            <a:ext cx="4700206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49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3600" b="1" spc="-2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49" dirty="0">
                <a:solidFill>
                  <a:srgbClr val="FFFF00"/>
                </a:solidFill>
                <a:latin typeface="NEVKTC+±¼¸²"/>
                <a:cs typeface="NEVKTC+±¼¸²"/>
              </a:rPr>
              <a:t>린넨관리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80390" y="1438518"/>
            <a:ext cx="5211181" cy="642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▶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세탁된 린넨은</a:t>
            </a:r>
            <a:r>
              <a:rPr sz="1800" spc="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별도의 청결한 장소에 보관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0390" y="1712838"/>
            <a:ext cx="9344542" cy="14702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▶ 오염세탁물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/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기타세탁물</a:t>
            </a:r>
            <a:r>
              <a:rPr sz="1800" spc="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구분하여 처리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안내문 게시 필수</a:t>
            </a:r>
          </a:p>
          <a:p>
            <a:pPr marL="0" marR="0">
              <a:lnSpc>
                <a:spcPts val="2163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▶ </a:t>
            </a: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사용한 린넨은 공기나</a:t>
            </a:r>
            <a:r>
              <a:rPr sz="1800" spc="15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환경표면 및 사람이 오염되지 않도록 최소한으로 조작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▶ 세탁물 수집장소 외</a:t>
            </a:r>
            <a:r>
              <a:rPr sz="1800" spc="15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장소에서는 분류하거나 헤치는 작업하지 않기</a:t>
            </a:r>
            <a:r>
              <a:rPr sz="1800" dirty="0">
                <a:solidFill>
                  <a:srgbClr val="C00000"/>
                </a:solidFill>
                <a:latin typeface="FIPDPD+¸¼Àº °íµñ"/>
                <a:cs typeface="FIPDPD+¸¼Àº °íµñ"/>
              </a:rPr>
              <a:t>, </a:t>
            </a: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수집자루</a:t>
            </a:r>
          </a:p>
          <a:p>
            <a:pPr marL="323087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그대로</a:t>
            </a:r>
            <a:r>
              <a:rPr sz="1800" spc="18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C00000"/>
                </a:solidFill>
                <a:latin typeface="NOLFUB+¸¼Àº °íµñ"/>
                <a:cs typeface="NOLFUB+¸¼Àº °íµñ"/>
              </a:rPr>
              <a:t>밀봉하여 운반하기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80390" y="2810499"/>
            <a:ext cx="4486234" cy="646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9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▶ 오염세탁물 취급 후</a:t>
            </a:r>
            <a:r>
              <a:rPr sz="1800" spc="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18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반드시 손위생</a:t>
            </a:r>
            <a:r>
              <a:rPr sz="18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!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9800" y="538586"/>
            <a:ext cx="4801373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표준주의</a:t>
            </a:r>
            <a:r>
              <a:rPr sz="3600" spc="8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3600" b="1" spc="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51" dirty="0">
                <a:solidFill>
                  <a:srgbClr val="FFFF00"/>
                </a:solidFill>
                <a:latin typeface="NEVKTC+±¼¸²"/>
                <a:cs typeface="NEVKTC+±¼¸²"/>
              </a:rPr>
              <a:t>직원안전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4190" y="1619108"/>
            <a:ext cx="6608003" cy="13294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혈액노출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예방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보호구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착용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1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SPILL</a:t>
            </a:r>
            <a:r>
              <a:rPr sz="2000" spc="-11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KIT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사용</a:t>
            </a:r>
          </a:p>
          <a:p>
            <a:pPr marL="0" marR="0">
              <a:lnSpc>
                <a:spcPts val="2402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주사침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찔림 주의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• 점막 노출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(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눈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</a:t>
            </a:r>
            <a:r>
              <a:rPr sz="2000" spc="-12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구강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등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)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예방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적절한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보호구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사용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665220" y="2644119"/>
            <a:ext cx="6160681" cy="14370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14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3. </a:t>
            </a:r>
            <a:r>
              <a:rPr sz="4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전파경로별</a:t>
            </a:r>
            <a:r>
              <a:rPr sz="4000" b="1" spc="36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4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주의지침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89990" y="538586"/>
            <a:ext cx="7345657" cy="11969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4"/>
              </a:lnSpc>
              <a:spcBef>
                <a:spcPts val="0"/>
              </a:spcBef>
              <a:spcAft>
                <a:spcPts val="0"/>
              </a:spcAft>
            </a:pPr>
            <a:r>
              <a:rPr sz="3600" spc="-51" dirty="0">
                <a:solidFill>
                  <a:srgbClr val="FFFFFF"/>
                </a:solidFill>
                <a:latin typeface="NEVKTC+±¼¸²"/>
                <a:cs typeface="NEVKTC+±¼¸²"/>
              </a:rPr>
              <a:t>전파경로별</a:t>
            </a:r>
            <a:r>
              <a:rPr sz="3600" spc="4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49" dirty="0">
                <a:solidFill>
                  <a:srgbClr val="FFFFFF"/>
                </a:solidFill>
                <a:latin typeface="NEVKTC+±¼¸²"/>
                <a:cs typeface="NEVKTC+±¼¸²"/>
              </a:rPr>
              <a:t>주의지침</a:t>
            </a:r>
            <a:r>
              <a:rPr sz="3600" spc="7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3600" b="1" spc="-2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49" dirty="0">
                <a:solidFill>
                  <a:srgbClr val="FFFF00"/>
                </a:solidFill>
                <a:latin typeface="NEVKTC+±¼¸²"/>
                <a:cs typeface="NEVKTC+±¼¸²"/>
              </a:rPr>
              <a:t>환자배치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6551" y="541563"/>
            <a:ext cx="5917858" cy="1006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2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전파경로별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주의지침</a:t>
            </a:r>
            <a:r>
              <a:rPr sz="2800" b="1" spc="27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PDHED+¸¼Àº °íµñ,Bold"/>
                <a:cs typeface="APDHED+¸¼Àº °íµñ,Bold"/>
              </a:rPr>
              <a:t>-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공기주의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6590" y="541563"/>
            <a:ext cx="5917829" cy="1006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2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전파경로별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주의지침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PDHED+¸¼Àº °íµñ,Bold"/>
                <a:cs typeface="APDHED+¸¼Àº °íµñ,Bold"/>
              </a:rPr>
              <a:t>-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공기주의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7990" y="541563"/>
            <a:ext cx="5958139" cy="1006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2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전파경로별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주의지침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– 비말주의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7990" y="1542908"/>
            <a:ext cx="6229441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대상질환</a:t>
            </a:r>
            <a:r>
              <a:rPr sz="2000" b="1" spc="-15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0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공기주의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질환을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제외한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호흡기 질환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96288" y="2152889"/>
            <a:ext cx="1399032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비말주의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97940" y="1227695"/>
            <a:ext cx="1598675" cy="1005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1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보호구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87728" y="4362943"/>
            <a:ext cx="890320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착용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74917" y="4362943"/>
            <a:ext cx="890320" cy="71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C00000"/>
                </a:solidFill>
                <a:latin typeface="SRHFJU+¸¼Àº °íµñ,Bold"/>
                <a:cs typeface="SRHFJU+¸¼Àº °íµñ,Bold"/>
              </a:rPr>
              <a:t>제거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92582" y="5049124"/>
            <a:ext cx="4106750" cy="1329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코부분의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클립을 눌러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고정하고</a:t>
            </a:r>
          </a:p>
          <a:p>
            <a:pPr marL="0" marR="0">
              <a:lnSpc>
                <a:spcPts val="239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마스크 주름을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펴서 턱밑까지</a:t>
            </a:r>
          </a:p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감싸도록</a:t>
            </a:r>
            <a:r>
              <a:rPr sz="2000" spc="-15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착용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953000" y="5049124"/>
            <a:ext cx="3813948" cy="10242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65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마스크의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앞부분이</a:t>
            </a:r>
            <a:r>
              <a:rPr sz="2000" spc="-18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손에 닿지</a:t>
            </a:r>
          </a:p>
          <a:p>
            <a:pPr marL="0" marR="0">
              <a:lnSpc>
                <a:spcPts val="239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않도록</a:t>
            </a:r>
            <a:r>
              <a:rPr sz="2000" spc="-17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0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제거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0390" y="541563"/>
            <a:ext cx="5917829" cy="1006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2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전파경로별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주의지침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APDHED+¸¼Àº °íµñ,Bold"/>
                <a:cs typeface="APDHED+¸¼Àº °íµñ,Bold"/>
              </a:rPr>
              <a:t>-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접촉주의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02615" y="1458708"/>
            <a:ext cx="6927356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대상질환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1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종</a:t>
            </a:r>
            <a:r>
              <a:rPr sz="2400" spc="2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법정감염병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,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다제내성균주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등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33907" y="2556242"/>
            <a:ext cx="1676400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접촉주의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752345" y="618095"/>
            <a:ext cx="6301182" cy="1005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1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원내</a:t>
            </a:r>
            <a:r>
              <a:rPr sz="2800" b="1" spc="1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격리유형별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격리지침</a:t>
            </a:r>
            <a:r>
              <a:rPr sz="2800" b="1" spc="25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800" b="1" dirty="0">
                <a:solidFill>
                  <a:srgbClr val="FFFFFF"/>
                </a:solidFill>
                <a:latin typeface="SRHFJU+¸¼Àº °íµñ,Bold"/>
                <a:cs typeface="SRHFJU+¸¼Àº °íµñ,Bold"/>
              </a:rPr>
              <a:t>및 표지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721850" cy="68643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4190" y="372646"/>
            <a:ext cx="3689270" cy="14374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1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FFFF00"/>
                </a:solidFill>
                <a:latin typeface="SRHFJU+¸¼Àº °íµñ,Bold"/>
                <a:cs typeface="SRHFJU+¸¼Àº °íµñ,Bold"/>
              </a:rPr>
              <a:t>정리하면……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08990" y="1735109"/>
            <a:ext cx="6957412" cy="15944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5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1.</a:t>
            </a:r>
            <a:r>
              <a:rPr sz="2400" b="1" spc="734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표준주의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지침 준수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모든 환자에게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적용</a:t>
            </a:r>
          </a:p>
          <a:p>
            <a:pPr marL="0" marR="0">
              <a:lnSpc>
                <a:spcPts val="3192"/>
              </a:lnSpc>
              <a:spcBef>
                <a:spcPts val="256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2.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손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위생 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시점 및 방법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숙지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8990" y="3198403"/>
            <a:ext cx="8703002" cy="8630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5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3.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개인보호구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적용범위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및 올바른 착용과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탈의법 숙지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08990" y="3930255"/>
            <a:ext cx="8702651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4.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기침예절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: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호흡기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증상이 있는 환자는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마스크 착용과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444242" y="4296015"/>
            <a:ext cx="3112261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기침예절</a:t>
            </a:r>
            <a:r>
              <a:rPr sz="2400" spc="1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교육 시행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08990" y="5027915"/>
            <a:ext cx="8744714" cy="8626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9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5.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전파경로별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격리주의</a:t>
            </a:r>
            <a:r>
              <a:rPr sz="2400" b="1" spc="10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 </a:t>
            </a:r>
            <a:r>
              <a:rPr sz="2400" b="1" dirty="0">
                <a:solidFill>
                  <a:srgbClr val="000000"/>
                </a:solidFill>
                <a:latin typeface="SRHFJU+¸¼Àº °íµñ,Bold"/>
                <a:cs typeface="SRHFJU+¸¼Àº °íµñ,Bold"/>
              </a:rPr>
              <a:t>지침 준수 </a:t>
            </a:r>
            <a:r>
              <a:rPr sz="2400" b="1" dirty="0">
                <a:solidFill>
                  <a:srgbClr val="000000"/>
                </a:solidFill>
                <a:latin typeface="APDHED+¸¼Àº °íµñ,Bold"/>
                <a:cs typeface="APDHED+¸¼Àº °íµñ,Bold"/>
              </a:rPr>
              <a:t>: 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공기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/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비말</a:t>
            </a:r>
            <a:r>
              <a:rPr sz="2400" dirty="0">
                <a:solidFill>
                  <a:srgbClr val="000000"/>
                </a:solidFill>
                <a:latin typeface="FIPDPD+¸¼Àº °íµñ"/>
                <a:cs typeface="FIPDPD+¸¼Àº °íµñ"/>
              </a:rPr>
              <a:t>/</a:t>
            </a:r>
            <a:r>
              <a:rPr sz="2400" dirty="0">
                <a:solidFill>
                  <a:srgbClr val="000000"/>
                </a:solidFill>
                <a:latin typeface="NOLFUB+¸¼Àº °íµñ"/>
                <a:cs typeface="NOLFUB+¸¼Àº °íµñ"/>
              </a:rPr>
              <a:t>접촉주의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876</Words>
  <Application>Microsoft Office PowerPoint</Application>
  <PresentationFormat>사용자 지정</PresentationFormat>
  <Paragraphs>141</Paragraphs>
  <Slides>39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51" baseType="lpstr">
      <vt:lpstr>SRHFJU+¸¼Àº °íµñ,Bold</vt:lpstr>
      <vt:lpstr>NOLFUB+¸¼Àº °íµñ</vt:lpstr>
      <vt:lpstr>Calibri</vt:lpstr>
      <vt:lpstr>APDHED+¸¼Àº °íµñ,Bold</vt:lpstr>
      <vt:lpstr>맑은 고딕</vt:lpstr>
      <vt:lpstr>FIPDPD+¸¼Àº °íµñ</vt:lpstr>
      <vt:lpstr>QRRODQ+HY¿ï¸ªµµM</vt:lpstr>
      <vt:lpstr>Arial</vt:lpstr>
      <vt:lpstr>LAQKTE+HY¿ï¸ªµµM</vt:lpstr>
      <vt:lpstr>NEVKTC+±¼¸²</vt:lpstr>
      <vt:lpstr>Times New Roman</vt:lpstr>
      <vt:lpstr>Theme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Administrator</dc:creator>
  <cp:lastModifiedBy>Windows 사용자</cp:lastModifiedBy>
  <cp:revision>3</cp:revision>
  <dcterms:modified xsi:type="dcterms:W3CDTF">2019-10-14T08:20:24Z</dcterms:modified>
</cp:coreProperties>
</file>