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3" r:id="rId6"/>
    <p:sldId id="260" r:id="rId7"/>
    <p:sldId id="264" r:id="rId8"/>
    <p:sldId id="262" r:id="rId9"/>
    <p:sldId id="275" r:id="rId10"/>
    <p:sldId id="276" r:id="rId11"/>
    <p:sldId id="277" r:id="rId12"/>
    <p:sldId id="278" r:id="rId13"/>
    <p:sldId id="279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108" y="-4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/>
          <p:cNvSpPr/>
          <p:nvPr/>
        </p:nvSpPr>
        <p:spPr bwMode="gray">
          <a:xfrm>
            <a:off x="0" y="1929384"/>
            <a:ext cx="9144000" cy="492861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8" name="Picture 46" descr="2.png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r="165" b="15496"/>
          <a:stretch>
            <a:fillRect/>
          </a:stretch>
        </p:blipFill>
        <p:spPr bwMode="gray">
          <a:xfrm>
            <a:off x="5072066" y="3571876"/>
            <a:ext cx="3717091" cy="328612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black">
          <a:xfrm>
            <a:off x="758952" y="786384"/>
            <a:ext cx="6400800" cy="841248"/>
          </a:xfrm>
        </p:spPr>
        <p:txBody>
          <a:bodyPr anchor="ctr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7" name="Group 20"/>
          <p:cNvGrpSpPr/>
          <p:nvPr/>
        </p:nvGrpSpPr>
        <p:grpSpPr bwMode="gray">
          <a:xfrm>
            <a:off x="7342632" y="740664"/>
            <a:ext cx="738052" cy="1640146"/>
            <a:chOff x="6869341" y="609600"/>
            <a:chExt cx="738052" cy="1640146"/>
          </a:xfrm>
        </p:grpSpPr>
        <p:sp>
          <p:nvSpPr>
            <p:cNvPr id="20" name="Rectangle 19"/>
            <p:cNvSpPr/>
            <p:nvPr userDrawn="1"/>
          </p:nvSpPr>
          <p:spPr bwMode="gray">
            <a:xfrm rot="360000">
              <a:off x="7397081" y="748488"/>
              <a:ext cx="210312" cy="1444752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" name="Group 18"/>
            <p:cNvGrpSpPr/>
            <p:nvPr userDrawn="1"/>
          </p:nvGrpSpPr>
          <p:grpSpPr bwMode="gray">
            <a:xfrm>
              <a:off x="6869341" y="609600"/>
              <a:ext cx="586829" cy="1640146"/>
              <a:chOff x="6850291" y="609600"/>
              <a:chExt cx="586829" cy="1640146"/>
            </a:xfrm>
          </p:grpSpPr>
          <p:sp>
            <p:nvSpPr>
              <p:cNvPr id="17" name="Rectangle 16"/>
              <p:cNvSpPr/>
              <p:nvPr userDrawn="1"/>
            </p:nvSpPr>
            <p:spPr bwMode="gray">
              <a:xfrm rot="360000">
                <a:off x="6934200" y="609600"/>
                <a:ext cx="502920" cy="576072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/>
              <p:cNvSpPr/>
              <p:nvPr userDrawn="1"/>
            </p:nvSpPr>
            <p:spPr bwMode="gray">
              <a:xfrm rot="360000">
                <a:off x="6850291" y="1179898"/>
                <a:ext cx="502920" cy="1069848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9" name="Group 26"/>
          <p:cNvGrpSpPr/>
          <p:nvPr/>
        </p:nvGrpSpPr>
        <p:grpSpPr bwMode="gray">
          <a:xfrm>
            <a:off x="7946136" y="1106424"/>
            <a:ext cx="753801" cy="1637570"/>
            <a:chOff x="7946136" y="1106424"/>
            <a:chExt cx="753801" cy="1637570"/>
          </a:xfrm>
        </p:grpSpPr>
        <p:sp>
          <p:nvSpPr>
            <p:cNvPr id="23" name="Rectangle 22"/>
            <p:cNvSpPr/>
            <p:nvPr userDrawn="1"/>
          </p:nvSpPr>
          <p:spPr bwMode="gray">
            <a:xfrm rot="600000">
              <a:off x="8489625" y="1245312"/>
              <a:ext cx="210312" cy="1444752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24"/>
            <p:cNvSpPr/>
            <p:nvPr userDrawn="1"/>
          </p:nvSpPr>
          <p:spPr bwMode="gray">
            <a:xfrm rot="600000">
              <a:off x="8083296" y="1106424"/>
              <a:ext cx="502920" cy="5760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25"/>
            <p:cNvSpPr/>
            <p:nvPr userDrawn="1"/>
          </p:nvSpPr>
          <p:spPr bwMode="gray">
            <a:xfrm rot="600000">
              <a:off x="7946136" y="1674146"/>
              <a:ext cx="502920" cy="1069848"/>
            </a:xfrm>
            <a:prstGeom prst="rect">
              <a:avLst/>
            </a:prstGeom>
            <a:solidFill>
              <a:schemeClr val="accent2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0" name="Group 41"/>
          <p:cNvGrpSpPr/>
          <p:nvPr/>
        </p:nvGrpSpPr>
        <p:grpSpPr bwMode="gray">
          <a:xfrm>
            <a:off x="0" y="1810512"/>
            <a:ext cx="9144000" cy="120460"/>
            <a:chOff x="0" y="1810512"/>
            <a:chExt cx="9144000" cy="120460"/>
          </a:xfrm>
        </p:grpSpPr>
        <p:cxnSp>
          <p:nvCxnSpPr>
            <p:cNvPr id="32" name="Straight Connector 31"/>
            <p:cNvCxnSpPr/>
            <p:nvPr userDrawn="1"/>
          </p:nvCxnSpPr>
          <p:spPr bwMode="gray">
            <a:xfrm>
              <a:off x="0" y="1810512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 userDrawn="1"/>
          </p:nvCxnSpPr>
          <p:spPr bwMode="gray">
            <a:xfrm>
              <a:off x="0" y="1865376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 userDrawn="1"/>
          </p:nvCxnSpPr>
          <p:spPr bwMode="gray">
            <a:xfrm>
              <a:off x="0" y="1929384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277"/>
          <p:cNvGrpSpPr>
            <a:grpSpLocks/>
          </p:cNvGrpSpPr>
          <p:nvPr/>
        </p:nvGrpSpPr>
        <p:grpSpPr bwMode="gray">
          <a:xfrm rot="5400000">
            <a:off x="396513" y="2337123"/>
            <a:ext cx="1500199" cy="1416985"/>
            <a:chOff x="42" y="4085"/>
            <a:chExt cx="224" cy="224"/>
          </a:xfrm>
          <a:solidFill>
            <a:srgbClr val="F8F7F3">
              <a:alpha val="30196"/>
            </a:srgbClr>
          </a:solidFill>
        </p:grpSpPr>
        <p:sp>
          <p:nvSpPr>
            <p:cNvPr id="40" name="Freeform 278"/>
            <p:cNvSpPr>
              <a:spLocks/>
            </p:cNvSpPr>
            <p:nvPr userDrawn="1"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" name="AutoShape 279"/>
            <p:cNvSpPr>
              <a:spLocks noChangeArrowheads="1"/>
            </p:cNvSpPr>
            <p:nvPr userDrawn="1"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273552"/>
            <a:ext cx="7772400" cy="1470025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cxnSp>
        <p:nvCxnSpPr>
          <p:cNvPr id="7" name="Straight Connector 6"/>
          <p:cNvCxnSpPr/>
          <p:nvPr/>
        </p:nvCxnSpPr>
        <p:spPr bwMode="gray">
          <a:xfrm>
            <a:off x="0" y="1316736"/>
            <a:ext cx="8577072" cy="1588"/>
          </a:xfrm>
          <a:prstGeom prst="line">
            <a:avLst/>
          </a:prstGeom>
          <a:ln w="9525">
            <a:solidFill>
              <a:schemeClr val="bg2">
                <a:lumMod val="75000"/>
              </a:schemeClr>
            </a:solidFill>
          </a:ln>
          <a:effectLst>
            <a:outerShdw dist="25400" dir="5400000" algn="ctr" rotWithShape="0">
              <a:srgbClr val="000000">
                <a:alpha val="22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277"/>
          <p:cNvGrpSpPr>
            <a:grpSpLocks/>
          </p:cNvGrpSpPr>
          <p:nvPr/>
        </p:nvGrpSpPr>
        <p:grpSpPr bwMode="gray">
          <a:xfrm rot="5400000">
            <a:off x="301752" y="228600"/>
            <a:ext cx="996696" cy="969264"/>
            <a:chOff x="42" y="4085"/>
            <a:chExt cx="224" cy="224"/>
          </a:xfrm>
          <a:solidFill>
            <a:schemeClr val="bg2">
              <a:lumMod val="75000"/>
              <a:alpha val="30196"/>
            </a:schemeClr>
          </a:solidFill>
        </p:grpSpPr>
        <p:sp>
          <p:nvSpPr>
            <p:cNvPr id="10" name="Freeform 278"/>
            <p:cNvSpPr>
              <a:spLocks/>
            </p:cNvSpPr>
            <p:nvPr userDrawn="1"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AutoShape 279"/>
            <p:cNvSpPr>
              <a:spLocks noChangeArrowheads="1"/>
            </p:cNvSpPr>
            <p:nvPr userDrawn="1"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2" name="Rectangle 11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8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5" name="Freeform 14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109857" cy="452596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9" name="Title 18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 bwMode="gray">
          <a:xfrm>
            <a:off x="0" y="4718304"/>
            <a:ext cx="9144000" cy="172821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999232"/>
            <a:ext cx="6291072" cy="149961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7" name="Group 6"/>
          <p:cNvGrpSpPr/>
          <p:nvPr/>
        </p:nvGrpSpPr>
        <p:grpSpPr bwMode="gray">
          <a:xfrm>
            <a:off x="7086600" y="3465576"/>
            <a:ext cx="738052" cy="1640146"/>
            <a:chOff x="6869341" y="609600"/>
            <a:chExt cx="738052" cy="1640146"/>
          </a:xfrm>
        </p:grpSpPr>
        <p:sp>
          <p:nvSpPr>
            <p:cNvPr id="8" name="Rectangle 7"/>
            <p:cNvSpPr/>
            <p:nvPr userDrawn="1"/>
          </p:nvSpPr>
          <p:spPr bwMode="gray">
            <a:xfrm rot="360000">
              <a:off x="7397081" y="748488"/>
              <a:ext cx="210312" cy="1444752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18"/>
            <p:cNvGrpSpPr/>
            <p:nvPr userDrawn="1"/>
          </p:nvGrpSpPr>
          <p:grpSpPr bwMode="gray">
            <a:xfrm>
              <a:off x="6869341" y="609600"/>
              <a:ext cx="586829" cy="1640146"/>
              <a:chOff x="6850291" y="609600"/>
              <a:chExt cx="586829" cy="1640146"/>
            </a:xfrm>
          </p:grpSpPr>
          <p:sp>
            <p:nvSpPr>
              <p:cNvPr id="10" name="Rectangle 9"/>
              <p:cNvSpPr/>
              <p:nvPr userDrawn="1"/>
            </p:nvSpPr>
            <p:spPr bwMode="gray">
              <a:xfrm rot="360000">
                <a:off x="6934200" y="609600"/>
                <a:ext cx="502920" cy="576072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Rectangle 10"/>
              <p:cNvSpPr/>
              <p:nvPr userDrawn="1"/>
            </p:nvSpPr>
            <p:spPr bwMode="gray">
              <a:xfrm rot="360000">
                <a:off x="6850291" y="1179898"/>
                <a:ext cx="502920" cy="1069848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2" name="Group 11"/>
          <p:cNvGrpSpPr/>
          <p:nvPr/>
        </p:nvGrpSpPr>
        <p:grpSpPr bwMode="gray">
          <a:xfrm>
            <a:off x="7708392" y="3831336"/>
            <a:ext cx="753801" cy="1637570"/>
            <a:chOff x="7946136" y="1106424"/>
            <a:chExt cx="753801" cy="1637570"/>
          </a:xfrm>
        </p:grpSpPr>
        <p:sp>
          <p:nvSpPr>
            <p:cNvPr id="13" name="Rectangle 12"/>
            <p:cNvSpPr/>
            <p:nvPr userDrawn="1"/>
          </p:nvSpPr>
          <p:spPr bwMode="gray">
            <a:xfrm rot="600000">
              <a:off x="8489625" y="1245312"/>
              <a:ext cx="210312" cy="1444752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 bwMode="gray">
            <a:xfrm rot="600000">
              <a:off x="8083296" y="1106424"/>
              <a:ext cx="502920" cy="5760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 bwMode="gray">
            <a:xfrm rot="600000">
              <a:off x="7946136" y="1674146"/>
              <a:ext cx="502920" cy="1069848"/>
            </a:xfrm>
            <a:prstGeom prst="rect">
              <a:avLst/>
            </a:prstGeom>
            <a:solidFill>
              <a:schemeClr val="accent2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0" name="Group 19"/>
          <p:cNvGrpSpPr/>
          <p:nvPr/>
        </p:nvGrpSpPr>
        <p:grpSpPr bwMode="gray">
          <a:xfrm>
            <a:off x="0" y="4575048"/>
            <a:ext cx="9144000" cy="120460"/>
            <a:chOff x="0" y="1810512"/>
            <a:chExt cx="9144000" cy="120460"/>
          </a:xfrm>
        </p:grpSpPr>
        <p:cxnSp>
          <p:nvCxnSpPr>
            <p:cNvPr id="16" name="Straight Connector 15"/>
            <p:cNvCxnSpPr/>
            <p:nvPr userDrawn="1"/>
          </p:nvCxnSpPr>
          <p:spPr bwMode="gray">
            <a:xfrm>
              <a:off x="0" y="1810512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 userDrawn="1"/>
          </p:nvCxnSpPr>
          <p:spPr bwMode="gray">
            <a:xfrm>
              <a:off x="0" y="1865376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 userDrawn="1"/>
          </p:nvCxnSpPr>
          <p:spPr bwMode="gray">
            <a:xfrm>
              <a:off x="0" y="1929384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Group 277"/>
          <p:cNvGrpSpPr>
            <a:grpSpLocks/>
          </p:cNvGrpSpPr>
          <p:nvPr/>
        </p:nvGrpSpPr>
        <p:grpSpPr bwMode="gray">
          <a:xfrm rot="5400000">
            <a:off x="320040" y="5038344"/>
            <a:ext cx="1069848" cy="996696"/>
            <a:chOff x="42" y="4085"/>
            <a:chExt cx="224" cy="224"/>
          </a:xfrm>
          <a:solidFill>
            <a:schemeClr val="bg2">
              <a:alpha val="70000"/>
            </a:schemeClr>
          </a:solidFill>
        </p:grpSpPr>
        <p:sp>
          <p:nvSpPr>
            <p:cNvPr id="22" name="Freeform 278"/>
            <p:cNvSpPr>
              <a:spLocks/>
            </p:cNvSpPr>
            <p:nvPr userDrawn="1"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AutoShape 279"/>
            <p:cNvSpPr>
              <a:spLocks noChangeArrowheads="1"/>
            </p:cNvSpPr>
            <p:nvPr userDrawn="1"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99616" y="4855464"/>
            <a:ext cx="6986016" cy="1362075"/>
          </a:xfrm>
        </p:spPr>
        <p:txBody>
          <a:bodyPr anchor="ctr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2920" y="1600199"/>
            <a:ext cx="3858768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8848" y="1600199"/>
            <a:ext cx="3858768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2014-08-10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Rectangle 7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9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1" name="Freeform 10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14" name="Straight Connector 13"/>
          <p:cNvCxnSpPr/>
          <p:nvPr/>
        </p:nvCxnSpPr>
        <p:spPr bwMode="gray">
          <a:xfrm>
            <a:off x="0" y="1316736"/>
            <a:ext cx="8577072" cy="1588"/>
          </a:xfrm>
          <a:prstGeom prst="line">
            <a:avLst/>
          </a:prstGeom>
          <a:ln w="9525">
            <a:solidFill>
              <a:schemeClr val="bg2">
                <a:lumMod val="75000"/>
              </a:schemeClr>
            </a:solidFill>
          </a:ln>
          <a:effectLst>
            <a:outerShdw dist="25400" dir="5400000" algn="ctr" rotWithShape="0">
              <a:srgbClr val="000000">
                <a:alpha val="22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gray">
          <a:xfrm>
            <a:off x="0" y="0"/>
            <a:ext cx="9144000" cy="1143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9768" y="1535113"/>
            <a:ext cx="3931920" cy="639762"/>
          </a:xfrm>
          <a:solidFill>
            <a:srgbClr val="77933C">
              <a:alpha val="20000"/>
            </a:srgb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9768" y="2267712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82312" y="1535113"/>
            <a:ext cx="3931920" cy="639762"/>
          </a:xfrm>
          <a:solidFill>
            <a:srgbClr val="E46C0A">
              <a:alpha val="20000"/>
            </a:srgb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82312" y="2267712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2014-08-10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2" name="Group 10"/>
          <p:cNvGrpSpPr/>
          <p:nvPr/>
        </p:nvGrpSpPr>
        <p:grpSpPr bwMode="gray">
          <a:xfrm>
            <a:off x="0" y="1143000"/>
            <a:ext cx="9144000" cy="120460"/>
            <a:chOff x="0" y="1810512"/>
            <a:chExt cx="9144000" cy="120460"/>
          </a:xfrm>
        </p:grpSpPr>
        <p:cxnSp>
          <p:nvCxnSpPr>
            <p:cNvPr id="12" name="Straight Connector 11"/>
            <p:cNvCxnSpPr/>
            <p:nvPr userDrawn="1"/>
          </p:nvCxnSpPr>
          <p:spPr bwMode="gray">
            <a:xfrm>
              <a:off x="0" y="1810512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 userDrawn="1"/>
          </p:nvCxnSpPr>
          <p:spPr bwMode="gray">
            <a:xfrm>
              <a:off x="0" y="1865376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 userDrawn="1"/>
          </p:nvCxnSpPr>
          <p:spPr bwMode="gray">
            <a:xfrm>
              <a:off x="0" y="1929384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277"/>
          <p:cNvGrpSpPr>
            <a:grpSpLocks/>
          </p:cNvGrpSpPr>
          <p:nvPr/>
        </p:nvGrpSpPr>
        <p:grpSpPr bwMode="gray">
          <a:xfrm rot="5400000">
            <a:off x="246888" y="182880"/>
            <a:ext cx="932688" cy="859536"/>
            <a:chOff x="42" y="4085"/>
            <a:chExt cx="224" cy="224"/>
          </a:xfrm>
          <a:solidFill>
            <a:schemeClr val="bg2">
              <a:alpha val="70000"/>
            </a:schemeClr>
          </a:solidFill>
        </p:grpSpPr>
        <p:sp>
          <p:nvSpPr>
            <p:cNvPr id="16" name="Freeform 278"/>
            <p:cNvSpPr>
              <a:spLocks/>
            </p:cNvSpPr>
            <p:nvPr userDrawn="1"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AutoShape 279"/>
            <p:cNvSpPr>
              <a:spLocks noChangeArrowheads="1"/>
            </p:cNvSpPr>
            <p:nvPr userDrawn="1"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8" name="Title 17"/>
          <p:cNvSpPr>
            <a:spLocks noGrp="1"/>
          </p:cNvSpPr>
          <p:nvPr>
            <p:ph type="title"/>
          </p:nvPr>
        </p:nvSpPr>
        <p:spPr>
          <a:xfrm>
            <a:off x="1069848" y="146304"/>
            <a:ext cx="6931152" cy="996696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2014-08-10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2014-08-10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3464" y="356616"/>
            <a:ext cx="8147304" cy="71323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01568" y="1216152"/>
            <a:ext cx="5029200" cy="507492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83464" y="1216152"/>
            <a:ext cx="3008313" cy="507492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2014-08-10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Rectangle 7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1" name="Freeform 10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1307592" y="1143000"/>
            <a:ext cx="6163056" cy="5029200"/>
          </a:xfrm>
          <a:solidFill>
            <a:srgbClr val="FFFFFF"/>
          </a:solidFill>
          <a:ln w="92075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 anchor="b">
            <a:normAutofit/>
          </a:bodyPr>
          <a:lstStyle>
            <a:lvl1pPr marL="0" indent="0">
              <a:buFont typeface="Arial" pitchFamily="34" charset="0"/>
              <a:buChar char="•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 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1216152" y="384048"/>
            <a:ext cx="6300216" cy="566738"/>
          </a:xfrm>
        </p:spPr>
        <p:txBody>
          <a:bodyPr anchor="b"/>
          <a:lstStyle>
            <a:lvl1pPr algn="l">
              <a:defRPr sz="2000" b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gray">
          <a:xfrm>
            <a:off x="1316736" y="1143000"/>
            <a:ext cx="6108192" cy="3867912"/>
          </a:xfrm>
          <a:solidFill>
            <a:srgbClr val="F8F8F8"/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2014-08-10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9" name="Rectangle 8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0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2" name="Freeform 11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gray">
          <a:xfrm>
            <a:off x="0" y="0"/>
            <a:ext cx="9144000" cy="1389888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7"/>
          <p:cNvGrpSpPr/>
          <p:nvPr/>
        </p:nvGrpSpPr>
        <p:grpSpPr bwMode="gray">
          <a:xfrm>
            <a:off x="0" y="1380744"/>
            <a:ext cx="9144000" cy="120460"/>
            <a:chOff x="0" y="1810512"/>
            <a:chExt cx="9144000" cy="120460"/>
          </a:xfrm>
        </p:grpSpPr>
        <p:cxnSp>
          <p:nvCxnSpPr>
            <p:cNvPr id="9" name="Straight Connector 8"/>
            <p:cNvCxnSpPr/>
            <p:nvPr userDrawn="1"/>
          </p:nvCxnSpPr>
          <p:spPr bwMode="gray">
            <a:xfrm>
              <a:off x="0" y="1810512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 userDrawn="1"/>
          </p:nvCxnSpPr>
          <p:spPr bwMode="gray">
            <a:xfrm>
              <a:off x="0" y="1865376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 userDrawn="1"/>
          </p:nvCxnSpPr>
          <p:spPr bwMode="gray">
            <a:xfrm>
              <a:off x="0" y="1929384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5" name="Vertical Text Placeholder 14"/>
          <p:cNvSpPr>
            <a:spLocks noGrp="1"/>
          </p:cNvSpPr>
          <p:nvPr>
            <p:ph type="body" orient="vert" sz="quarter" idx="13"/>
          </p:nvPr>
        </p:nvSpPr>
        <p:spPr>
          <a:xfrm>
            <a:off x="457200" y="1719072"/>
            <a:ext cx="8229600" cy="452628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세로 제목 및 텍스트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" name="Group 8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0" name="Freeform 9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gray">
          <a:xfrm>
            <a:off x="7004304" y="429768"/>
            <a:ext cx="1499616" cy="582472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FB30EDBD-1C2D-4C1E-B459-B60219FAB484}" type="datetimeFigureOut">
              <a:rPr lang="ko-KR" altLang="en-US" smtClean="0"/>
              <a:t>2014-08-10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4" name="Vertical Text Placeholder 13"/>
          <p:cNvSpPr>
            <a:spLocks noGrp="1"/>
          </p:cNvSpPr>
          <p:nvPr>
            <p:ph type="body" orient="vert" sz="quarter" idx="13"/>
          </p:nvPr>
        </p:nvSpPr>
        <p:spPr bwMode="gray">
          <a:xfrm>
            <a:off x="457200" y="429768"/>
            <a:ext cx="6400800" cy="582472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3952"/>
            <a:ext cx="2133600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30EDBD-1C2D-4C1E-B459-B60219FAB484}" type="datetimeFigureOut">
              <a:rPr lang="ko-KR" altLang="en-US" smtClean="0"/>
              <a:t>2014-08-10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473952"/>
            <a:ext cx="2895600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73952" y="6473952"/>
            <a:ext cx="2133600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Clr>
          <a:schemeClr val="accent2"/>
        </a:buClr>
        <a:buSzPct val="75000"/>
        <a:buFont typeface="Wingdings" pitchFamily="2" charset="2"/>
        <a:buChar char="q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Clr>
          <a:schemeClr val="accent3"/>
        </a:buClr>
        <a:buSzPct val="70000"/>
        <a:buFont typeface="Wingdings 2" pitchFamily="18" charset="2"/>
        <a:buChar char="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Clr>
          <a:schemeClr val="accent4"/>
        </a:buClr>
        <a:buSzPct val="70000"/>
        <a:buFont typeface="Wingdings 2" pitchFamily="18" charset="2"/>
        <a:buChar char="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Clr>
          <a:schemeClr val="accent5"/>
        </a:buClr>
        <a:buSzPct val="100000"/>
        <a:buFont typeface="Wingdings 2" pitchFamily="18" charset="2"/>
        <a:buChar char="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Clr>
          <a:schemeClr val="accent6"/>
        </a:buClr>
        <a:buSzPct val="100000"/>
        <a:buFont typeface="Wingdings 2" pitchFamily="18" charset="2"/>
        <a:buChar char="¡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/>
              <a:t>간호실무 의사소통</a:t>
            </a:r>
            <a:endParaRPr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/>
              <a:t>치료적 의사소통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35077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sz="2800" dirty="0" smtClean="0"/>
              <a:t>치료적 </a:t>
            </a:r>
            <a:r>
              <a:rPr lang="ko-KR" altLang="en-US" sz="2800" dirty="0"/>
              <a:t>의사소통을 </a:t>
            </a:r>
            <a:r>
              <a:rPr lang="ko-KR" altLang="en-US" sz="2800" dirty="0" smtClean="0"/>
              <a:t>정의한다</a:t>
            </a:r>
            <a:endParaRPr lang="en-US" altLang="ko-KR" sz="2800" dirty="0"/>
          </a:p>
          <a:p>
            <a:r>
              <a:rPr lang="ko-KR" altLang="en-US" sz="2800" dirty="0" smtClean="0"/>
              <a:t>치료적 </a:t>
            </a:r>
            <a:r>
              <a:rPr lang="ko-KR" altLang="en-US" sz="2800" dirty="0"/>
              <a:t>의사소통의 목표를 </a:t>
            </a:r>
            <a:r>
              <a:rPr lang="ko-KR" altLang="en-US" sz="2800" dirty="0" smtClean="0"/>
              <a:t>기술한다</a:t>
            </a:r>
            <a:endParaRPr lang="en-US" altLang="ko-KR" sz="2800" dirty="0"/>
          </a:p>
          <a:p>
            <a:r>
              <a:rPr lang="ko-KR" altLang="en-US" sz="2800" dirty="0" smtClean="0"/>
              <a:t>치료적 </a:t>
            </a:r>
            <a:r>
              <a:rPr lang="ko-KR" altLang="en-US" sz="2800" dirty="0"/>
              <a:t>의사소통 기법을 </a:t>
            </a:r>
            <a:r>
              <a:rPr lang="ko-KR" altLang="en-US" sz="2800" dirty="0" smtClean="0"/>
              <a:t>설명한다</a:t>
            </a:r>
            <a:endParaRPr lang="en-US" altLang="ko-KR" sz="2800" dirty="0"/>
          </a:p>
          <a:p>
            <a:r>
              <a:rPr lang="ko-KR" altLang="en-US" sz="2800" dirty="0" smtClean="0"/>
              <a:t>치료적 </a:t>
            </a:r>
            <a:r>
              <a:rPr lang="ko-KR" altLang="en-US" sz="2800" dirty="0"/>
              <a:t>의사소통 기법을 시범 </a:t>
            </a:r>
            <a:r>
              <a:rPr lang="ko-KR" altLang="en-US" sz="2800" dirty="0" smtClean="0"/>
              <a:t>보인다</a:t>
            </a:r>
            <a:endParaRPr lang="en-US" altLang="ko-KR" sz="2800" dirty="0"/>
          </a:p>
          <a:p>
            <a:r>
              <a:rPr lang="ko-KR" altLang="en-US" sz="2800" dirty="0" smtClean="0"/>
              <a:t>치료적 </a:t>
            </a:r>
            <a:r>
              <a:rPr lang="ko-KR" altLang="en-US" sz="2800" dirty="0"/>
              <a:t>또는 비치료적 의사소통을 </a:t>
            </a:r>
            <a:r>
              <a:rPr lang="ko-KR" altLang="en-US" sz="2800" dirty="0" smtClean="0"/>
              <a:t>구별한다</a:t>
            </a:r>
            <a:endParaRPr lang="en-US" altLang="ko-KR" sz="2800" dirty="0"/>
          </a:p>
          <a:p>
            <a:r>
              <a:rPr lang="ko-KR" altLang="en-US" sz="2800" dirty="0" smtClean="0"/>
              <a:t>간호과정에 </a:t>
            </a:r>
            <a:r>
              <a:rPr lang="ko-KR" altLang="en-US" sz="2800" dirty="0"/>
              <a:t>유용한 의사소통 기법을 인지한다</a:t>
            </a:r>
            <a:r>
              <a:rPr lang="en-US" altLang="ko-KR" sz="2800" dirty="0"/>
              <a:t>.</a:t>
            </a:r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학습목표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482217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텍스트 개체 틀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en-US" altLang="ko-KR" baseline="30000" dirty="0" smtClean="0"/>
              <a:t>st</a:t>
            </a:r>
            <a:r>
              <a:rPr lang="en-US" altLang="ko-KR" dirty="0" smtClean="0"/>
              <a:t> Section</a:t>
            </a:r>
            <a:endParaRPr lang="ko-KR" altLang="en-US" dirty="0"/>
          </a:p>
        </p:txBody>
      </p:sp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치료적</a:t>
            </a:r>
            <a:r>
              <a:rPr lang="en-US" altLang="ko-KR" dirty="0" smtClean="0"/>
              <a:t> </a:t>
            </a:r>
            <a:r>
              <a:rPr lang="ko-KR" altLang="en-US" dirty="0" smtClean="0"/>
              <a:t>의사소통의 이해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065900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ko-KR" altLang="en-US" dirty="0" smtClean="0"/>
              <a:t>간호사와 대상자간에 이루어지는 대상자의 욕구에 맞춘 목표지향적이고 초점이 있는 대화 </a:t>
            </a:r>
            <a:endParaRPr lang="en-US" altLang="ko-KR" dirty="0" smtClean="0"/>
          </a:p>
          <a:p>
            <a:r>
              <a:rPr lang="ko-KR" altLang="en-US" dirty="0"/>
              <a:t>대상자에게 도움이 되는 의사소통을 </a:t>
            </a:r>
            <a:r>
              <a:rPr lang="ko-KR" altLang="en-US" dirty="0" smtClean="0"/>
              <a:t>치료적</a:t>
            </a: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     </a:t>
            </a:r>
            <a:r>
              <a:rPr lang="en-US" altLang="ko-KR" dirty="0" smtClean="0"/>
              <a:t>/</a:t>
            </a:r>
            <a:r>
              <a:rPr lang="ko-KR" altLang="en-US" dirty="0" smtClean="0"/>
              <a:t>그렇지 </a:t>
            </a:r>
            <a:r>
              <a:rPr lang="ko-KR" altLang="en-US" dirty="0"/>
              <a:t>못한 </a:t>
            </a:r>
            <a:r>
              <a:rPr lang="ko-KR" altLang="en-US" dirty="0" smtClean="0"/>
              <a:t>경우를 </a:t>
            </a:r>
            <a:r>
              <a:rPr lang="ko-KR" altLang="en-US" dirty="0"/>
              <a:t>비치료적</a:t>
            </a:r>
            <a:r>
              <a:rPr lang="en-US" altLang="ko-KR" dirty="0"/>
              <a:t> </a:t>
            </a:r>
            <a:endParaRPr lang="en-US" altLang="ko-KR" dirty="0" smtClean="0"/>
          </a:p>
          <a:p>
            <a:r>
              <a:rPr lang="ko-KR" altLang="en-US" dirty="0" smtClean="0"/>
              <a:t>대상자를 </a:t>
            </a:r>
            <a:r>
              <a:rPr lang="ko-KR" altLang="en-US" dirty="0"/>
              <a:t>있는 그대로 이해하고 </a:t>
            </a:r>
            <a:r>
              <a:rPr lang="ko-KR" altLang="en-US" dirty="0" smtClean="0"/>
              <a:t>수용</a:t>
            </a:r>
            <a:endParaRPr lang="en-US" altLang="ko-KR" dirty="0" smtClean="0"/>
          </a:p>
          <a:p>
            <a:r>
              <a:rPr lang="ko-KR" altLang="en-US" dirty="0" smtClean="0"/>
              <a:t>스트레스를 </a:t>
            </a:r>
            <a:r>
              <a:rPr lang="ko-KR" altLang="en-US" dirty="0"/>
              <a:t>낮추고</a:t>
            </a:r>
            <a:r>
              <a:rPr lang="en-US" altLang="ko-KR" dirty="0"/>
              <a:t>, </a:t>
            </a:r>
            <a:r>
              <a:rPr lang="ko-KR" altLang="en-US" dirty="0"/>
              <a:t>자기인식이나 병식을 격려하며</a:t>
            </a:r>
            <a:r>
              <a:rPr lang="en-US" altLang="ko-KR" dirty="0"/>
              <a:t>, </a:t>
            </a:r>
            <a:r>
              <a:rPr lang="ko-KR" altLang="en-US" dirty="0"/>
              <a:t>문제 </a:t>
            </a:r>
            <a:r>
              <a:rPr lang="ko-KR" altLang="en-US" dirty="0" smtClean="0"/>
              <a:t>해결 도움</a:t>
            </a:r>
            <a:endParaRPr lang="en-US" altLang="ko-KR" dirty="0" smtClean="0"/>
          </a:p>
          <a:p>
            <a:r>
              <a:rPr lang="ko-KR" altLang="en-US" dirty="0" smtClean="0"/>
              <a:t>대상자의 </a:t>
            </a:r>
            <a:r>
              <a:rPr lang="ko-KR" altLang="en-US" dirty="0"/>
              <a:t>경험을 이해하고 </a:t>
            </a:r>
            <a:r>
              <a:rPr lang="ko-KR" altLang="en-US" dirty="0" smtClean="0"/>
              <a:t>공감</a:t>
            </a:r>
            <a:endParaRPr lang="en-US" altLang="ko-KR" dirty="0" smtClean="0"/>
          </a:p>
          <a:p>
            <a:r>
              <a:rPr lang="ko-KR" altLang="en-US" dirty="0" smtClean="0"/>
              <a:t>근본적으로 </a:t>
            </a:r>
            <a:r>
              <a:rPr lang="ko-KR" altLang="en-US" dirty="0"/>
              <a:t>대상자를 이해하고 수용하는 차원에서 나오는 </a:t>
            </a:r>
            <a:r>
              <a:rPr lang="ko-KR" altLang="en-US" dirty="0" smtClean="0"/>
              <a:t>의사소통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치료적 의사소통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80745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2</a:t>
            </a:r>
            <a:r>
              <a:rPr lang="en-US" altLang="ko-KR" baseline="30000" dirty="0" smtClean="0"/>
              <a:t>nd</a:t>
            </a:r>
            <a:r>
              <a:rPr lang="en-US" altLang="ko-KR" dirty="0" smtClean="0"/>
              <a:t> Section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치료적</a:t>
            </a:r>
            <a:r>
              <a:rPr lang="en-US" altLang="ko-KR" dirty="0" smtClean="0"/>
              <a:t> </a:t>
            </a:r>
            <a:r>
              <a:rPr lang="ko-KR" altLang="en-US" dirty="0" smtClean="0"/>
              <a:t>의사소통의 목표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692364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ko-KR" altLang="en-US" sz="2800" dirty="0" smtClean="0"/>
              <a:t>치료적인 </a:t>
            </a:r>
            <a:r>
              <a:rPr lang="ko-KR" altLang="en-US" sz="2800" dirty="0"/>
              <a:t>간호사</a:t>
            </a:r>
            <a:r>
              <a:rPr lang="en-US" altLang="ko-KR" sz="2800" dirty="0"/>
              <a:t>-</a:t>
            </a:r>
            <a:r>
              <a:rPr lang="ko-KR" altLang="en-US" sz="2800" dirty="0"/>
              <a:t>대상자 관계를 </a:t>
            </a:r>
            <a:r>
              <a:rPr lang="ko-KR" altLang="en-US" sz="2800" dirty="0" smtClean="0"/>
              <a:t>수립</a:t>
            </a:r>
            <a:endParaRPr lang="en-US" altLang="ko-KR" sz="2800" dirty="0" smtClean="0"/>
          </a:p>
          <a:p>
            <a:r>
              <a:rPr lang="ko-KR" altLang="en-US" sz="2800" dirty="0" smtClean="0"/>
              <a:t>그 </a:t>
            </a:r>
            <a:r>
              <a:rPr lang="ko-KR" altLang="en-US" sz="2800" dirty="0"/>
              <a:t>시점에서 대상자가 가장 염려하는 </a:t>
            </a:r>
            <a:r>
              <a:rPr lang="ko-KR" altLang="en-US" sz="2800" dirty="0" smtClean="0"/>
              <a:t>바 확인</a:t>
            </a:r>
            <a:endParaRPr lang="en-US" altLang="ko-KR" sz="2800" dirty="0" smtClean="0"/>
          </a:p>
          <a:p>
            <a:r>
              <a:rPr lang="ko-KR" altLang="en-US" sz="2800" dirty="0" smtClean="0"/>
              <a:t>문제에 </a:t>
            </a:r>
            <a:r>
              <a:rPr lang="ko-KR" altLang="en-US" sz="2800" dirty="0"/>
              <a:t>대한 대상자의 </a:t>
            </a:r>
            <a:r>
              <a:rPr lang="ko-KR" altLang="en-US" sz="2800" dirty="0" smtClean="0"/>
              <a:t>지각 사정</a:t>
            </a:r>
            <a:endParaRPr lang="en-US" altLang="ko-KR" sz="2800" dirty="0" smtClean="0"/>
          </a:p>
          <a:p>
            <a:r>
              <a:rPr lang="ko-KR" altLang="en-US" sz="2800" dirty="0" smtClean="0"/>
              <a:t>대상자의 </a:t>
            </a:r>
            <a:r>
              <a:rPr lang="ko-KR" altLang="en-US" sz="2800" dirty="0"/>
              <a:t>정서 </a:t>
            </a:r>
            <a:r>
              <a:rPr lang="ko-KR" altLang="en-US" sz="2800" dirty="0" smtClean="0"/>
              <a:t>표현 </a:t>
            </a:r>
            <a:r>
              <a:rPr lang="ko-KR" altLang="en-US" sz="2800" dirty="0"/>
              <a:t>용이하게 </a:t>
            </a:r>
            <a:r>
              <a:rPr lang="ko-KR" altLang="en-US" sz="2800" dirty="0" smtClean="0"/>
              <a:t>함</a:t>
            </a:r>
            <a:endParaRPr lang="en-US" altLang="ko-KR" sz="2800" dirty="0" smtClean="0"/>
          </a:p>
          <a:p>
            <a:r>
              <a:rPr lang="ko-KR" altLang="en-US" sz="2800" dirty="0" smtClean="0"/>
              <a:t>대상자와 </a:t>
            </a:r>
            <a:r>
              <a:rPr lang="ko-KR" altLang="en-US" sz="2800" dirty="0"/>
              <a:t>가족에게 필요한 </a:t>
            </a:r>
            <a:r>
              <a:rPr lang="ko-KR" altLang="en-US" sz="2800" dirty="0" smtClean="0"/>
              <a:t>자가간호기술 교육</a:t>
            </a:r>
            <a:endParaRPr lang="en-US" altLang="ko-KR" sz="2800" dirty="0" smtClean="0"/>
          </a:p>
          <a:p>
            <a:r>
              <a:rPr lang="ko-KR" altLang="en-US" sz="2800" dirty="0" smtClean="0"/>
              <a:t>대상자의 요구 인지</a:t>
            </a:r>
            <a:endParaRPr lang="en-US" altLang="ko-KR" sz="2800" dirty="0" smtClean="0"/>
          </a:p>
          <a:p>
            <a:r>
              <a:rPr lang="ko-KR" altLang="en-US" sz="2800" dirty="0" smtClean="0"/>
              <a:t>대상자의 </a:t>
            </a:r>
            <a:r>
              <a:rPr lang="ko-KR" altLang="en-US" sz="2800" dirty="0"/>
              <a:t>요구에 맞춘 </a:t>
            </a:r>
            <a:r>
              <a:rPr lang="ko-KR" altLang="en-US" sz="2800" dirty="0" smtClean="0"/>
              <a:t>중재 고안</a:t>
            </a:r>
            <a:r>
              <a:rPr lang="en-US" altLang="ko-KR" sz="2800" dirty="0" smtClean="0"/>
              <a:t> </a:t>
            </a:r>
          </a:p>
          <a:p>
            <a:r>
              <a:rPr lang="ko-KR" altLang="en-US" sz="2800" dirty="0" smtClean="0"/>
              <a:t>만족하고 </a:t>
            </a:r>
            <a:r>
              <a:rPr lang="ko-KR" altLang="en-US" sz="2800" dirty="0"/>
              <a:t>받아들일 만한 문제 해결 </a:t>
            </a:r>
            <a:r>
              <a:rPr lang="ko-KR" altLang="en-US" sz="2800" dirty="0" smtClean="0"/>
              <a:t>계획 </a:t>
            </a:r>
            <a:r>
              <a:rPr lang="ko-KR" altLang="en-US" sz="2800" dirty="0"/>
              <a:t>알 수 있도록 </a:t>
            </a:r>
            <a:r>
              <a:rPr lang="ko-KR" altLang="en-US" sz="2800" dirty="0" smtClean="0"/>
              <a:t>안내</a:t>
            </a:r>
            <a:endParaRPr lang="ko-KR" altLang="en-US" sz="2800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치료적 의사소통의 목표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74129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3</a:t>
            </a:r>
            <a:r>
              <a:rPr lang="en-US" altLang="ko-KR" baseline="30000" dirty="0" smtClean="0"/>
              <a:t>rd</a:t>
            </a:r>
            <a:r>
              <a:rPr lang="en-US" altLang="ko-KR" dirty="0" smtClean="0"/>
              <a:t> Section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치료적</a:t>
            </a:r>
            <a:r>
              <a:rPr lang="en-US" altLang="ko-KR" dirty="0" smtClean="0"/>
              <a:t> </a:t>
            </a:r>
            <a:r>
              <a:rPr lang="ko-KR" altLang="en-US" dirty="0" smtClean="0"/>
              <a:t>의사소통 기법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393167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개방형 질문 사용</a:t>
            </a:r>
            <a:endParaRPr lang="en-US" altLang="ko-KR" dirty="0" smtClean="0"/>
          </a:p>
          <a:p>
            <a:r>
              <a:rPr lang="ko-KR" altLang="en-US" dirty="0"/>
              <a:t>확인하기</a:t>
            </a:r>
            <a:r>
              <a:rPr lang="en-US" altLang="ko-KR" dirty="0"/>
              <a:t>(Validating) </a:t>
            </a:r>
            <a:endParaRPr lang="en-US" altLang="ko-KR" dirty="0" smtClean="0"/>
          </a:p>
          <a:p>
            <a:r>
              <a:rPr lang="ko-KR" altLang="en-US" dirty="0"/>
              <a:t>명확하게 하기</a:t>
            </a:r>
            <a:r>
              <a:rPr lang="en-US" altLang="ko-KR" dirty="0"/>
              <a:t>(Clarification) </a:t>
            </a:r>
            <a:endParaRPr lang="en-US" altLang="ko-KR" dirty="0" smtClean="0"/>
          </a:p>
          <a:p>
            <a:r>
              <a:rPr lang="ko-KR" altLang="en-US" dirty="0"/>
              <a:t>느낌 나누기</a:t>
            </a:r>
            <a:r>
              <a:rPr lang="en-US" altLang="ko-KR" dirty="0"/>
              <a:t>(Sharing impression) </a:t>
            </a:r>
            <a:endParaRPr lang="en-US" altLang="ko-KR" dirty="0" smtClean="0"/>
          </a:p>
          <a:p>
            <a:r>
              <a:rPr lang="ko-KR" altLang="en-US" dirty="0" err="1"/>
              <a:t>재진술하기</a:t>
            </a:r>
            <a:r>
              <a:rPr lang="en-US" altLang="ko-KR" dirty="0"/>
              <a:t>(Restating) </a:t>
            </a:r>
            <a:endParaRPr lang="en-US" altLang="ko-KR" dirty="0" smtClean="0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ko-KR" altLang="en-US" dirty="0"/>
              <a:t>초점 맞추기</a:t>
            </a:r>
            <a:r>
              <a:rPr lang="en-US" altLang="ko-KR" dirty="0"/>
              <a:t>(Focusing) </a:t>
            </a:r>
          </a:p>
          <a:p>
            <a:r>
              <a:rPr lang="ko-KR" altLang="en-US" dirty="0"/>
              <a:t>반영하기</a:t>
            </a:r>
            <a:r>
              <a:rPr lang="en-US" altLang="ko-KR" dirty="0"/>
              <a:t>(Reflecting) </a:t>
            </a:r>
          </a:p>
          <a:p>
            <a:r>
              <a:rPr lang="ko-KR" altLang="en-US" dirty="0"/>
              <a:t>제안하기</a:t>
            </a:r>
            <a:r>
              <a:rPr lang="en-US" altLang="ko-KR" dirty="0"/>
              <a:t>(Suggestion) </a:t>
            </a:r>
          </a:p>
          <a:p>
            <a:r>
              <a:rPr lang="ko-KR" altLang="en-US" dirty="0"/>
              <a:t>정보 제공하기</a:t>
            </a:r>
            <a:r>
              <a:rPr lang="en-US" altLang="ko-KR" dirty="0"/>
              <a:t>(Offering Information)</a:t>
            </a:r>
          </a:p>
          <a:p>
            <a:r>
              <a:rPr lang="ko-KR" altLang="en-US" dirty="0"/>
              <a:t>침묵하기</a:t>
            </a:r>
            <a:r>
              <a:rPr lang="en-US" altLang="ko-KR" dirty="0"/>
              <a:t>(Silence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치료적 의사소통 기법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404384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텍스트 개체 틀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개방형 질문</a:t>
            </a:r>
            <a:endParaRPr lang="ko-KR" altLang="en-US" dirty="0"/>
          </a:p>
        </p:txBody>
      </p:sp>
      <p:sp>
        <p:nvSpPr>
          <p:cNvPr id="7" name="내용 개체 틀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ko-KR" altLang="en-US" dirty="0"/>
              <a:t>간호사가 대상자와 대화를 할 때에는 개방형 질문이나 일반적 </a:t>
            </a:r>
            <a:r>
              <a:rPr lang="ko-KR" altLang="en-US" dirty="0" smtClean="0"/>
              <a:t>질문으로 </a:t>
            </a:r>
            <a:r>
              <a:rPr lang="ko-KR" altLang="en-US" dirty="0"/>
              <a:t>시작하는 게 </a:t>
            </a:r>
            <a:r>
              <a:rPr lang="ko-KR" altLang="en-US" dirty="0" err="1" smtClean="0"/>
              <a:t>바람직</a:t>
            </a:r>
            <a:endParaRPr lang="ko-KR" altLang="en-US" dirty="0"/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ko-KR" altLang="en-US" dirty="0" smtClean="0"/>
              <a:t>확인하기</a:t>
            </a:r>
            <a:endParaRPr lang="ko-KR" altLang="en-US" dirty="0"/>
          </a:p>
        </p:txBody>
      </p:sp>
      <p:sp>
        <p:nvSpPr>
          <p:cNvPr id="9" name="내용 개체 틀 8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ko-KR" altLang="en-US" dirty="0"/>
              <a:t>대상자가 말하는 </a:t>
            </a:r>
            <a:r>
              <a:rPr lang="ko-KR" altLang="en-US" dirty="0" smtClean="0"/>
              <a:t>내용의 핵심적인 </a:t>
            </a:r>
            <a:r>
              <a:rPr lang="ko-KR" altLang="en-US" dirty="0"/>
              <a:t>부분을 다시 말해줌으로써 </a:t>
            </a:r>
            <a:r>
              <a:rPr lang="ko-KR" altLang="en-US" dirty="0" smtClean="0"/>
              <a:t>간호사가 </a:t>
            </a:r>
            <a:r>
              <a:rPr lang="ko-KR" altLang="en-US" dirty="0"/>
              <a:t>정확히 이해하고 </a:t>
            </a:r>
            <a:r>
              <a:rPr lang="ko-KR" altLang="en-US" dirty="0" smtClean="0"/>
              <a:t>있음을 </a:t>
            </a:r>
            <a:r>
              <a:rPr lang="ko-KR" altLang="en-US" dirty="0"/>
              <a:t>확실하게 </a:t>
            </a:r>
            <a:r>
              <a:rPr lang="ko-KR" altLang="en-US" dirty="0" smtClean="0"/>
              <a:t>해 </a:t>
            </a:r>
            <a:r>
              <a:rPr lang="en-US" altLang="ko-KR" dirty="0" smtClean="0"/>
              <a:t>,</a:t>
            </a:r>
            <a:r>
              <a:rPr lang="ko-KR" altLang="en-US" dirty="0" smtClean="0"/>
              <a:t>이후 </a:t>
            </a:r>
            <a:r>
              <a:rPr lang="ko-KR" altLang="en-US" dirty="0"/>
              <a:t>대상자가 더 자세히 말할 수 있도록 격려하는 </a:t>
            </a:r>
            <a:r>
              <a:rPr lang="ko-KR" altLang="en-US" dirty="0" smtClean="0"/>
              <a:t>기법</a:t>
            </a:r>
            <a:endParaRPr lang="ko-KR" altLang="en-US" dirty="0"/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48349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명확하게 하기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ko-KR" altLang="en-US" dirty="0"/>
              <a:t>대상자가 명확하게 표현하지 않아 애매모호한 부분을 더 명확하게 </a:t>
            </a:r>
            <a:r>
              <a:rPr lang="ko-KR" altLang="en-US" dirty="0" smtClean="0"/>
              <a:t>요청하는 기법</a:t>
            </a:r>
            <a:endParaRPr lang="en-US" altLang="ko-KR" dirty="0" smtClean="0"/>
          </a:p>
          <a:p>
            <a:r>
              <a:rPr lang="ko-KR" altLang="en-US" dirty="0" smtClean="0"/>
              <a:t>간호사가 </a:t>
            </a:r>
            <a:r>
              <a:rPr lang="ko-KR" altLang="en-US" dirty="0"/>
              <a:t>대상자의 말을 잘 이해하려 </a:t>
            </a:r>
            <a:r>
              <a:rPr lang="ko-KR" altLang="en-US" dirty="0" smtClean="0"/>
              <a:t>한다는 </a:t>
            </a:r>
            <a:r>
              <a:rPr lang="ko-KR" altLang="en-US" dirty="0"/>
              <a:t>바램을 보여주는 </a:t>
            </a:r>
            <a:r>
              <a:rPr lang="ko-KR" altLang="en-US" dirty="0" smtClean="0"/>
              <a:t>기법</a:t>
            </a:r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ko-KR" altLang="en-US" dirty="0" smtClean="0"/>
              <a:t>느낌 나누기</a:t>
            </a:r>
            <a:endParaRPr lang="ko-KR" altLang="en-US" dirty="0"/>
          </a:p>
        </p:txBody>
      </p:sp>
      <p:sp>
        <p:nvSpPr>
          <p:cNvPr id="5" name="내용 개체 틀 4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ko-KR" altLang="en-US" dirty="0"/>
              <a:t>대상자의 느낌을 묘사하고 정확한 피드백을 구하는 </a:t>
            </a:r>
            <a:r>
              <a:rPr lang="ko-KR" altLang="en-US" dirty="0" smtClean="0"/>
              <a:t>것</a:t>
            </a:r>
            <a:endParaRPr lang="en-US" altLang="ko-KR" dirty="0" smtClean="0"/>
          </a:p>
          <a:p>
            <a:r>
              <a:rPr lang="ko-KR" altLang="en-US" dirty="0" smtClean="0"/>
              <a:t>간호사가 </a:t>
            </a:r>
            <a:r>
              <a:rPr lang="ko-KR" altLang="en-US" dirty="0"/>
              <a:t>대상자의 말을 잘못 이해했거나 제대로 지각하지 못했다는 것을 </a:t>
            </a:r>
            <a:r>
              <a:rPr lang="ko-KR" altLang="en-US" dirty="0" smtClean="0"/>
              <a:t>확인</a:t>
            </a:r>
            <a:endParaRPr lang="ko-KR" altLang="en-US" dirty="0"/>
          </a:p>
        </p:txBody>
      </p:sp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04754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err="1" smtClean="0"/>
              <a:t>재진술하기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ko-KR" altLang="en-US" dirty="0" smtClean="0"/>
              <a:t>대상자의 </a:t>
            </a:r>
            <a:r>
              <a:rPr lang="ko-KR" altLang="en-US" dirty="0"/>
              <a:t>메시지를 간호사의 말로 요약을 하고 거기에 </a:t>
            </a:r>
            <a:r>
              <a:rPr lang="ko-KR" altLang="en-US" dirty="0" smtClean="0"/>
              <a:t>반응하도록 </a:t>
            </a:r>
            <a:r>
              <a:rPr lang="ko-KR" altLang="en-US" dirty="0"/>
              <a:t>하는 </a:t>
            </a:r>
            <a:r>
              <a:rPr lang="ko-KR" altLang="en-US" dirty="0" smtClean="0"/>
              <a:t>것</a:t>
            </a:r>
            <a:endParaRPr lang="en-US" altLang="ko-KR" dirty="0" smtClean="0"/>
          </a:p>
          <a:p>
            <a:r>
              <a:rPr lang="ko-KR" altLang="en-US" dirty="0" err="1" smtClean="0"/>
              <a:t>재진술은</a:t>
            </a:r>
            <a:r>
              <a:rPr lang="ko-KR" altLang="en-US" dirty="0" smtClean="0"/>
              <a:t> </a:t>
            </a:r>
            <a:r>
              <a:rPr lang="ko-KR" altLang="en-US" dirty="0"/>
              <a:t>간호사가 대상자의 말을 경청하고 </a:t>
            </a:r>
            <a:r>
              <a:rPr lang="ko-KR" altLang="en-US" dirty="0" smtClean="0"/>
              <a:t>있음을 알림</a:t>
            </a:r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ko-KR" altLang="en-US" dirty="0" smtClean="0"/>
              <a:t>초점 맞추기</a:t>
            </a:r>
            <a:endParaRPr lang="ko-KR" altLang="en-US" dirty="0"/>
          </a:p>
        </p:txBody>
      </p:sp>
      <p:sp>
        <p:nvSpPr>
          <p:cNvPr id="5" name="내용 개체 틀 4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ko-KR" altLang="en-US" dirty="0"/>
              <a:t>초점 맞추기는 특정한 내용에 대상자의 주의를 집중시키는 </a:t>
            </a:r>
            <a:r>
              <a:rPr lang="ko-KR" altLang="en-US" dirty="0" smtClean="0"/>
              <a:t>것</a:t>
            </a:r>
            <a:endParaRPr lang="en-US" altLang="ko-KR" dirty="0" smtClean="0"/>
          </a:p>
          <a:p>
            <a:r>
              <a:rPr lang="ko-KR" altLang="en-US" dirty="0" smtClean="0"/>
              <a:t>특히 </a:t>
            </a:r>
            <a:r>
              <a:rPr lang="ko-KR" altLang="en-US" dirty="0"/>
              <a:t>대상자가 산만하고 애매모호하게 말할 때 사용하는 </a:t>
            </a:r>
            <a:r>
              <a:rPr lang="ko-KR" altLang="en-US" dirty="0" smtClean="0"/>
              <a:t>기법</a:t>
            </a:r>
            <a:endParaRPr lang="ko-KR" altLang="en-US" dirty="0"/>
          </a:p>
        </p:txBody>
      </p:sp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886891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반영하기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ko-KR" altLang="en-US" dirty="0"/>
              <a:t>내용 반영: </a:t>
            </a:r>
            <a:r>
              <a:rPr lang="ko-KR" altLang="en-US" dirty="0" smtClean="0"/>
              <a:t>대상자의 </a:t>
            </a:r>
            <a:r>
              <a:rPr lang="ko-KR" altLang="en-US" dirty="0"/>
              <a:t>생각을 새롭고 간략한 언어로 반복해주는 </a:t>
            </a:r>
            <a:r>
              <a:rPr lang="ko-KR" altLang="en-US" dirty="0" smtClean="0"/>
              <a:t>것</a:t>
            </a:r>
            <a:r>
              <a:rPr lang="en-US" altLang="ko-KR" dirty="0" smtClean="0"/>
              <a:t>.</a:t>
            </a:r>
            <a:r>
              <a:rPr lang="ko-KR" altLang="en-US" dirty="0" smtClean="0"/>
              <a:t> 간호사가 </a:t>
            </a:r>
            <a:r>
              <a:rPr lang="ko-KR" altLang="en-US" dirty="0"/>
              <a:t>대상자의 말을 </a:t>
            </a:r>
            <a:r>
              <a:rPr lang="ko-KR" altLang="en-US" dirty="0" smtClean="0"/>
              <a:t>듣고 </a:t>
            </a:r>
            <a:r>
              <a:rPr lang="ko-KR" altLang="en-US" dirty="0"/>
              <a:t>있고 그 내용을 이해한다는 것을 </a:t>
            </a:r>
            <a:r>
              <a:rPr lang="ko-KR" altLang="en-US" dirty="0" smtClean="0"/>
              <a:t>알려줌</a:t>
            </a:r>
            <a:endParaRPr lang="en-US" altLang="ko-KR" dirty="0" smtClean="0"/>
          </a:p>
          <a:p>
            <a:r>
              <a:rPr lang="ko-KR" altLang="en-US" dirty="0" smtClean="0"/>
              <a:t>감정 반영</a:t>
            </a:r>
            <a:r>
              <a:rPr lang="en-US" altLang="ko-KR" dirty="0" smtClean="0"/>
              <a:t>: </a:t>
            </a:r>
            <a:r>
              <a:rPr lang="ko-KR" altLang="en-US" dirty="0"/>
              <a:t>간호사가 대상자의 감정을 인식하고 있다는 것을 알게 </a:t>
            </a:r>
            <a:r>
              <a:rPr lang="ko-KR" altLang="en-US" dirty="0" smtClean="0"/>
              <a:t>함</a:t>
            </a:r>
            <a:r>
              <a:rPr lang="en-US" altLang="ko-KR" dirty="0" smtClean="0"/>
              <a:t>.  </a:t>
            </a:r>
            <a:r>
              <a:rPr lang="ko-KR" altLang="en-US" dirty="0" smtClean="0"/>
              <a:t>대상자가 </a:t>
            </a:r>
            <a:r>
              <a:rPr lang="ko-KR" altLang="en-US" dirty="0"/>
              <a:t>자기감정을 수용하고 인정하는 데 </a:t>
            </a:r>
            <a:r>
              <a:rPr lang="ko-KR" altLang="en-US" dirty="0" smtClean="0"/>
              <a:t>도움 </a:t>
            </a:r>
            <a:endParaRPr lang="en-US" altLang="ko-KR" dirty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ko-KR" altLang="en-US" dirty="0" smtClean="0"/>
              <a:t>제안하기</a:t>
            </a:r>
            <a:endParaRPr lang="ko-KR" altLang="en-US" dirty="0"/>
          </a:p>
        </p:txBody>
      </p:sp>
      <p:sp>
        <p:nvSpPr>
          <p:cNvPr id="5" name="내용 개체 틀 4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ko-KR" altLang="en-US" dirty="0"/>
              <a:t>대상자가 자신의 문제를 분석하고 있을 때나 대처 방안을 모색할 때 간호사가 제안을 하는 것은 대상자에게 선택의 여지를 주는 것</a:t>
            </a:r>
          </a:p>
        </p:txBody>
      </p:sp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05780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정보 제공하기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ko-KR" altLang="en-US" dirty="0" smtClean="0"/>
              <a:t>제안이나 </a:t>
            </a:r>
            <a:r>
              <a:rPr lang="ko-KR" altLang="en-US" dirty="0"/>
              <a:t>충고와는 </a:t>
            </a:r>
            <a:r>
              <a:rPr lang="ko-KR" altLang="en-US" dirty="0" smtClean="0"/>
              <a:t>다름</a:t>
            </a:r>
            <a:endParaRPr lang="en-US" altLang="ko-KR" dirty="0" smtClean="0"/>
          </a:p>
          <a:p>
            <a:r>
              <a:rPr lang="ko-KR" altLang="en-US" dirty="0" smtClean="0"/>
              <a:t>대상자에게 </a:t>
            </a:r>
            <a:r>
              <a:rPr lang="ko-KR" altLang="en-US" dirty="0"/>
              <a:t>필요한 건강 </a:t>
            </a:r>
            <a:r>
              <a:rPr lang="ko-KR" altLang="en-US" dirty="0" smtClean="0"/>
              <a:t>교육이나 </a:t>
            </a:r>
            <a:r>
              <a:rPr lang="ko-KR" altLang="en-US" dirty="0"/>
              <a:t>약물 복용</a:t>
            </a:r>
            <a:r>
              <a:rPr lang="en-US" altLang="ko-KR" dirty="0"/>
              <a:t>, </a:t>
            </a:r>
            <a:r>
              <a:rPr lang="ko-KR" altLang="en-US" dirty="0"/>
              <a:t>부작용 등에 관해 교육적인 자료를 제공하는 </a:t>
            </a:r>
            <a:r>
              <a:rPr lang="ko-KR" altLang="en-US" dirty="0" smtClean="0"/>
              <a:t>것</a:t>
            </a:r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ko-KR" altLang="en-US" dirty="0" smtClean="0"/>
              <a:t>침묵하기</a:t>
            </a:r>
            <a:endParaRPr lang="ko-KR" altLang="en-US" dirty="0"/>
          </a:p>
        </p:txBody>
      </p:sp>
      <p:sp>
        <p:nvSpPr>
          <p:cNvPr id="5" name="내용 개체 틀 4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침묵</a:t>
            </a:r>
            <a:r>
              <a:rPr lang="en-US" altLang="ko-KR" dirty="0"/>
              <a:t>(silence)</a:t>
            </a:r>
            <a:r>
              <a:rPr lang="ko-KR" altLang="en-US" dirty="0"/>
              <a:t>은 커뮤니케이션을 하지 않는 것인데 그런 상태로도 전달되는 메시지가 있는 특별한 경로이므로 </a:t>
            </a:r>
            <a:r>
              <a:rPr lang="ko-KR" altLang="en-US" dirty="0" smtClean="0"/>
              <a:t>간호사들은 </a:t>
            </a:r>
            <a:r>
              <a:rPr lang="ko-KR" altLang="en-US" dirty="0"/>
              <a:t>침묵이 주는 영향에 대해 이해할 </a:t>
            </a:r>
            <a:r>
              <a:rPr lang="ko-KR" altLang="en-US" dirty="0" smtClean="0"/>
              <a:t>필요 있음</a:t>
            </a:r>
            <a:endParaRPr lang="en-US" altLang="ko-KR" dirty="0" smtClean="0"/>
          </a:p>
          <a:p>
            <a:r>
              <a:rPr lang="ko-KR" altLang="en-US" dirty="0" smtClean="0"/>
              <a:t>때로 </a:t>
            </a:r>
            <a:r>
              <a:rPr lang="ko-KR" altLang="en-US" dirty="0"/>
              <a:t>침묵은 커뮤니케이션을 하는 두 사람에게 성찰의 </a:t>
            </a:r>
            <a:r>
              <a:rPr lang="ko-KR" altLang="en-US" dirty="0" smtClean="0"/>
              <a:t>순간을 주기도 함 </a:t>
            </a:r>
            <a:endParaRPr lang="ko-KR" altLang="en-US" dirty="0"/>
          </a:p>
        </p:txBody>
      </p:sp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60503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r>
              <a:rPr lang="en-US" altLang="ko-KR" baseline="30000" dirty="0" smtClean="0"/>
              <a:t>th</a:t>
            </a:r>
            <a:r>
              <a:rPr lang="en-US" altLang="ko-KR" dirty="0" smtClean="0"/>
              <a:t> Section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비치료적</a:t>
            </a:r>
            <a:r>
              <a:rPr lang="en-US" altLang="ko-KR" dirty="0" smtClean="0"/>
              <a:t> </a:t>
            </a:r>
            <a:r>
              <a:rPr lang="ko-KR" altLang="en-US" dirty="0" smtClean="0"/>
              <a:t>의사소통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046414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4"/>
          <p:cNvSpPr>
            <a:spLocks noGrp="1"/>
          </p:cNvSpPr>
          <p:nvPr>
            <p:ph sz="half" idx="1"/>
          </p:nvPr>
        </p:nvSpPr>
        <p:spPr>
          <a:xfrm>
            <a:off x="502920" y="1600199"/>
            <a:ext cx="4069080" cy="4526280"/>
          </a:xfrm>
        </p:spPr>
        <p:txBody>
          <a:bodyPr>
            <a:normAutofit/>
          </a:bodyPr>
          <a:lstStyle/>
          <a:p>
            <a:r>
              <a:rPr lang="ko-KR" altLang="en-US" dirty="0"/>
              <a:t>공격하기와 방어하기</a:t>
            </a:r>
            <a:r>
              <a:rPr lang="en-US" altLang="ko-KR" dirty="0"/>
              <a:t>(Attacking or Defending) </a:t>
            </a:r>
            <a:endParaRPr lang="en-US" altLang="ko-KR" dirty="0" smtClean="0"/>
          </a:p>
          <a:p>
            <a:r>
              <a:rPr lang="ko-KR" altLang="en-US" dirty="0" smtClean="0"/>
              <a:t>판단하기</a:t>
            </a:r>
            <a:r>
              <a:rPr lang="en-US" altLang="ko-KR" dirty="0" smtClean="0"/>
              <a:t>(</a:t>
            </a:r>
            <a:r>
              <a:rPr lang="en-US" altLang="ko-KR" dirty="0"/>
              <a:t>Casting </a:t>
            </a:r>
            <a:r>
              <a:rPr lang="en-US" altLang="ko-KR" dirty="0" err="1"/>
              <a:t>judgement</a:t>
            </a:r>
            <a:r>
              <a:rPr lang="en-US" altLang="ko-KR" dirty="0" smtClean="0"/>
              <a:t>)</a:t>
            </a:r>
          </a:p>
          <a:p>
            <a:r>
              <a:rPr lang="ko-KR" altLang="en-US" dirty="0" smtClean="0"/>
              <a:t>최소화하기</a:t>
            </a:r>
            <a:r>
              <a:rPr lang="en-US" altLang="ko-KR" dirty="0"/>
              <a:t>(Minimizing) </a:t>
            </a:r>
            <a:endParaRPr lang="en-US" altLang="ko-KR" dirty="0" smtClean="0"/>
          </a:p>
          <a:p>
            <a:r>
              <a:rPr lang="ko-KR" altLang="en-US" dirty="0"/>
              <a:t>피상적으로 안심시키기</a:t>
            </a:r>
            <a:r>
              <a:rPr lang="en-US" altLang="ko-KR" dirty="0"/>
              <a:t>(False reassuring) </a:t>
            </a:r>
            <a:endParaRPr lang="en-US" altLang="ko-KR" dirty="0" smtClean="0"/>
          </a:p>
        </p:txBody>
      </p:sp>
      <p:sp>
        <p:nvSpPr>
          <p:cNvPr id="6" name="내용 개체 틀 5"/>
          <p:cNvSpPr>
            <a:spLocks noGrp="1"/>
          </p:cNvSpPr>
          <p:nvPr>
            <p:ph sz="half" idx="2"/>
          </p:nvPr>
        </p:nvSpPr>
        <p:spPr>
          <a:xfrm>
            <a:off x="4673672" y="1600199"/>
            <a:ext cx="4074792" cy="4526280"/>
          </a:xfrm>
        </p:spPr>
        <p:txBody>
          <a:bodyPr/>
          <a:lstStyle/>
          <a:p>
            <a:r>
              <a:rPr lang="ko-KR" altLang="en-US" dirty="0" err="1" smtClean="0"/>
              <a:t>따져묻기</a:t>
            </a:r>
            <a:r>
              <a:rPr lang="en-US" altLang="ko-KR" dirty="0"/>
              <a:t>(Interrogating</a:t>
            </a:r>
            <a:r>
              <a:rPr lang="en-US" altLang="ko-KR" dirty="0" smtClean="0"/>
              <a:t>)</a:t>
            </a:r>
          </a:p>
          <a:p>
            <a:r>
              <a:rPr lang="ko-KR" altLang="en-US" dirty="0" smtClean="0"/>
              <a:t>충고하기</a:t>
            </a:r>
            <a:r>
              <a:rPr lang="en-US" altLang="ko-KR" dirty="0"/>
              <a:t>(Giving advice) </a:t>
            </a:r>
          </a:p>
          <a:p>
            <a:r>
              <a:rPr lang="ko-KR" altLang="en-US" dirty="0"/>
              <a:t>혼자 떠들기</a:t>
            </a:r>
            <a:r>
              <a:rPr lang="en-US" altLang="ko-KR" dirty="0"/>
              <a:t>(Running off at the mouth)</a:t>
            </a:r>
          </a:p>
          <a:p>
            <a:r>
              <a:rPr lang="ko-KR" altLang="en-US" dirty="0"/>
              <a:t>끼어들기</a:t>
            </a:r>
            <a:r>
              <a:rPr lang="en-US" altLang="ko-KR" dirty="0"/>
              <a:t>(Rushing)</a:t>
            </a:r>
          </a:p>
          <a:p>
            <a:r>
              <a:rPr lang="ko-KR" altLang="en-US" dirty="0"/>
              <a:t>편들기</a:t>
            </a:r>
            <a:r>
              <a:rPr lang="en-US" altLang="ko-KR" dirty="0"/>
              <a:t>(Taking sides)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비치료적 의사소통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356741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5</a:t>
            </a:r>
            <a:r>
              <a:rPr lang="en-US" altLang="ko-KR" baseline="30000" dirty="0" smtClean="0"/>
              <a:t>th</a:t>
            </a:r>
            <a:r>
              <a:rPr lang="en-US" altLang="ko-KR" dirty="0" smtClean="0"/>
              <a:t> Section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간호과정에 유용한 </a:t>
            </a:r>
            <a:r>
              <a:rPr lang="ko-KR" altLang="en-US" dirty="0" smtClean="0"/>
              <a:t>의사소통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248311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대상자가 자기의 느낌을 표현하고 필요한 정보를 잘 </a:t>
            </a:r>
            <a:r>
              <a:rPr lang="ko-KR" altLang="en-US" dirty="0" smtClean="0"/>
              <a:t>전달할 수 있도록 </a:t>
            </a:r>
            <a:r>
              <a:rPr lang="ko-KR" altLang="en-US" dirty="0"/>
              <a:t>하는 </a:t>
            </a:r>
            <a:r>
              <a:rPr lang="ko-KR" altLang="en-US" dirty="0" smtClean="0"/>
              <a:t>기법</a:t>
            </a:r>
            <a:endParaRPr lang="en-US" altLang="ko-KR" dirty="0" smtClean="0"/>
          </a:p>
          <a:p>
            <a:r>
              <a:rPr lang="ko-KR" altLang="en-US" sz="2400" dirty="0" smtClean="0"/>
              <a:t>침묵</a:t>
            </a:r>
            <a:endParaRPr lang="en-US" altLang="ko-KR" sz="2400" dirty="0" smtClean="0"/>
          </a:p>
          <a:p>
            <a:r>
              <a:rPr lang="ko-KR" altLang="en-US" sz="2400" dirty="0" smtClean="0"/>
              <a:t>적극적인 경청</a:t>
            </a:r>
            <a:endParaRPr lang="en-US" altLang="ko-KR" sz="2400" dirty="0" smtClean="0"/>
          </a:p>
          <a:p>
            <a:r>
              <a:rPr lang="ko-KR" altLang="en-US" sz="2400" dirty="0" smtClean="0"/>
              <a:t>개방적인 질문</a:t>
            </a:r>
            <a:endParaRPr lang="en-US" altLang="ko-KR" sz="2400" dirty="0" smtClean="0"/>
          </a:p>
          <a:p>
            <a:r>
              <a:rPr lang="ko-KR" altLang="en-US" sz="2400" dirty="0" smtClean="0"/>
              <a:t>명료</a:t>
            </a:r>
            <a:r>
              <a:rPr lang="ko-KR" altLang="en-US" sz="2400" dirty="0"/>
              <a:t>화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간호사정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155583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간호진단을 내릴 때에는 관찰을 통해 얻은 자료를 분석하고 정보를 확인하는데 필요한 </a:t>
            </a:r>
            <a:r>
              <a:rPr lang="ko-KR" altLang="en-US" dirty="0" smtClean="0"/>
              <a:t>기법</a:t>
            </a:r>
            <a:endParaRPr lang="en-US" altLang="ko-KR" dirty="0" smtClean="0"/>
          </a:p>
          <a:p>
            <a:r>
              <a:rPr lang="ko-KR" altLang="en-US" sz="2400" dirty="0" smtClean="0"/>
              <a:t>관찰</a:t>
            </a:r>
            <a:r>
              <a:rPr lang="en-US" altLang="ko-KR" sz="2400" dirty="0"/>
              <a:t>(observation) </a:t>
            </a:r>
            <a:endParaRPr lang="en-US" altLang="ko-KR" sz="2400" dirty="0" smtClean="0"/>
          </a:p>
          <a:p>
            <a:r>
              <a:rPr lang="ko-KR" altLang="en-US" sz="2400" dirty="0" smtClean="0"/>
              <a:t>현실 </a:t>
            </a:r>
            <a:r>
              <a:rPr lang="ko-KR" altLang="en-US" sz="2400" dirty="0"/>
              <a:t>인식 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간호진단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929993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간호계획 </a:t>
            </a:r>
            <a:r>
              <a:rPr lang="ko-KR" altLang="en-US" dirty="0"/>
              <a:t>단계에서는 문제 해결과 결정을 위한 의사소통 </a:t>
            </a:r>
            <a:r>
              <a:rPr lang="ko-KR" altLang="en-US" dirty="0" smtClean="0"/>
              <a:t>기법</a:t>
            </a:r>
            <a:endParaRPr lang="en-US" altLang="ko-KR" dirty="0" smtClean="0"/>
          </a:p>
          <a:p>
            <a:r>
              <a:rPr lang="ko-KR" altLang="en-US" sz="2400" dirty="0" smtClean="0"/>
              <a:t>협력 제의</a:t>
            </a:r>
            <a:endParaRPr lang="en-US" altLang="ko-KR" sz="2400" dirty="0" smtClean="0"/>
          </a:p>
          <a:p>
            <a:r>
              <a:rPr lang="ko-KR" altLang="en-US" sz="2400" dirty="0" smtClean="0"/>
              <a:t>목표 달성의 격려</a:t>
            </a:r>
            <a:endParaRPr lang="en-US" altLang="ko-KR" sz="2400" dirty="0" smtClean="0"/>
          </a:p>
          <a:p>
            <a:r>
              <a:rPr lang="ko-KR" altLang="en-US" sz="2400" dirty="0" smtClean="0"/>
              <a:t>선택 사양의 고려 격려</a:t>
            </a:r>
            <a:endParaRPr lang="en-US" altLang="ko-KR" sz="2400" dirty="0" smtClean="0"/>
          </a:p>
          <a:p>
            <a:r>
              <a:rPr lang="ko-KR" altLang="en-US" sz="2400" dirty="0" smtClean="0"/>
              <a:t>의사결정의 격려</a:t>
            </a:r>
            <a:endParaRPr lang="en-US" altLang="ko-KR" sz="2400" dirty="0" smtClean="0"/>
          </a:p>
          <a:p>
            <a:r>
              <a:rPr lang="ko-KR" altLang="en-US" sz="2400" dirty="0" smtClean="0"/>
              <a:t>구체적인 계획의 격려 </a:t>
            </a:r>
            <a:endParaRPr lang="ko-KR" altLang="en-US" sz="2400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간호계획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481832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수립한 계획을 이행하도록 지지하고 격려하는 의사소통 </a:t>
            </a:r>
            <a:r>
              <a:rPr lang="ko-KR" altLang="en-US" dirty="0" smtClean="0"/>
              <a:t>기법 필요</a:t>
            </a:r>
            <a:endParaRPr lang="en-US" altLang="ko-KR" dirty="0" smtClean="0"/>
          </a:p>
          <a:p>
            <a:r>
              <a:rPr lang="ko-KR" altLang="en-US" sz="2400" dirty="0" smtClean="0"/>
              <a:t>새로운 행동의 실습</a:t>
            </a:r>
            <a:endParaRPr lang="en-US" altLang="ko-KR" sz="2400" dirty="0" smtClean="0"/>
          </a:p>
          <a:p>
            <a:r>
              <a:rPr lang="ko-KR" altLang="en-US" sz="2400" dirty="0" smtClean="0"/>
              <a:t>직면</a:t>
            </a:r>
            <a:endParaRPr lang="en-US" altLang="ko-KR" sz="2400" dirty="0" smtClean="0"/>
          </a:p>
          <a:p>
            <a:r>
              <a:rPr lang="ko-KR" altLang="en-US" sz="2400" dirty="0" smtClean="0"/>
              <a:t>피드백</a:t>
            </a:r>
            <a:endParaRPr lang="en-US" altLang="ko-KR" sz="2400" dirty="0" smtClean="0"/>
          </a:p>
          <a:p>
            <a:r>
              <a:rPr lang="ko-KR" altLang="en-US" sz="2400" dirty="0" smtClean="0"/>
              <a:t>사건의 연결</a:t>
            </a:r>
            <a:endParaRPr lang="en-US" altLang="ko-KR" sz="2400" dirty="0" smtClean="0"/>
          </a:p>
          <a:p>
            <a:r>
              <a:rPr lang="ko-KR" altLang="en-US" sz="2400" dirty="0" smtClean="0"/>
              <a:t>비교격려</a:t>
            </a:r>
            <a:endParaRPr lang="en-US" altLang="ko-KR" sz="2400" dirty="0" smtClean="0"/>
          </a:p>
          <a:p>
            <a:r>
              <a:rPr lang="ko-KR" altLang="en-US" sz="2400" dirty="0" smtClean="0"/>
              <a:t>인지 상태나 주제의 확인</a:t>
            </a:r>
            <a:endParaRPr lang="en-US" altLang="ko-KR" sz="2400" dirty="0" smtClean="0"/>
          </a:p>
          <a:p>
            <a:r>
              <a:rPr lang="ko-KR" altLang="en-US" sz="2400" dirty="0" smtClean="0"/>
              <a:t>요</a:t>
            </a:r>
            <a:r>
              <a:rPr lang="ko-KR" altLang="en-US" sz="2400" dirty="0"/>
              <a:t>약</a:t>
            </a:r>
            <a:endParaRPr lang="en-US" altLang="ko-KR" sz="2400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간호수행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962985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간호 목표에 따라 계획하고 수행한 바가 잘 이루어졌는지 </a:t>
            </a:r>
            <a:r>
              <a:rPr lang="ko-KR" altLang="en-US" dirty="0" smtClean="0"/>
              <a:t>평가</a:t>
            </a:r>
            <a:endParaRPr lang="en-US" altLang="ko-KR" dirty="0" smtClean="0"/>
          </a:p>
          <a:p>
            <a:r>
              <a:rPr lang="ko-KR" altLang="en-US" sz="2400" dirty="0" smtClean="0"/>
              <a:t>평가 격려</a:t>
            </a:r>
            <a:endParaRPr lang="en-US" altLang="ko-KR" sz="2400" dirty="0" smtClean="0"/>
          </a:p>
          <a:p>
            <a:r>
              <a:rPr lang="ko-KR" altLang="en-US" sz="2400" dirty="0" smtClean="0"/>
              <a:t>피드</a:t>
            </a:r>
            <a:r>
              <a:rPr lang="ko-KR" altLang="en-US" sz="2400" dirty="0"/>
              <a:t>백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간호 평가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789708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텍스트 개체 틀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6</a:t>
            </a:r>
            <a:r>
              <a:rPr lang="en-US" altLang="ko-KR" baseline="30000" dirty="0" smtClean="0"/>
              <a:t>th</a:t>
            </a:r>
            <a:r>
              <a:rPr lang="en-US" altLang="ko-KR" dirty="0" smtClean="0"/>
              <a:t> Section</a:t>
            </a:r>
            <a:endParaRPr lang="ko-KR" altLang="en-US" dirty="0"/>
          </a:p>
        </p:txBody>
      </p:sp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학습활</a:t>
            </a:r>
            <a:r>
              <a:rPr lang="ko-KR" altLang="en-US" dirty="0"/>
              <a:t>동</a:t>
            </a:r>
          </a:p>
        </p:txBody>
      </p:sp>
    </p:spTree>
    <p:extLst>
      <p:ext uri="{BB962C8B-B14F-4D97-AF65-F5344CB8AC3E}">
        <p14:creationId xmlns:p14="http://schemas.microsoft.com/office/powerpoint/2010/main" val="21461200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입원 </a:t>
            </a:r>
            <a:r>
              <a:rPr lang="ko-KR" altLang="en-US" dirty="0"/>
              <a:t>관리 및 검사 전 간호에서 적절한 </a:t>
            </a:r>
            <a:r>
              <a:rPr lang="ko-KR" altLang="en-US" dirty="0" err="1"/>
              <a:t>의사소통술을</a:t>
            </a:r>
            <a:r>
              <a:rPr lang="ko-KR" altLang="en-US" dirty="0"/>
              <a:t> 적용할 수 있다</a:t>
            </a:r>
            <a:r>
              <a:rPr lang="en-US" altLang="ko-KR" dirty="0"/>
              <a:t>. </a:t>
            </a:r>
            <a:endParaRPr lang="ko-KR" altLang="en-US" dirty="0"/>
          </a:p>
        </p:txBody>
      </p:sp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dirty="0"/>
              <a:t> 입원환자 간호 및 검사 전 간호 의사소통</a:t>
            </a:r>
          </a:p>
        </p:txBody>
      </p:sp>
    </p:spTree>
    <p:extLst>
      <p:ext uri="{BB962C8B-B14F-4D97-AF65-F5344CB8AC3E}">
        <p14:creationId xmlns:p14="http://schemas.microsoft.com/office/powerpoint/2010/main" val="1672300249"/>
      </p:ext>
    </p:extLst>
  </p:cSld>
  <p:clrMapOvr>
    <a:masterClrMapping/>
  </p:clrMapOvr>
</p:sld>
</file>

<file path=ppt/theme/theme1.xml><?xml version="1.0" encoding="utf-8"?>
<a:theme xmlns:a="http://schemas.openxmlformats.org/drawingml/2006/main" name="New_Education03">
  <a:themeElements>
    <a:clrScheme name="Education0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ducation03">
      <a:majorFont>
        <a:latin typeface="Corbel"/>
        <a:ea typeface=""/>
        <a:cs typeface=""/>
        <a:font script="Jpan" typeface="HG丸ｺﾞｼｯｸM-PRO"/>
        <a:font script="Hang" typeface="맑은 고딕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丸ｺﾞｼｯｸM-PRO"/>
        <a:font script="Hang" typeface="맑은 고딕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Education03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hade val="100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sx="102000" sy="102000" algn="ct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3500" dist="25400" dir="5400000" sx="102000" sy="102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6600000"/>
            </a:lightRig>
          </a:scene3d>
          <a:sp3d contourW="12700" prstMaterial="dkEdge">
            <a:bevelT w="31750" h="19050" prst="softRound"/>
            <a:contourClr>
              <a:schemeClr val="phClr"/>
            </a:contourClr>
          </a:sp3d>
        </a:effectStyle>
        <a:effectStyle>
          <a:effectLst>
            <a:outerShdw blurRad="63500" dist="25400" dir="5400000" sx="102000" sy="102000" algn="ct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6600000"/>
            </a:lightRig>
          </a:scene3d>
          <a:sp3d contourW="12700" prstMaterial="dkEdge">
            <a:bevelT w="69850" h="5715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50000"/>
              </a:schemeClr>
            </a:gs>
            <a:gs pos="64000">
              <a:schemeClr val="phClr">
                <a:tint val="100000"/>
                <a:shade val="85000"/>
                <a:satMod val="130000"/>
              </a:schemeClr>
            </a:gs>
            <a:gs pos="72000">
              <a:schemeClr val="phClr">
                <a:shade val="85000"/>
                <a:satMod val="130000"/>
              </a:schemeClr>
            </a:gs>
          </a:gsLst>
          <a:lin ang="13500000" scaled="0"/>
        </a:gradFill>
        <a:gradFill rotWithShape="1">
          <a:gsLst>
            <a:gs pos="0">
              <a:schemeClr val="phClr">
                <a:tint val="90000"/>
                <a:satMod val="200000"/>
              </a:schemeClr>
            </a:gs>
            <a:gs pos="100000">
              <a:schemeClr val="phClr">
                <a:shade val="70000"/>
                <a:satMod val="150000"/>
              </a:schemeClr>
            </a:gs>
          </a:gsLst>
          <a:path path="circle">
            <a:fillToRect l="50000" t="10000" r="50000" b="9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메모 테마</Template>
  <TotalTime>66</TotalTime>
  <Words>601</Words>
  <Application>Microsoft Office PowerPoint</Application>
  <PresentationFormat>화면 슬라이드 쇼(4:3)</PresentationFormat>
  <Paragraphs>118</Paragraphs>
  <Slides>23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23</vt:i4>
      </vt:variant>
    </vt:vector>
  </HeadingPairs>
  <TitlesOfParts>
    <vt:vector size="24" baseType="lpstr">
      <vt:lpstr>New_Education03</vt:lpstr>
      <vt:lpstr>치료적 의사소통</vt:lpstr>
      <vt:lpstr>학습목표</vt:lpstr>
      <vt:lpstr>치료적 의사소통의 이해</vt:lpstr>
      <vt:lpstr>치료적 의사소통</vt:lpstr>
      <vt:lpstr>치료적 의사소통의 목표</vt:lpstr>
      <vt:lpstr>치료적 의사소통의 목표</vt:lpstr>
      <vt:lpstr>치료적 의사소통 기법</vt:lpstr>
      <vt:lpstr>치료적 의사소통 기법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비치료적 의사소통</vt:lpstr>
      <vt:lpstr>비치료적 의사소통</vt:lpstr>
      <vt:lpstr>간호과정에 유용한 의사소통</vt:lpstr>
      <vt:lpstr>간호사정</vt:lpstr>
      <vt:lpstr>간호진단</vt:lpstr>
      <vt:lpstr>간호계획</vt:lpstr>
      <vt:lpstr>간호수행</vt:lpstr>
      <vt:lpstr>간호 평가</vt:lpstr>
      <vt:lpstr>학습활동</vt:lpstr>
      <vt:lpstr> 입원환자 간호 및 검사 전 간호 의사소통</vt:lpstr>
    </vt:vector>
  </TitlesOfParts>
  <Company>R&amp;D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Microsoft Corporation</dc:creator>
  <cp:lastModifiedBy>교수님</cp:lastModifiedBy>
  <cp:revision>19</cp:revision>
  <dcterms:created xsi:type="dcterms:W3CDTF">2006-10-05T04:04:58Z</dcterms:created>
  <dcterms:modified xsi:type="dcterms:W3CDTF">2014-08-10T07:15:20Z</dcterms:modified>
</cp:coreProperties>
</file>