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73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6" r:id="rId19"/>
    <p:sldId id="277" r:id="rId20"/>
    <p:sldId id="278" r:id="rId21"/>
    <p:sldId id="274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1CB83-6A36-4C7B-AE1C-FDE876911D8B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6FA56-0A4D-4423-9968-9E56F8B835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0191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6FA56-0A4D-4423-9968-9E56F8B8359E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5613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언어적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언어를 통해 정확하고 효율적으로 전달</a:t>
            </a:r>
            <a:endParaRPr lang="en-US" altLang="ko-KR" dirty="0" smtClean="0"/>
          </a:p>
          <a:p>
            <a:r>
              <a:rPr lang="ko-KR" altLang="en-US" dirty="0" smtClean="0"/>
              <a:t>아 </a:t>
            </a:r>
            <a:r>
              <a:rPr lang="ko-KR" altLang="en-US" dirty="0"/>
              <a:t>다르고</a:t>
            </a:r>
            <a:r>
              <a:rPr lang="en-US" altLang="ko-KR" dirty="0"/>
              <a:t>, </a:t>
            </a:r>
            <a:r>
              <a:rPr lang="ko-KR" altLang="en-US" dirty="0"/>
              <a:t>어 </a:t>
            </a:r>
            <a:r>
              <a:rPr lang="ko-KR" altLang="en-US" dirty="0" smtClean="0"/>
              <a:t>다르다</a:t>
            </a:r>
            <a:endParaRPr lang="en-US" altLang="ko-KR" dirty="0" smtClean="0"/>
          </a:p>
          <a:p>
            <a:r>
              <a:rPr lang="ko-KR" altLang="en-US" dirty="0" smtClean="0"/>
              <a:t>양날의 칼과 같은 언어</a:t>
            </a:r>
            <a:endParaRPr lang="en-US" altLang="ko-KR" dirty="0" smtClean="0"/>
          </a:p>
          <a:p>
            <a:r>
              <a:rPr lang="ko-KR" altLang="en-US" dirty="0" smtClean="0">
                <a:solidFill>
                  <a:srgbClr val="FF0000"/>
                </a:solidFill>
              </a:rPr>
              <a:t>표현</a:t>
            </a:r>
            <a:r>
              <a:rPr lang="ko-KR" altLang="en-US" dirty="0" smtClean="0"/>
              <a:t>과 </a:t>
            </a:r>
            <a:r>
              <a:rPr lang="ko-KR" altLang="en-US" dirty="0" smtClean="0">
                <a:solidFill>
                  <a:srgbClr val="FF0000"/>
                </a:solidFill>
              </a:rPr>
              <a:t>이해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smtClean="0"/>
              <a:t>잘 말하기와 잘 듣기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언어적 의사소통의 지침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5985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정확하고 분명하게 </a:t>
            </a:r>
            <a:r>
              <a:rPr lang="ko-KR" altLang="en-US" dirty="0" smtClean="0"/>
              <a:t>말하라</a:t>
            </a:r>
            <a:endParaRPr lang="en-US" altLang="ko-KR" dirty="0" smtClean="0"/>
          </a:p>
          <a:p>
            <a:r>
              <a:rPr lang="ko-KR" altLang="en-US" dirty="0"/>
              <a:t>적절한 단어를 </a:t>
            </a:r>
            <a:r>
              <a:rPr lang="ko-KR" altLang="en-US" dirty="0" smtClean="0"/>
              <a:t>사용하라</a:t>
            </a:r>
            <a:endParaRPr lang="en-US" altLang="ko-KR" dirty="0" smtClean="0"/>
          </a:p>
          <a:p>
            <a:r>
              <a:rPr lang="ko-KR" altLang="en-US" dirty="0"/>
              <a:t>상대방의 반응에 집중하라 </a:t>
            </a:r>
            <a:endParaRPr lang="en-US" altLang="ko-KR" dirty="0" smtClean="0"/>
          </a:p>
          <a:p>
            <a:r>
              <a:rPr lang="ko-KR" altLang="en-US" dirty="0"/>
              <a:t>환경 조성에 유의하라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언어적 의사소통 지침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6844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언어의 상징성</a:t>
            </a:r>
            <a:endParaRPr lang="en-US" altLang="ko-KR" dirty="0" smtClean="0"/>
          </a:p>
          <a:p>
            <a:r>
              <a:rPr lang="ko-KR" altLang="en-US" dirty="0" smtClean="0"/>
              <a:t>명확하게 말하고 </a:t>
            </a:r>
            <a:endParaRPr lang="en-US" altLang="ko-KR" dirty="0" smtClean="0"/>
          </a:p>
          <a:p>
            <a:r>
              <a:rPr lang="ko-KR" altLang="en-US" dirty="0" smtClean="0"/>
              <a:t>상대의 말을 이해했는지 확인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정확하고 분명하게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6247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대상자 연령 고려하여 이해할 수 있는 언어</a:t>
            </a:r>
            <a:endParaRPr lang="en-US" altLang="ko-KR" dirty="0" smtClean="0"/>
          </a:p>
          <a:p>
            <a:r>
              <a:rPr lang="ko-KR" altLang="en-US" dirty="0" smtClean="0"/>
              <a:t>사용하는 단어에 인품이 드러남</a:t>
            </a:r>
            <a:endParaRPr lang="en-US" altLang="ko-KR" dirty="0" smtClean="0"/>
          </a:p>
          <a:p>
            <a:r>
              <a:rPr lang="ko-KR" altLang="en-US" dirty="0" err="1" smtClean="0"/>
              <a:t>품격있는</a:t>
            </a:r>
            <a:r>
              <a:rPr lang="ko-KR" altLang="en-US" dirty="0" smtClean="0"/>
              <a:t> 단어 사용</a:t>
            </a:r>
            <a:endParaRPr lang="en-US" altLang="ko-KR" dirty="0" smtClean="0"/>
          </a:p>
          <a:p>
            <a:r>
              <a:rPr lang="ko-KR" altLang="en-US" dirty="0" smtClean="0"/>
              <a:t>예의와 배려</a:t>
            </a:r>
            <a:endParaRPr lang="en-US" altLang="ko-KR" dirty="0" smtClean="0"/>
          </a:p>
          <a:p>
            <a:r>
              <a:rPr lang="ko-KR" altLang="en-US" dirty="0" smtClean="0"/>
              <a:t>신</a:t>
            </a:r>
            <a:r>
              <a:rPr lang="ko-KR" altLang="en-US" dirty="0"/>
              <a:t>중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② 적절한 단어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5485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대화가 항상 의도대로 이어지지는 않음</a:t>
            </a:r>
            <a:endParaRPr lang="en-US" altLang="ko-KR" dirty="0" smtClean="0"/>
          </a:p>
          <a:p>
            <a:r>
              <a:rPr lang="ko-KR" altLang="en-US" dirty="0"/>
              <a:t>상대방의 반응에 따르는 이차적 준비 </a:t>
            </a:r>
            <a:r>
              <a:rPr lang="ko-KR" altLang="en-US" dirty="0" smtClean="0"/>
              <a:t>필요</a:t>
            </a:r>
            <a:endParaRPr lang="en-US" altLang="ko-KR" dirty="0" smtClean="0"/>
          </a:p>
          <a:p>
            <a:r>
              <a:rPr lang="ko-KR" altLang="en-US" dirty="0" smtClean="0"/>
              <a:t>한 번 부정적으로 </a:t>
            </a:r>
            <a:r>
              <a:rPr lang="ko-KR" altLang="en-US" dirty="0"/>
              <a:t>받아들인 </a:t>
            </a:r>
            <a:r>
              <a:rPr lang="ko-KR" altLang="en-US" dirty="0" smtClean="0"/>
              <a:t>생각 바꾸기 어려우므로 </a:t>
            </a:r>
            <a:r>
              <a:rPr lang="ko-KR" altLang="en-US" dirty="0"/>
              <a:t>처음에 긍정적으로 받아들일 수 있도록 잘 </a:t>
            </a:r>
            <a:r>
              <a:rPr lang="ko-KR" altLang="en-US" dirty="0" smtClean="0"/>
              <a:t>준비해야 함</a:t>
            </a:r>
            <a:endParaRPr lang="en-US" altLang="ko-KR" dirty="0" smtClean="0"/>
          </a:p>
          <a:p>
            <a:r>
              <a:rPr lang="ko-KR" altLang="en-US" dirty="0"/>
              <a:t>표현할 수 있는 가장 적절한 말을 생각하는 동시에 수용자에게 </a:t>
            </a:r>
            <a:r>
              <a:rPr lang="ko-KR" altLang="en-US" dirty="0" smtClean="0"/>
              <a:t>메시지를 </a:t>
            </a:r>
            <a:r>
              <a:rPr lang="ko-KR" altLang="en-US" dirty="0"/>
              <a:t>받아들일 시간을 주어야 </a:t>
            </a:r>
            <a:r>
              <a:rPr lang="ko-KR" altLang="en-US" dirty="0" smtClean="0"/>
              <a:t> 함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③ 상대방 반응에 집중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81669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대화 장소</a:t>
            </a:r>
            <a:endParaRPr lang="en-US" altLang="ko-KR" dirty="0"/>
          </a:p>
          <a:p>
            <a:r>
              <a:rPr lang="ko-KR" altLang="en-US" dirty="0" smtClean="0"/>
              <a:t>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</a:t>
            </a:r>
            <a:r>
              <a:rPr lang="ko-KR" altLang="en-US" dirty="0"/>
              <a:t>기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사회적 </a:t>
            </a:r>
            <a:r>
              <a:rPr lang="ko-KR" altLang="en-US" dirty="0"/>
              <a:t>관계 </a:t>
            </a:r>
            <a:endParaRPr lang="en-US" altLang="ko-KR" dirty="0"/>
          </a:p>
          <a:p>
            <a:r>
              <a:rPr lang="ko-KR" altLang="en-US" dirty="0" smtClean="0"/>
              <a:t>문화적 환경 등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④ 환경 조성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609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언어적 의사소통의 실제</a:t>
            </a:r>
            <a:r>
              <a:rPr lang="en-US" altLang="ko-KR" dirty="0" smtClean="0"/>
              <a:t> </a:t>
            </a:r>
            <a:r>
              <a:rPr lang="ko-KR" altLang="en-US" sz="2000" dirty="0" smtClean="0"/>
              <a:t>일상생활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112162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말하기</a:t>
            </a:r>
            <a:endParaRPr lang="en-US" altLang="ko-KR" dirty="0" smtClean="0"/>
          </a:p>
          <a:p>
            <a:r>
              <a:rPr lang="ko-KR" altLang="en-US" dirty="0" smtClean="0"/>
              <a:t>듣기</a:t>
            </a:r>
            <a:endParaRPr lang="en-US" altLang="ko-KR" dirty="0" smtClean="0"/>
          </a:p>
          <a:p>
            <a:r>
              <a:rPr lang="ko-KR" altLang="en-US" dirty="0" smtClean="0"/>
              <a:t>글쓰기</a:t>
            </a:r>
            <a:endParaRPr lang="en-US" altLang="ko-KR" dirty="0" smtClean="0"/>
          </a:p>
          <a:p>
            <a:r>
              <a:rPr lang="ko-KR" altLang="en-US" dirty="0" smtClean="0"/>
              <a:t>통신언</a:t>
            </a:r>
            <a:r>
              <a:rPr lang="ko-KR" altLang="en-US" dirty="0"/>
              <a:t>어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일상생활에서의 언어적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6067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대화</a:t>
            </a:r>
            <a:r>
              <a:rPr lang="en-US" altLang="ko-KR" dirty="0" smtClean="0"/>
              <a:t>: </a:t>
            </a:r>
            <a:r>
              <a:rPr lang="ko-KR" altLang="en-US" dirty="0" smtClean="0"/>
              <a:t>듣는 역할과 말하는 역할이 </a:t>
            </a:r>
            <a:r>
              <a:rPr lang="ko-KR" altLang="en-US" dirty="0"/>
              <a:t>계속해서 </a:t>
            </a:r>
            <a:r>
              <a:rPr lang="ko-KR" altLang="en-US" dirty="0" smtClean="0"/>
              <a:t>바뀜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적절하게 </a:t>
            </a:r>
            <a:r>
              <a:rPr lang="ko-KR" altLang="en-US" dirty="0"/>
              <a:t>말할 차례를 넘기고</a:t>
            </a:r>
            <a:r>
              <a:rPr lang="en-US" altLang="ko-KR" dirty="0"/>
              <a:t>, </a:t>
            </a:r>
            <a:r>
              <a:rPr lang="ko-KR" altLang="en-US" dirty="0"/>
              <a:t>자기가 말할 차례가 왔을 때 제대로 </a:t>
            </a:r>
            <a:r>
              <a:rPr lang="ko-KR" altLang="en-US" dirty="0" smtClean="0"/>
              <a:t>반응하는 것이 중요</a:t>
            </a:r>
            <a:endParaRPr lang="en-US" altLang="ko-KR" dirty="0" smtClean="0"/>
          </a:p>
          <a:p>
            <a:r>
              <a:rPr lang="ko-KR" altLang="en-US" dirty="0" smtClean="0"/>
              <a:t>토론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서로의 생각과 견해를 논리적으로 </a:t>
            </a:r>
            <a:r>
              <a:rPr lang="ko-KR" altLang="en-US" dirty="0" smtClean="0"/>
              <a:t>제시하고 </a:t>
            </a:r>
            <a:r>
              <a:rPr lang="ko-KR" altLang="en-US" dirty="0"/>
              <a:t>상대방의 의견을 경청하는 것만으로도 의사소통 능력 향상에 큰 </a:t>
            </a:r>
            <a:r>
              <a:rPr lang="ko-KR" altLang="en-US" dirty="0" smtClean="0"/>
              <a:t>도움</a:t>
            </a:r>
            <a:endParaRPr lang="en-US" altLang="ko-KR" dirty="0" smtClean="0"/>
          </a:p>
          <a:p>
            <a:r>
              <a:rPr lang="ko-KR" altLang="en-US" dirty="0" smtClean="0"/>
              <a:t>발표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조별발표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면접 등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말하기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8523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/>
              <a:t>말하는 것 이상으로 </a:t>
            </a:r>
            <a:r>
              <a:rPr lang="ko-KR" altLang="en-US" dirty="0" smtClean="0"/>
              <a:t>듣기 중요</a:t>
            </a:r>
            <a:endParaRPr lang="en-US" altLang="ko-KR" dirty="0" smtClean="0"/>
          </a:p>
          <a:p>
            <a:r>
              <a:rPr lang="ko-KR" altLang="en-US" dirty="0" smtClean="0"/>
              <a:t>듣기를 </a:t>
            </a:r>
            <a:r>
              <a:rPr lang="ko-KR" altLang="en-US" dirty="0"/>
              <a:t>제대로 하지 </a:t>
            </a:r>
            <a:r>
              <a:rPr lang="ko-KR" altLang="en-US" dirty="0" smtClean="0"/>
              <a:t>않아서</a:t>
            </a:r>
            <a:r>
              <a:rPr lang="en-US" altLang="ko-KR" dirty="0" smtClean="0"/>
              <a:t> </a:t>
            </a:r>
            <a:r>
              <a:rPr lang="ko-KR" altLang="en-US" dirty="0"/>
              <a:t>의사소통 과정에서 </a:t>
            </a:r>
            <a:r>
              <a:rPr lang="ko-KR" altLang="en-US" dirty="0" smtClean="0"/>
              <a:t>문제</a:t>
            </a:r>
            <a:endParaRPr lang="en-US" altLang="ko-KR" dirty="0" smtClean="0"/>
          </a:p>
          <a:p>
            <a:r>
              <a:rPr lang="ko-KR" altLang="en-US" dirty="0"/>
              <a:t>효과적인 듣기를 위해서는 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600" dirty="0"/>
              <a:t> </a:t>
            </a:r>
            <a:r>
              <a:rPr lang="ko-KR" altLang="en-US" sz="2600" dirty="0" smtClean="0"/>
              <a:t>     </a:t>
            </a:r>
            <a:r>
              <a:rPr lang="en-US" altLang="ko-KR" sz="2600" dirty="0" smtClean="0"/>
              <a:t>① </a:t>
            </a:r>
            <a:r>
              <a:rPr lang="ko-KR" altLang="en-US" sz="2600" dirty="0" smtClean="0"/>
              <a:t>판단하지 않아야 한다</a:t>
            </a:r>
            <a:endParaRPr lang="en-US" altLang="ko-KR" sz="2600" dirty="0" smtClean="0"/>
          </a:p>
          <a:p>
            <a:pPr marL="0" indent="0">
              <a:buNone/>
            </a:pPr>
            <a:r>
              <a:rPr lang="en-US" altLang="ko-KR" sz="2600" dirty="0" smtClean="0"/>
              <a:t>      ② </a:t>
            </a:r>
            <a:r>
              <a:rPr lang="ko-KR" altLang="en-US" sz="2600" dirty="0" smtClean="0"/>
              <a:t>느긋하게 </a:t>
            </a:r>
            <a:r>
              <a:rPr lang="ko-KR" altLang="en-US" sz="2600" dirty="0"/>
              <a:t>들어야 </a:t>
            </a:r>
            <a:r>
              <a:rPr lang="ko-KR" altLang="en-US" sz="2600" dirty="0" smtClean="0"/>
              <a:t>한다</a:t>
            </a:r>
            <a:endParaRPr lang="en-US" altLang="ko-KR" sz="2600" dirty="0"/>
          </a:p>
          <a:p>
            <a:pPr marL="0" indent="0">
              <a:buNone/>
            </a:pPr>
            <a:r>
              <a:rPr lang="en-US" altLang="ko-KR" sz="2600" dirty="0" smtClean="0"/>
              <a:t>      ③ </a:t>
            </a:r>
            <a:r>
              <a:rPr lang="ko-KR" altLang="en-US" sz="2600" dirty="0" smtClean="0"/>
              <a:t>자기중심적인 </a:t>
            </a:r>
            <a:r>
              <a:rPr lang="ko-KR" altLang="en-US" sz="2600" dirty="0"/>
              <a:t>단정을 피해야 </a:t>
            </a:r>
            <a:r>
              <a:rPr lang="ko-KR" altLang="en-US" sz="2600" dirty="0" smtClean="0"/>
              <a:t>한다</a:t>
            </a:r>
            <a:endParaRPr lang="en-US" altLang="ko-KR" sz="2600" dirty="0" smtClean="0"/>
          </a:p>
          <a:p>
            <a:pPr marL="0" indent="0">
              <a:buNone/>
            </a:pPr>
            <a:r>
              <a:rPr lang="en-US" altLang="ko-KR" sz="2600" dirty="0" smtClean="0"/>
              <a:t>      ④ </a:t>
            </a:r>
            <a:r>
              <a:rPr lang="ko-KR" altLang="en-US" sz="2600" dirty="0" smtClean="0"/>
              <a:t>자극적인 </a:t>
            </a:r>
            <a:r>
              <a:rPr lang="ko-KR" altLang="en-US" sz="2600" dirty="0"/>
              <a:t>단어에 감정적으로 반응하지 않도록 </a:t>
            </a:r>
            <a:r>
              <a:rPr lang="ko-KR" altLang="en-US" sz="2600" dirty="0" smtClean="0"/>
              <a:t>한다</a:t>
            </a:r>
            <a:endParaRPr lang="en-US" altLang="ko-KR" sz="2600" dirty="0" smtClean="0"/>
          </a:p>
          <a:p>
            <a:pPr marL="0" indent="0">
              <a:buNone/>
            </a:pPr>
            <a:r>
              <a:rPr lang="en-US" altLang="ko-KR" sz="2600" dirty="0" smtClean="0"/>
              <a:t>      ⑤ </a:t>
            </a:r>
            <a:r>
              <a:rPr lang="ko-KR" altLang="en-US" sz="2600" dirty="0" smtClean="0"/>
              <a:t>자세도 </a:t>
            </a:r>
            <a:r>
              <a:rPr lang="ko-KR" altLang="en-US" sz="2600" dirty="0"/>
              <a:t>듣기에 영향을 미친다는 것을 깨달아야 </a:t>
            </a:r>
            <a:r>
              <a:rPr lang="ko-KR" altLang="en-US" sz="2600" dirty="0" smtClean="0"/>
              <a:t>한다</a:t>
            </a:r>
            <a:endParaRPr lang="en-US" altLang="ko-KR" sz="2600" dirty="0" smtClean="0"/>
          </a:p>
          <a:p>
            <a:pPr marL="0" indent="0">
              <a:buNone/>
            </a:pPr>
            <a:r>
              <a:rPr lang="en-US" altLang="ko-KR" sz="2600" dirty="0" smtClean="0"/>
              <a:t>      ⑥ </a:t>
            </a:r>
            <a:r>
              <a:rPr lang="ko-KR" altLang="en-US" sz="2600" dirty="0" smtClean="0"/>
              <a:t>말하는 </a:t>
            </a:r>
            <a:r>
              <a:rPr lang="ko-KR" altLang="en-US" sz="2600" dirty="0"/>
              <a:t>사람이 보내는 단서를 </a:t>
            </a:r>
            <a:r>
              <a:rPr lang="ko-KR" altLang="en-US" sz="2600" dirty="0" smtClean="0"/>
              <a:t>포착해서 </a:t>
            </a:r>
            <a:r>
              <a:rPr lang="ko-KR" altLang="en-US" sz="2600" dirty="0"/>
              <a:t>핵심 </a:t>
            </a:r>
            <a:r>
              <a:rPr lang="ko-KR" altLang="en-US" sz="2600" dirty="0" smtClean="0"/>
              <a:t>내용 파악</a:t>
            </a:r>
            <a:endParaRPr lang="ko-KR" altLang="en-US" sz="26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4428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남과 소통하는 수단으로서 글쓰기는 말이나 </a:t>
            </a:r>
            <a:r>
              <a:rPr lang="ko-KR" altLang="en-US" dirty="0" smtClean="0"/>
              <a:t>영상매체만큼 </a:t>
            </a:r>
            <a:r>
              <a:rPr lang="ko-KR" altLang="en-US" dirty="0"/>
              <a:t>현대 생활에 </a:t>
            </a:r>
            <a:r>
              <a:rPr lang="ko-KR" altLang="en-US" dirty="0" smtClean="0"/>
              <a:t>필수요소</a:t>
            </a:r>
            <a:endParaRPr lang="en-US" altLang="ko-KR" dirty="0" smtClean="0"/>
          </a:p>
          <a:p>
            <a:r>
              <a:rPr lang="ko-KR" altLang="en-US" dirty="0"/>
              <a:t>글쓰기는 말하기보다 시간 제한이 없고 수정이 가능하기 때문에 자 기 생각을 좀더 여유 있게 드러낼 수 </a:t>
            </a:r>
            <a:r>
              <a:rPr lang="ko-KR" altLang="en-US" dirty="0" smtClean="0"/>
              <a:t>있음</a:t>
            </a:r>
            <a:endParaRPr lang="en-US" altLang="ko-KR" dirty="0" smtClean="0"/>
          </a:p>
          <a:p>
            <a:r>
              <a:rPr lang="ko-KR" altLang="en-US" dirty="0"/>
              <a:t>기능적 측면에서만 의의가 있는 게 아니라 그 자체로 자기 개발하는 적극적인 </a:t>
            </a:r>
            <a:r>
              <a:rPr lang="ko-KR" altLang="en-US" dirty="0" smtClean="0"/>
              <a:t>도구</a:t>
            </a:r>
            <a:endParaRPr lang="en-US" altLang="ko-KR" dirty="0" smtClean="0"/>
          </a:p>
          <a:p>
            <a:r>
              <a:rPr lang="ko-KR" altLang="en-US" dirty="0" smtClean="0"/>
              <a:t>개인기록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보고서 등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글쓰기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4428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채팅의 대화방을 비롯한 전자메일</a:t>
            </a:r>
            <a:r>
              <a:rPr lang="en-US" altLang="ko-KR" dirty="0"/>
              <a:t>, </a:t>
            </a:r>
            <a:r>
              <a:rPr lang="ko-KR" altLang="en-US" dirty="0"/>
              <a:t>전자게시판</a:t>
            </a:r>
            <a:r>
              <a:rPr lang="en-US" altLang="ko-KR" dirty="0"/>
              <a:t>, </a:t>
            </a:r>
            <a:r>
              <a:rPr lang="ko-KR" altLang="en-US" dirty="0"/>
              <a:t>문자 메시지</a:t>
            </a:r>
            <a:r>
              <a:rPr lang="en-US" altLang="ko-KR" dirty="0"/>
              <a:t>, </a:t>
            </a:r>
            <a:r>
              <a:rPr lang="ko-KR" altLang="en-US" dirty="0" smtClean="0"/>
              <a:t>메신저</a:t>
            </a:r>
            <a:r>
              <a:rPr lang="en-US" altLang="ko-KR" dirty="0" smtClean="0"/>
              <a:t>, SNS</a:t>
            </a:r>
          </a:p>
          <a:p>
            <a:r>
              <a:rPr lang="ko-KR" altLang="en-US" dirty="0"/>
              <a:t> 문자 </a:t>
            </a:r>
            <a:r>
              <a:rPr lang="ko-KR" altLang="en-US" dirty="0" smtClean="0"/>
              <a:t>언어인 </a:t>
            </a:r>
            <a:r>
              <a:rPr lang="ko-KR" altLang="en-US" dirty="0"/>
              <a:t>동시에 음성 </a:t>
            </a:r>
            <a:r>
              <a:rPr lang="ko-KR" altLang="en-US" dirty="0" smtClean="0"/>
              <a:t>언어</a:t>
            </a:r>
            <a:endParaRPr lang="en-US" altLang="ko-KR" dirty="0" smtClean="0"/>
          </a:p>
          <a:p>
            <a:r>
              <a:rPr lang="ko-KR" altLang="en-US" dirty="0"/>
              <a:t>지나친 언어의 축약과 문법의 파괴 그리고 특정 집단에서 형성된 신조어들을 무분별하게 사용하는 </a:t>
            </a:r>
            <a:r>
              <a:rPr lang="ko-KR" altLang="en-US" dirty="0" smtClean="0"/>
              <a:t>것 주의</a:t>
            </a:r>
            <a:endParaRPr lang="en-US" altLang="ko-KR" dirty="0" smtClean="0"/>
          </a:p>
          <a:p>
            <a:r>
              <a:rPr lang="ko-KR" altLang="en-US" dirty="0" smtClean="0"/>
              <a:t>직접적인 </a:t>
            </a:r>
            <a:r>
              <a:rPr lang="ko-KR" altLang="en-US" dirty="0"/>
              <a:t>교류를 피하기 위해 </a:t>
            </a:r>
            <a:r>
              <a:rPr lang="ko-KR" altLang="en-US" dirty="0" smtClean="0"/>
              <a:t>통신을 </a:t>
            </a:r>
            <a:r>
              <a:rPr lang="ko-KR" altLang="en-US" dirty="0"/>
              <a:t>통한 소통을 남용하는 것은 </a:t>
            </a:r>
            <a:r>
              <a:rPr lang="ko-KR" altLang="en-US" dirty="0" smtClean="0"/>
              <a:t>아닌지 점검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통신언어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1336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언어적 의사소통의 실제</a:t>
            </a:r>
            <a:r>
              <a:rPr lang="en-US" altLang="ko-KR" dirty="0" smtClean="0"/>
              <a:t> </a:t>
            </a:r>
            <a:r>
              <a:rPr lang="ko-KR" altLang="en-US" sz="2000" dirty="0" smtClean="0"/>
              <a:t>간호실무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42105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업무인계</a:t>
            </a:r>
            <a:endParaRPr lang="en-US" altLang="ko-KR" dirty="0" smtClean="0"/>
          </a:p>
          <a:p>
            <a:r>
              <a:rPr lang="ko-KR" altLang="en-US" dirty="0" smtClean="0"/>
              <a:t>대상자 면담</a:t>
            </a:r>
            <a:endParaRPr lang="en-US" altLang="ko-KR" dirty="0" smtClean="0"/>
          </a:p>
          <a:p>
            <a:r>
              <a:rPr lang="ko-KR" altLang="en-US" dirty="0" smtClean="0"/>
              <a:t>간호 기록</a:t>
            </a:r>
            <a:endParaRPr lang="en-US" altLang="ko-KR" dirty="0" smtClean="0"/>
          </a:p>
          <a:p>
            <a:r>
              <a:rPr lang="ko-KR" altLang="en-US" dirty="0" smtClean="0"/>
              <a:t>전자의무기록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간호실무에서의 언어적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72092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환자에 </a:t>
            </a:r>
            <a:r>
              <a:rPr lang="ko-KR" altLang="en-US" dirty="0"/>
              <a:t>대한 </a:t>
            </a:r>
            <a:r>
              <a:rPr lang="ko-KR" altLang="en-US" dirty="0" smtClean="0"/>
              <a:t>정보를 </a:t>
            </a:r>
            <a:r>
              <a:rPr lang="ko-KR" altLang="en-US" dirty="0"/>
              <a:t>다음 근무하는 간호사에게 전달하는 </a:t>
            </a:r>
            <a:r>
              <a:rPr lang="ko-KR" altLang="en-US" dirty="0" smtClean="0"/>
              <a:t>행위</a:t>
            </a:r>
            <a:endParaRPr lang="en-US" altLang="ko-KR" dirty="0" smtClean="0"/>
          </a:p>
          <a:p>
            <a:r>
              <a:rPr lang="ko-KR" altLang="en-US" dirty="0"/>
              <a:t>직접 언어적으로 인계하는 경우가 </a:t>
            </a:r>
            <a:r>
              <a:rPr lang="ko-KR" altLang="en-US" dirty="0" smtClean="0"/>
              <a:t>대부</a:t>
            </a:r>
            <a:endParaRPr lang="en-US" altLang="ko-KR" dirty="0" smtClean="0"/>
          </a:p>
          <a:p>
            <a:r>
              <a:rPr lang="ko-KR" altLang="en-US" dirty="0" smtClean="0"/>
              <a:t>시간 단축을 위해 </a:t>
            </a:r>
            <a:r>
              <a:rPr lang="ko-KR" altLang="en-US" dirty="0"/>
              <a:t>서면으로 하는 </a:t>
            </a:r>
            <a:r>
              <a:rPr lang="ko-KR" altLang="en-US" dirty="0" smtClean="0"/>
              <a:t>경우</a:t>
            </a:r>
            <a:r>
              <a:rPr lang="en-US" altLang="ko-KR" dirty="0"/>
              <a:t>,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정보를 일방적으로 주므로 인계 내용 </a:t>
            </a:r>
            <a:r>
              <a:rPr lang="ko-KR" altLang="en-US" dirty="0"/>
              <a:t>준비할 때 더욱 </a:t>
            </a:r>
            <a:r>
              <a:rPr lang="ko-KR" altLang="en-US" dirty="0" smtClean="0"/>
              <a:t>유의</a:t>
            </a:r>
            <a:endParaRPr lang="en-US" altLang="ko-KR" dirty="0" smtClean="0"/>
          </a:p>
          <a:p>
            <a:r>
              <a:rPr lang="ko-KR" altLang="en-US" dirty="0"/>
              <a:t>인계를 주고받는 </a:t>
            </a:r>
            <a:r>
              <a:rPr lang="ko-KR" altLang="en-US" dirty="0" smtClean="0"/>
              <a:t>동료들이 </a:t>
            </a:r>
            <a:r>
              <a:rPr lang="ko-KR" altLang="en-US" dirty="0"/>
              <a:t>서로 존중하고 배려하며 </a:t>
            </a:r>
            <a:r>
              <a:rPr lang="ko-KR" altLang="en-US" dirty="0" smtClean="0"/>
              <a:t>격려하는 태도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업무인계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7646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목적이 있는 </a:t>
            </a:r>
            <a:r>
              <a:rPr lang="ko-KR" altLang="en-US" dirty="0" smtClean="0"/>
              <a:t>대화</a:t>
            </a:r>
            <a:endParaRPr lang="en-US" altLang="ko-KR" dirty="0" smtClean="0"/>
          </a:p>
          <a:p>
            <a:r>
              <a:rPr lang="ko-KR" altLang="en-US" dirty="0" smtClean="0"/>
              <a:t>목소리와 분위기 조절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대상자의 인격 존중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품위와 </a:t>
            </a:r>
            <a:r>
              <a:rPr lang="ko-KR" altLang="en-US" dirty="0" smtClean="0"/>
              <a:t>안정에 관심</a:t>
            </a:r>
            <a:endParaRPr lang="en-US" altLang="ko-KR" dirty="0" smtClean="0"/>
          </a:p>
          <a:p>
            <a:r>
              <a:rPr lang="ko-KR" altLang="en-US" dirty="0"/>
              <a:t>간호사의 태도</a:t>
            </a:r>
            <a:r>
              <a:rPr lang="en-US" altLang="ko-KR" dirty="0"/>
              <a:t>, </a:t>
            </a:r>
            <a:r>
              <a:rPr lang="ko-KR" altLang="en-US" dirty="0"/>
              <a:t>수용성</a:t>
            </a:r>
            <a:r>
              <a:rPr lang="en-US" altLang="ko-KR" dirty="0"/>
              <a:t>, </a:t>
            </a:r>
            <a:r>
              <a:rPr lang="ko-KR" altLang="en-US" dirty="0"/>
              <a:t>민감성 등이 면담의 질에 영향을 </a:t>
            </a:r>
            <a:r>
              <a:rPr lang="ko-KR" altLang="en-US" dirty="0" smtClean="0"/>
              <a:t>줌</a:t>
            </a:r>
            <a:endParaRPr lang="en-US" altLang="ko-KR" dirty="0" smtClean="0"/>
          </a:p>
          <a:p>
            <a:r>
              <a:rPr lang="ko-KR" altLang="en-US" dirty="0"/>
              <a:t>간호양식을 활용하되 대상자 앞에서 되도록 </a:t>
            </a:r>
            <a:r>
              <a:rPr lang="ko-KR" altLang="en-US" dirty="0" smtClean="0"/>
              <a:t>기록 </a:t>
            </a:r>
            <a:r>
              <a:rPr lang="ko-KR" altLang="en-US" dirty="0"/>
              <a:t>적게 하고 </a:t>
            </a:r>
            <a:r>
              <a:rPr lang="ko-KR" altLang="en-US" dirty="0" smtClean="0"/>
              <a:t>대상자의 반응에 집중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대상자 면담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1410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628800"/>
            <a:ext cx="8109857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환자 </a:t>
            </a:r>
            <a:r>
              <a:rPr lang="ko-KR" altLang="en-US" dirty="0"/>
              <a:t>돌봄을 문서화하는 </a:t>
            </a:r>
            <a:r>
              <a:rPr lang="ko-KR" altLang="en-US" dirty="0" smtClean="0"/>
              <a:t>과정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일차적인 </a:t>
            </a:r>
            <a:r>
              <a:rPr lang="ko-KR" altLang="en-US" dirty="0"/>
              <a:t>목적은 치료의 연속성을 유지하는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sz="2400" dirty="0" smtClean="0"/>
              <a:t>의료인들의 의사소통</a:t>
            </a:r>
            <a:r>
              <a:rPr lang="en-US" altLang="ko-KR" sz="2400" dirty="0" smtClean="0"/>
              <a:t> </a:t>
            </a:r>
          </a:p>
          <a:p>
            <a:r>
              <a:rPr lang="ko-KR" altLang="en-US" sz="2400" dirty="0" smtClean="0"/>
              <a:t>의료평가</a:t>
            </a:r>
          </a:p>
          <a:p>
            <a:r>
              <a:rPr lang="ko-KR" altLang="en-US" sz="2400" dirty="0" smtClean="0"/>
              <a:t>간호사를 보호하기 위한 법적 근거</a:t>
            </a:r>
            <a:endParaRPr lang="en-US" altLang="ko-KR" sz="2400" dirty="0" smtClean="0"/>
          </a:p>
          <a:p>
            <a:r>
              <a:rPr lang="ko-KR" altLang="en-US" sz="2400" dirty="0" smtClean="0"/>
              <a:t>연구와 교육</a:t>
            </a:r>
            <a:endParaRPr lang="en-US" altLang="ko-KR" sz="2400" dirty="0" smtClean="0"/>
          </a:p>
          <a:p>
            <a:r>
              <a:rPr lang="ko-KR" altLang="en-US" sz="2400" dirty="0" smtClean="0"/>
              <a:t>기관인증을 얻기 위한 도구</a:t>
            </a:r>
            <a:endParaRPr lang="en-US" altLang="ko-KR" sz="2400" dirty="0" smtClean="0"/>
          </a:p>
          <a:p>
            <a:r>
              <a:rPr lang="ko-KR" altLang="en-US" sz="2400" dirty="0" smtClean="0"/>
              <a:t>보험 상환 요청</a:t>
            </a:r>
            <a:endParaRPr lang="en-US" altLang="ko-KR" sz="2400" dirty="0" smtClean="0"/>
          </a:p>
          <a:p>
            <a:r>
              <a:rPr lang="ko-KR" altLang="en-US" sz="2400" dirty="0" smtClean="0"/>
              <a:t>진료의 질 향상</a:t>
            </a:r>
            <a:endParaRPr lang="en-US" altLang="ko-KR" sz="2400" dirty="0" smtClean="0"/>
          </a:p>
          <a:p>
            <a:r>
              <a:rPr lang="ko-KR" altLang="en-US" sz="2400" dirty="0" smtClean="0"/>
              <a:t>간호실무 수행의 지표</a:t>
            </a:r>
            <a:endParaRPr lang="en-US" altLang="ko-KR" sz="2400" dirty="0" smtClean="0"/>
          </a:p>
          <a:p>
            <a:r>
              <a:rPr lang="ko-KR" altLang="en-US" sz="2400" dirty="0" smtClean="0"/>
              <a:t>전문적 책임의 확립 등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 기록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2642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Electronic </a:t>
            </a:r>
            <a:r>
              <a:rPr lang="en-US" altLang="ko-KR" dirty="0"/>
              <a:t>Medical </a:t>
            </a:r>
            <a:r>
              <a:rPr lang="en-US" altLang="ko-KR" dirty="0" smtClean="0"/>
              <a:t>Record; EMR</a:t>
            </a:r>
          </a:p>
          <a:p>
            <a:r>
              <a:rPr lang="ko-KR" altLang="en-US" dirty="0" err="1" smtClean="0"/>
              <a:t>관련없는</a:t>
            </a:r>
            <a:r>
              <a:rPr lang="ko-KR" altLang="en-US" dirty="0" smtClean="0"/>
              <a:t> </a:t>
            </a:r>
            <a:r>
              <a:rPr lang="ko-KR" altLang="en-US" dirty="0"/>
              <a:t>병원 </a:t>
            </a:r>
            <a:r>
              <a:rPr lang="ko-KR" altLang="en-US" dirty="0" smtClean="0"/>
              <a:t>직원도</a:t>
            </a:r>
            <a:r>
              <a:rPr lang="en-US" altLang="ko-KR" dirty="0" smtClean="0"/>
              <a:t> </a:t>
            </a:r>
            <a:r>
              <a:rPr lang="ko-KR" altLang="en-US" dirty="0" smtClean="0"/>
              <a:t>진료 </a:t>
            </a:r>
            <a:r>
              <a:rPr lang="ko-KR" altLang="en-US" dirty="0"/>
              <a:t>정보에 손쉽게 </a:t>
            </a:r>
            <a:r>
              <a:rPr lang="ko-KR" altLang="en-US" dirty="0" smtClean="0"/>
              <a:t>접근 가능하고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데이터베이스로 저장되어 환자 기록 대량 유출 가능성 있음</a:t>
            </a:r>
            <a:endParaRPr lang="en-US" altLang="ko-KR" dirty="0" smtClean="0"/>
          </a:p>
          <a:p>
            <a:r>
              <a:rPr lang="ko-KR" altLang="en-US" dirty="0" smtClean="0"/>
              <a:t>환자의 </a:t>
            </a:r>
            <a:r>
              <a:rPr lang="ko-KR" altLang="en-US" dirty="0"/>
              <a:t>진료정보 관리에 더욱 </a:t>
            </a:r>
            <a:r>
              <a:rPr lang="ko-KR" altLang="en-US" dirty="0" smtClean="0"/>
              <a:t>주의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전자의무기록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75247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 </a:t>
            </a:r>
            <a:r>
              <a:rPr lang="ko-KR" altLang="en-US" dirty="0" smtClean="0"/>
              <a:t>학습활동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대화분석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smtClean="0"/>
              <a:t>단어 선택 연습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주의집중하여</a:t>
            </a:r>
            <a:r>
              <a:rPr lang="ko-KR" altLang="en-US" dirty="0" smtClean="0"/>
              <a:t> 듣기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44880769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385</TotalTime>
  <Words>503</Words>
  <Application>Microsoft Office PowerPoint</Application>
  <PresentationFormat>화면 슬라이드 쇼(4:3)</PresentationFormat>
  <Paragraphs>103</Paragraphs>
  <Slides>21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New_Education03</vt:lpstr>
      <vt:lpstr>언어적 의사소통</vt:lpstr>
      <vt:lpstr>Introduction</vt:lpstr>
      <vt:lpstr>언어적 의사소통의 지침</vt:lpstr>
      <vt:lpstr>언어적 의사소통 지침</vt:lpstr>
      <vt:lpstr>① 정확하고 분명하게</vt:lpstr>
      <vt:lpstr>② 적절한 단어</vt:lpstr>
      <vt:lpstr>③ 상대방 반응에 집중</vt:lpstr>
      <vt:lpstr>④ 환경 조성</vt:lpstr>
      <vt:lpstr>언어적 의사소통의 실제 일상생활</vt:lpstr>
      <vt:lpstr>일상생활에서의 언어적 의사소통</vt:lpstr>
      <vt:lpstr>말하기</vt:lpstr>
      <vt:lpstr>듣기</vt:lpstr>
      <vt:lpstr>글쓰기</vt:lpstr>
      <vt:lpstr>통신언어</vt:lpstr>
      <vt:lpstr>언어적 의사소통의 실제 간호실무</vt:lpstr>
      <vt:lpstr>간호실무에서의 언어적 의사소통</vt:lpstr>
      <vt:lpstr>업무인계</vt:lpstr>
      <vt:lpstr>대상자 면담</vt:lpstr>
      <vt:lpstr>간호 기록</vt:lpstr>
      <vt:lpstr>전자의무기록</vt:lpstr>
      <vt:lpstr>대화분석 단어 선택 연습 주의집중하여 듣기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17</cp:revision>
  <dcterms:created xsi:type="dcterms:W3CDTF">2006-10-05T04:04:58Z</dcterms:created>
  <dcterms:modified xsi:type="dcterms:W3CDTF">2014-08-08T06:00:42Z</dcterms:modified>
</cp:coreProperties>
</file>