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9" r:id="rId5"/>
    <p:sldId id="278" r:id="rId6"/>
    <p:sldId id="258" r:id="rId7"/>
    <p:sldId id="276" r:id="rId8"/>
    <p:sldId id="277" r:id="rId9"/>
    <p:sldId id="279" r:id="rId10"/>
    <p:sldId id="261" r:id="rId11"/>
    <p:sldId id="287" r:id="rId12"/>
    <p:sldId id="288" r:id="rId13"/>
    <p:sldId id="289" r:id="rId14"/>
    <p:sldId id="280" r:id="rId15"/>
    <p:sldId id="262" r:id="rId16"/>
    <p:sldId id="284" r:id="rId17"/>
    <p:sldId id="285" r:id="rId18"/>
    <p:sldId id="286" r:id="rId19"/>
    <p:sldId id="291" r:id="rId20"/>
    <p:sldId id="292" r:id="rId21"/>
    <p:sldId id="290" r:id="rId22"/>
    <p:sldId id="263" r:id="rId23"/>
    <p:sldId id="264" r:id="rId24"/>
    <p:sldId id="265" r:id="rId25"/>
    <p:sldId id="266" r:id="rId26"/>
    <p:sldId id="267" r:id="rId27"/>
    <p:sldId id="268" r:id="rId28"/>
    <p:sldId id="269" r:id="rId29"/>
    <p:sldId id="270" r:id="rId30"/>
    <p:sldId id="271" r:id="rId31"/>
    <p:sldId id="272" r:id="rId32"/>
    <p:sldId id="273" r:id="rId33"/>
    <p:sldId id="274" r:id="rId34"/>
    <p:sldId id="275" r:id="rId3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08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 bwMode="gray">
          <a:xfrm>
            <a:off x="0" y="1929384"/>
            <a:ext cx="9144000" cy="49286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46" descr="2.pn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65" b="15496"/>
          <a:stretch>
            <a:fillRect/>
          </a:stretch>
        </p:blipFill>
        <p:spPr bwMode="gray">
          <a:xfrm>
            <a:off x="5072066" y="3571876"/>
            <a:ext cx="3717091" cy="32861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758952" y="786384"/>
            <a:ext cx="6400800" cy="841248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20"/>
          <p:cNvGrpSpPr/>
          <p:nvPr/>
        </p:nvGrpSpPr>
        <p:grpSpPr bwMode="gray">
          <a:xfrm>
            <a:off x="7342632" y="740664"/>
            <a:ext cx="738052" cy="1640146"/>
            <a:chOff x="6869341" y="609600"/>
            <a:chExt cx="738052" cy="1640146"/>
          </a:xfrm>
        </p:grpSpPr>
        <p:sp>
          <p:nvSpPr>
            <p:cNvPr id="20" name="Rectangle 19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7" name="Rectangle 16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9" name="Group 26"/>
          <p:cNvGrpSpPr/>
          <p:nvPr/>
        </p:nvGrpSpPr>
        <p:grpSpPr bwMode="gray">
          <a:xfrm>
            <a:off x="7946136" y="1106424"/>
            <a:ext cx="753801" cy="1637570"/>
            <a:chOff x="7946136" y="1106424"/>
            <a:chExt cx="753801" cy="1637570"/>
          </a:xfrm>
        </p:grpSpPr>
        <p:sp>
          <p:nvSpPr>
            <p:cNvPr id="23" name="Rectangle 2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Group 41"/>
          <p:cNvGrpSpPr/>
          <p:nvPr/>
        </p:nvGrpSpPr>
        <p:grpSpPr bwMode="gray">
          <a:xfrm>
            <a:off x="0" y="1810512"/>
            <a:ext cx="9144000" cy="120460"/>
            <a:chOff x="0" y="1810512"/>
            <a:chExt cx="9144000" cy="120460"/>
          </a:xfrm>
        </p:grpSpPr>
        <p:cxnSp>
          <p:nvCxnSpPr>
            <p:cNvPr id="32" name="Straight Connector 3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396513" y="2337123"/>
            <a:ext cx="1500199" cy="1416985"/>
            <a:chOff x="42" y="4085"/>
            <a:chExt cx="224" cy="224"/>
          </a:xfrm>
          <a:solidFill>
            <a:srgbClr val="F8F7F3">
              <a:alpha val="30196"/>
            </a:srgbClr>
          </a:solidFill>
        </p:grpSpPr>
        <p:sp>
          <p:nvSpPr>
            <p:cNvPr id="4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273552"/>
            <a:ext cx="7772400" cy="147002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77"/>
          <p:cNvGrpSpPr>
            <a:grpSpLocks/>
          </p:cNvGrpSpPr>
          <p:nvPr/>
        </p:nvGrpSpPr>
        <p:grpSpPr bwMode="gray">
          <a:xfrm rot="5400000">
            <a:off x="301752" y="228600"/>
            <a:ext cx="996696" cy="969264"/>
            <a:chOff x="42" y="4085"/>
            <a:chExt cx="224" cy="224"/>
          </a:xfrm>
          <a:solidFill>
            <a:schemeClr val="bg2">
              <a:lumMod val="75000"/>
              <a:alpha val="30196"/>
            </a:schemeClr>
          </a:solidFill>
        </p:grpSpPr>
        <p:sp>
          <p:nvSpPr>
            <p:cNvPr id="1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Rectangle 11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5" name="Freeform 14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09857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 bwMode="gray">
          <a:xfrm>
            <a:off x="0" y="4718304"/>
            <a:ext cx="9144000" cy="17282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999232"/>
            <a:ext cx="6291072" cy="149961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6"/>
          <p:cNvGrpSpPr/>
          <p:nvPr/>
        </p:nvGrpSpPr>
        <p:grpSpPr bwMode="gray">
          <a:xfrm>
            <a:off x="7086600" y="3465576"/>
            <a:ext cx="738052" cy="1640146"/>
            <a:chOff x="6869341" y="609600"/>
            <a:chExt cx="738052" cy="1640146"/>
          </a:xfrm>
        </p:grpSpPr>
        <p:sp>
          <p:nvSpPr>
            <p:cNvPr id="8" name="Rectangle 7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0" name="Rectangle 9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2" name="Group 11"/>
          <p:cNvGrpSpPr/>
          <p:nvPr/>
        </p:nvGrpSpPr>
        <p:grpSpPr bwMode="gray">
          <a:xfrm>
            <a:off x="7708392" y="3831336"/>
            <a:ext cx="753801" cy="1637570"/>
            <a:chOff x="7946136" y="1106424"/>
            <a:chExt cx="753801" cy="1637570"/>
          </a:xfrm>
        </p:grpSpPr>
        <p:sp>
          <p:nvSpPr>
            <p:cNvPr id="13" name="Rectangle 1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 bwMode="gray">
          <a:xfrm>
            <a:off x="0" y="4575048"/>
            <a:ext cx="9144000" cy="120460"/>
            <a:chOff x="0" y="1810512"/>
            <a:chExt cx="9144000" cy="120460"/>
          </a:xfrm>
        </p:grpSpPr>
        <p:cxnSp>
          <p:nvCxnSpPr>
            <p:cNvPr id="16" name="Straight Connector 15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77"/>
          <p:cNvGrpSpPr>
            <a:grpSpLocks/>
          </p:cNvGrpSpPr>
          <p:nvPr/>
        </p:nvGrpSpPr>
        <p:grpSpPr bwMode="gray">
          <a:xfrm rot="5400000">
            <a:off x="320040" y="5038344"/>
            <a:ext cx="1069848" cy="99669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22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616" y="4855464"/>
            <a:ext cx="6986016" cy="1362075"/>
          </a:xfrm>
        </p:spPr>
        <p:txBody>
          <a:bodyPr anchor="ctr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2920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8848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4" name="Straight Connector 13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gray">
          <a:xfrm>
            <a:off x="0" y="0"/>
            <a:ext cx="9144000" cy="1143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9768" y="1535113"/>
            <a:ext cx="3931920" cy="639762"/>
          </a:xfrm>
          <a:solidFill>
            <a:srgbClr val="77933C">
              <a:alpha val="20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768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2312" y="1535113"/>
            <a:ext cx="3931920" cy="639762"/>
          </a:xfrm>
          <a:solidFill>
            <a:srgbClr val="E46C0A">
              <a:alpha val="2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2312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2" name="Group 10"/>
          <p:cNvGrpSpPr/>
          <p:nvPr/>
        </p:nvGrpSpPr>
        <p:grpSpPr bwMode="gray">
          <a:xfrm>
            <a:off x="0" y="1143000"/>
            <a:ext cx="9144000" cy="120460"/>
            <a:chOff x="0" y="1810512"/>
            <a:chExt cx="9144000" cy="120460"/>
          </a:xfrm>
        </p:grpSpPr>
        <p:cxnSp>
          <p:nvCxnSpPr>
            <p:cNvPr id="12" name="Straight Connector 1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246888" y="182880"/>
            <a:ext cx="932688" cy="85953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16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1069848" y="146304"/>
            <a:ext cx="6931152" cy="99669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464" y="356616"/>
            <a:ext cx="8147304" cy="7132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1568" y="1216152"/>
            <a:ext cx="5029200" cy="50749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3464" y="1216152"/>
            <a:ext cx="3008313" cy="50749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307592" y="1143000"/>
            <a:ext cx="6163056" cy="5029200"/>
          </a:xfrm>
          <a:solidFill>
            <a:srgbClr val="FFFFFF"/>
          </a:solidFill>
          <a:ln w="920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anchor="b">
            <a:normAutofit/>
          </a:bodyPr>
          <a:lstStyle>
            <a:lvl1pPr marL="0" indent="0">
              <a:buFont typeface="Arial" pitchFamily="34" charset="0"/>
              <a:buChar char="•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 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1216152" y="384048"/>
            <a:ext cx="6300216" cy="566738"/>
          </a:xfrm>
        </p:spPr>
        <p:txBody>
          <a:bodyPr anchor="b"/>
          <a:lstStyle>
            <a:lvl1pPr algn="l">
              <a:defRPr sz="2000" b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316736" y="1143000"/>
            <a:ext cx="6108192" cy="3867912"/>
          </a:xfrm>
          <a:solidFill>
            <a:srgbClr val="F8F8F8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0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2" name="Freeform 11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0" y="0"/>
            <a:ext cx="9144000" cy="13898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7"/>
          <p:cNvGrpSpPr/>
          <p:nvPr/>
        </p:nvGrpSpPr>
        <p:grpSpPr bwMode="gray">
          <a:xfrm>
            <a:off x="0" y="1380744"/>
            <a:ext cx="9144000" cy="120460"/>
            <a:chOff x="0" y="1810512"/>
            <a:chExt cx="9144000" cy="120460"/>
          </a:xfrm>
        </p:grpSpPr>
        <p:cxnSp>
          <p:nvCxnSpPr>
            <p:cNvPr id="9" name="Straight Connector 8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Vertical Text Placeholder 14"/>
          <p:cNvSpPr>
            <a:spLocks noGrp="1"/>
          </p:cNvSpPr>
          <p:nvPr>
            <p:ph type="body" orient="vert" sz="quarter" idx="13"/>
          </p:nvPr>
        </p:nvSpPr>
        <p:spPr>
          <a:xfrm>
            <a:off x="457200" y="1719072"/>
            <a:ext cx="8229600" cy="452628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0" name="Freeform 9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gray">
          <a:xfrm>
            <a:off x="7004304" y="429768"/>
            <a:ext cx="1499616" cy="582472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Vertical Text Placeholder 13"/>
          <p:cNvSpPr>
            <a:spLocks noGrp="1"/>
          </p:cNvSpPr>
          <p:nvPr>
            <p:ph type="body" orient="vert" sz="quarter" idx="13"/>
          </p:nvPr>
        </p:nvSpPr>
        <p:spPr bwMode="gray">
          <a:xfrm>
            <a:off x="457200" y="429768"/>
            <a:ext cx="6400800" cy="582472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t>2014-08-09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73952"/>
            <a:ext cx="2895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73952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2"/>
        </a:buClr>
        <a:buSzPct val="75000"/>
        <a:buFont typeface="Wingdings" pitchFamily="2" charset="2"/>
        <a:buChar char="q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3"/>
        </a:buClr>
        <a:buSzPct val="70000"/>
        <a:buFont typeface="Wingdings 2" pitchFamily="18" charset="2"/>
        <a:buChar char="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4"/>
        </a:buClr>
        <a:buSzPct val="70000"/>
        <a:buFont typeface="Wingdings 2" pitchFamily="18" charset="2"/>
        <a:buChar char="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5"/>
        </a:buClr>
        <a:buSzPct val="100000"/>
        <a:buFont typeface="Wingdings 2" pitchFamily="18" charset="2"/>
        <a:buChar char="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/>
        </a:buClr>
        <a:buSzPct val="100000"/>
        <a:buFont typeface="Wingdings 2" pitchFamily="18" charset="2"/>
        <a:buChar char="¡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간호실무 의사소통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이해하기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3507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ko-KR" altLang="en-US" dirty="0" smtClean="0"/>
              <a:t>성장발달단계에 </a:t>
            </a:r>
            <a:r>
              <a:rPr lang="ko-KR" altLang="en-US" dirty="0"/>
              <a:t>따른 의사소통의 중요성을 </a:t>
            </a:r>
            <a:r>
              <a:rPr lang="ko-KR" altLang="en-US" dirty="0" smtClean="0"/>
              <a:t>설명한다</a:t>
            </a:r>
            <a:endParaRPr lang="en-US" altLang="ko-KR" dirty="0"/>
          </a:p>
          <a:p>
            <a:r>
              <a:rPr lang="ko-KR" altLang="en-US" dirty="0" smtClean="0"/>
              <a:t>어린이와의 </a:t>
            </a:r>
            <a:r>
              <a:rPr lang="ko-KR" altLang="en-US" dirty="0"/>
              <a:t>의사소통 시 고려할 점을 </a:t>
            </a:r>
            <a:r>
              <a:rPr lang="ko-KR" altLang="en-US" dirty="0" smtClean="0"/>
              <a:t>설명한다</a:t>
            </a:r>
            <a:endParaRPr lang="en-US" altLang="ko-KR" dirty="0"/>
          </a:p>
          <a:p>
            <a:r>
              <a:rPr lang="ko-KR" altLang="en-US" dirty="0" smtClean="0"/>
              <a:t>어린이 </a:t>
            </a:r>
            <a:r>
              <a:rPr lang="ko-KR" altLang="en-US" dirty="0"/>
              <a:t>부모와의 효과적인 </a:t>
            </a:r>
            <a:r>
              <a:rPr lang="ko-KR" altLang="en-US" dirty="0" err="1"/>
              <a:t>의사소통술을</a:t>
            </a:r>
            <a:r>
              <a:rPr lang="ko-KR" altLang="en-US" dirty="0"/>
              <a:t> </a:t>
            </a:r>
            <a:r>
              <a:rPr lang="ko-KR" altLang="en-US" dirty="0" smtClean="0"/>
              <a:t>설명한다</a:t>
            </a:r>
            <a:endParaRPr lang="en-US" altLang="ko-KR" dirty="0"/>
          </a:p>
          <a:p>
            <a:r>
              <a:rPr lang="ko-KR" altLang="en-US" dirty="0" smtClean="0"/>
              <a:t>청소년과의 </a:t>
            </a:r>
            <a:r>
              <a:rPr lang="ko-KR" altLang="en-US" dirty="0"/>
              <a:t>의사소통 시 고려할 점을 </a:t>
            </a:r>
            <a:r>
              <a:rPr lang="ko-KR" altLang="en-US" dirty="0" smtClean="0"/>
              <a:t>설명한다</a:t>
            </a:r>
            <a:endParaRPr lang="en-US" altLang="ko-KR" dirty="0"/>
          </a:p>
          <a:p>
            <a:r>
              <a:rPr lang="ko-KR" altLang="en-US" dirty="0" smtClean="0"/>
              <a:t>노인의 </a:t>
            </a:r>
            <a:r>
              <a:rPr lang="ko-KR" altLang="en-US" dirty="0"/>
              <a:t>의사소통 특성을 </a:t>
            </a:r>
            <a:r>
              <a:rPr lang="ko-KR" altLang="en-US" dirty="0" smtClean="0"/>
              <a:t>기술한다</a:t>
            </a:r>
            <a:endParaRPr lang="en-US" altLang="ko-KR" dirty="0"/>
          </a:p>
          <a:p>
            <a:r>
              <a:rPr lang="ko-KR" altLang="en-US" dirty="0" smtClean="0"/>
              <a:t>역할극 </a:t>
            </a:r>
            <a:r>
              <a:rPr lang="ko-KR" altLang="en-US" dirty="0"/>
              <a:t>실습을 통해 어린이와 노인과의 </a:t>
            </a:r>
            <a:r>
              <a:rPr lang="ko-KR" altLang="en-US" dirty="0" err="1"/>
              <a:t>의사소통술을</a:t>
            </a:r>
            <a:r>
              <a:rPr lang="ko-KR" altLang="en-US" dirty="0"/>
              <a:t> </a:t>
            </a:r>
            <a:r>
              <a:rPr lang="ko-KR" altLang="en-US" dirty="0" smtClean="0"/>
              <a:t>습득한다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학습목표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8221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어린이와</a:t>
            </a:r>
            <a:r>
              <a:rPr lang="en-US" altLang="ko-KR" dirty="0" smtClean="0"/>
              <a:t> </a:t>
            </a:r>
            <a:r>
              <a:rPr lang="ko-KR" altLang="en-US" dirty="0" smtClean="0"/>
              <a:t>의사소통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971600" y="4725144"/>
            <a:ext cx="2970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/>
              <a:t>Piaget </a:t>
            </a:r>
            <a:r>
              <a:rPr lang="ko-KR" altLang="en-US" dirty="0"/>
              <a:t>인지발달이론에 따른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78929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어린이의 의사소통</a:t>
            </a:r>
            <a:r>
              <a:rPr lang="en-US" altLang="ko-KR" dirty="0" smtClean="0"/>
              <a:t>: </a:t>
            </a:r>
            <a:r>
              <a:rPr lang="ko-KR" altLang="en-US" dirty="0" smtClean="0"/>
              <a:t>인지 발달과 깊은 관련 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발달 단계에 대해 잘 알아야 함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어린이와</a:t>
            </a:r>
            <a:r>
              <a:rPr lang="en-US" altLang="ko-KR" dirty="0" smtClean="0"/>
              <a:t> </a:t>
            </a:r>
            <a:r>
              <a:rPr lang="ko-KR" altLang="en-US" dirty="0" smtClean="0"/>
              <a:t>의사소통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76431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발달 특성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감각 </a:t>
            </a:r>
            <a:r>
              <a:rPr lang="ko-KR" altLang="en-US" dirty="0"/>
              <a:t>경험과 </a:t>
            </a:r>
            <a:r>
              <a:rPr lang="ko-KR" altLang="en-US" dirty="0" smtClean="0"/>
              <a:t>신체활동을 </a:t>
            </a:r>
            <a:r>
              <a:rPr lang="ko-KR" altLang="en-US" dirty="0"/>
              <a:t>통해 </a:t>
            </a:r>
            <a:r>
              <a:rPr lang="ko-KR" altLang="en-US" dirty="0" smtClean="0"/>
              <a:t>학습</a:t>
            </a:r>
            <a:endParaRPr lang="en-US" altLang="ko-KR" dirty="0"/>
          </a:p>
          <a:p>
            <a:r>
              <a:rPr lang="ko-KR" altLang="en-US" dirty="0" smtClean="0"/>
              <a:t>상징 사용 </a:t>
            </a:r>
            <a:r>
              <a:rPr lang="ko-KR" altLang="en-US" dirty="0"/>
              <a:t>전 단계로 주로 </a:t>
            </a:r>
            <a:r>
              <a:rPr lang="ko-KR" altLang="en-US" dirty="0" smtClean="0"/>
              <a:t>비언어적 의사소통</a:t>
            </a:r>
            <a:endParaRPr lang="en-US" altLang="ko-KR" dirty="0" smtClean="0"/>
          </a:p>
          <a:p>
            <a:r>
              <a:rPr lang="ko-KR" altLang="en-US" dirty="0" smtClean="0"/>
              <a:t>분리 불안 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의사소통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ko-KR" altLang="en-US" dirty="0" smtClean="0"/>
              <a:t>행동과 </a:t>
            </a:r>
            <a:r>
              <a:rPr lang="ko-KR" altLang="en-US" dirty="0"/>
              <a:t>표정 잘 관찰</a:t>
            </a:r>
            <a:endParaRPr lang="en-US" altLang="ko-KR" dirty="0"/>
          </a:p>
          <a:p>
            <a:r>
              <a:rPr lang="ko-KR" altLang="en-US" dirty="0" smtClean="0"/>
              <a:t>울음의 </a:t>
            </a:r>
            <a:r>
              <a:rPr lang="ko-KR" altLang="en-US" dirty="0"/>
              <a:t>다양한 의미 파악</a:t>
            </a:r>
            <a:endParaRPr lang="en-US" altLang="ko-KR" dirty="0"/>
          </a:p>
          <a:p>
            <a:r>
              <a:rPr lang="ko-KR" altLang="en-US" dirty="0"/>
              <a:t>안아주거나 쓰다듬기 등과 같이 부드럽고 반복적인 접촉 통해 영아의 편안함과 발달 자극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감각</a:t>
            </a:r>
            <a:r>
              <a:rPr lang="en-US" altLang="ko-KR" dirty="0"/>
              <a:t>-</a:t>
            </a:r>
            <a:r>
              <a:rPr lang="ko-KR" altLang="en-US" dirty="0" smtClean="0"/>
              <a:t>운동기 </a:t>
            </a:r>
            <a:r>
              <a:rPr lang="ko-KR" altLang="en-US" sz="2400" dirty="0" smtClean="0"/>
              <a:t>출생</a:t>
            </a:r>
            <a:r>
              <a:rPr lang="en-US" altLang="ko-KR" sz="2400" dirty="0"/>
              <a:t>~2</a:t>
            </a:r>
            <a:r>
              <a:rPr lang="ko-KR" altLang="en-US" sz="2400" dirty="0" smtClean="0"/>
              <a:t>세</a:t>
            </a:r>
            <a:r>
              <a:rPr lang="en-US" altLang="ko-KR" sz="2400" dirty="0" smtClean="0"/>
              <a:t> 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7142330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발달 특성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상징적 </a:t>
            </a:r>
            <a:r>
              <a:rPr lang="ko-KR" altLang="en-US" dirty="0" smtClean="0"/>
              <a:t>사고 시작</a:t>
            </a:r>
            <a:endParaRPr lang="en-US" altLang="ko-KR" dirty="0"/>
          </a:p>
          <a:p>
            <a:r>
              <a:rPr lang="ko-KR" altLang="en-US" dirty="0" smtClean="0"/>
              <a:t>상상력이 풍부한 놀이</a:t>
            </a:r>
            <a:endParaRPr lang="en-US" altLang="ko-KR" dirty="0"/>
          </a:p>
          <a:p>
            <a:r>
              <a:rPr lang="ko-KR" altLang="en-US" dirty="0" smtClean="0"/>
              <a:t>급속한 언어발달</a:t>
            </a:r>
            <a:endParaRPr lang="en-US" altLang="ko-KR" dirty="0" smtClean="0"/>
          </a:p>
          <a:p>
            <a:r>
              <a:rPr lang="ko-KR" altLang="en-US" dirty="0" smtClean="0"/>
              <a:t>자율성 </a:t>
            </a:r>
            <a:r>
              <a:rPr lang="ko-KR" altLang="en-US" dirty="0"/>
              <a:t>발달이 </a:t>
            </a:r>
            <a:r>
              <a:rPr lang="ko-KR" altLang="en-US" dirty="0" smtClean="0"/>
              <a:t>과제</a:t>
            </a:r>
            <a:endParaRPr lang="en-US" altLang="ko-KR" dirty="0" smtClean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의사소통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비지시적인 태도</a:t>
            </a:r>
            <a:endParaRPr lang="en-US" altLang="ko-KR" dirty="0" smtClean="0"/>
          </a:p>
          <a:p>
            <a:r>
              <a:rPr lang="ko-KR" altLang="en-US" dirty="0" smtClean="0"/>
              <a:t>단순한 단어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현재에 초점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구체적</a:t>
            </a:r>
            <a:endParaRPr lang="en-US" altLang="ko-KR" dirty="0"/>
          </a:p>
          <a:p>
            <a:r>
              <a:rPr lang="ko-KR" altLang="en-US" dirty="0" smtClean="0"/>
              <a:t>그림이나 사진 이용</a:t>
            </a:r>
            <a:endParaRPr lang="en-US" altLang="ko-KR" dirty="0" smtClean="0"/>
          </a:p>
          <a:p>
            <a:r>
              <a:rPr lang="ko-KR" altLang="en-US" dirty="0" smtClean="0"/>
              <a:t>놀이 활용</a:t>
            </a:r>
            <a:endParaRPr lang="en-US" altLang="ko-KR" dirty="0"/>
          </a:p>
          <a:p>
            <a:r>
              <a:rPr lang="ko-KR" altLang="en-US" dirty="0" smtClean="0"/>
              <a:t>칭찬으로 격려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전조작기</a:t>
            </a:r>
            <a:r>
              <a:rPr lang="ko-KR" altLang="en-US" dirty="0" smtClean="0"/>
              <a:t>  </a:t>
            </a:r>
            <a:r>
              <a:rPr lang="en-US" altLang="ko-KR" sz="2400" dirty="0" smtClean="0"/>
              <a:t>(</a:t>
            </a:r>
            <a:r>
              <a:rPr lang="en-US" altLang="ko-KR" sz="2400" dirty="0"/>
              <a:t>2</a:t>
            </a:r>
            <a:r>
              <a:rPr lang="ko-KR" altLang="en-US" sz="2400" dirty="0"/>
              <a:t>세</a:t>
            </a:r>
            <a:r>
              <a:rPr lang="en-US" altLang="ko-KR" sz="2400" dirty="0"/>
              <a:t>~6</a:t>
            </a:r>
            <a:r>
              <a:rPr lang="ko-KR" altLang="en-US" sz="2400" dirty="0"/>
              <a:t>세</a:t>
            </a:r>
            <a:r>
              <a:rPr lang="en-US" altLang="ko-KR" sz="2400" dirty="0"/>
              <a:t>)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5667878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발달 특성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ko-KR" altLang="en-US" dirty="0" smtClean="0"/>
              <a:t>논리적 사고 가능</a:t>
            </a:r>
            <a:endParaRPr lang="en-US" altLang="ko-KR" dirty="0" smtClean="0"/>
          </a:p>
          <a:p>
            <a:r>
              <a:rPr lang="ko-KR" altLang="en-US" dirty="0" smtClean="0"/>
              <a:t>분류 등 구체적 사고 가능</a:t>
            </a:r>
            <a:endParaRPr lang="en-US" altLang="ko-KR" dirty="0" smtClean="0"/>
          </a:p>
          <a:p>
            <a:r>
              <a:rPr lang="ko-KR" altLang="en-US" dirty="0" smtClean="0"/>
              <a:t>숫자 사용</a:t>
            </a:r>
            <a:endParaRPr lang="en-US" altLang="ko-KR" dirty="0" smtClean="0"/>
          </a:p>
          <a:p>
            <a:r>
              <a:rPr lang="ko-KR" altLang="en-US" dirty="0" smtClean="0"/>
              <a:t>복잡한 문법 이해 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의사소통</a:t>
            </a:r>
            <a:endParaRPr lang="ko-KR" altLang="en-US" dirty="0"/>
          </a:p>
        </p:txBody>
      </p:sp>
      <p:sp>
        <p:nvSpPr>
          <p:cNvPr id="7" name="내용 개체 틀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ko-KR" altLang="en-US" dirty="0"/>
              <a:t>이해 </a:t>
            </a:r>
            <a:r>
              <a:rPr lang="ko-KR" altLang="en-US" dirty="0" smtClean="0"/>
              <a:t>수준 고려한 </a:t>
            </a:r>
            <a:r>
              <a:rPr lang="ko-KR" altLang="en-US" dirty="0"/>
              <a:t>시청각 </a:t>
            </a:r>
            <a:r>
              <a:rPr lang="ko-KR" altLang="en-US" dirty="0" smtClean="0"/>
              <a:t>자료</a:t>
            </a:r>
            <a:r>
              <a:rPr lang="en-US" altLang="ko-KR" dirty="0" smtClean="0"/>
              <a:t>,</a:t>
            </a:r>
            <a:r>
              <a:rPr lang="ko-KR" altLang="en-US" dirty="0"/>
              <a:t> </a:t>
            </a:r>
            <a:r>
              <a:rPr lang="ko-KR" altLang="en-US" dirty="0" smtClean="0"/>
              <a:t>읽을 </a:t>
            </a:r>
            <a:r>
              <a:rPr lang="ko-KR" altLang="en-US" dirty="0"/>
              <a:t>수 있는 자료로 언어적 </a:t>
            </a:r>
            <a:r>
              <a:rPr lang="ko-KR" altLang="en-US" dirty="0" smtClean="0"/>
              <a:t>의사소통 보완</a:t>
            </a:r>
            <a:endParaRPr lang="en-US" altLang="ko-KR" dirty="0" smtClean="0"/>
          </a:p>
          <a:p>
            <a:r>
              <a:rPr lang="ko-KR" altLang="en-US" dirty="0" smtClean="0"/>
              <a:t>직접 질문할 수 있게 함</a:t>
            </a:r>
            <a:endParaRPr lang="en-US" altLang="ko-KR" dirty="0" smtClean="0"/>
          </a:p>
          <a:p>
            <a:r>
              <a:rPr lang="ko-KR" altLang="en-US" dirty="0"/>
              <a:t>의사결정 과정에서 어린이의 의견을 </a:t>
            </a:r>
            <a:r>
              <a:rPr lang="ko-KR" altLang="en-US" dirty="0" smtClean="0"/>
              <a:t>존중</a:t>
            </a:r>
            <a:endParaRPr lang="en-US" altLang="ko-KR" dirty="0" smtClean="0"/>
          </a:p>
          <a:p>
            <a:r>
              <a:rPr lang="ko-KR" altLang="en-US" dirty="0" smtClean="0"/>
              <a:t>공감하면서 의견 들어 줌</a:t>
            </a:r>
            <a:endParaRPr lang="en-US" altLang="ko-KR" dirty="0" smtClean="0"/>
          </a:p>
          <a:p>
            <a:r>
              <a:rPr lang="ko-KR" altLang="en-US" dirty="0" smtClean="0"/>
              <a:t>수준에 맞춰 설명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구체적 </a:t>
            </a:r>
            <a:r>
              <a:rPr lang="ko-KR" altLang="en-US" dirty="0" smtClean="0"/>
              <a:t>조작기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(</a:t>
            </a:r>
            <a:r>
              <a:rPr lang="en-US" altLang="ko-KR" sz="2400" dirty="0"/>
              <a:t>7</a:t>
            </a:r>
            <a:r>
              <a:rPr lang="ko-KR" altLang="en-US" sz="2400" dirty="0"/>
              <a:t>세</a:t>
            </a:r>
            <a:r>
              <a:rPr lang="en-US" altLang="ko-KR" sz="2400" dirty="0"/>
              <a:t>~11</a:t>
            </a:r>
            <a:r>
              <a:rPr lang="ko-KR" altLang="en-US" sz="2400" dirty="0"/>
              <a:t>세</a:t>
            </a:r>
            <a:r>
              <a:rPr lang="en-US" altLang="ko-KR" sz="2400" dirty="0"/>
              <a:t>)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4415737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존중하기</a:t>
            </a:r>
            <a:endParaRPr lang="en-US" altLang="ko-KR" dirty="0" smtClean="0"/>
          </a:p>
          <a:p>
            <a:r>
              <a:rPr lang="ko-KR" altLang="en-US" dirty="0" smtClean="0"/>
              <a:t>진실한 태도로 다가가기</a:t>
            </a:r>
            <a:endParaRPr lang="en-US" altLang="ko-KR" dirty="0" smtClean="0"/>
          </a:p>
          <a:p>
            <a:r>
              <a:rPr lang="ko-KR" altLang="en-US" dirty="0" smtClean="0"/>
              <a:t>어린이 수준에 맞추기</a:t>
            </a:r>
            <a:endParaRPr lang="en-US" altLang="ko-KR" dirty="0" smtClean="0"/>
          </a:p>
          <a:p>
            <a:r>
              <a:rPr lang="ko-KR" altLang="en-US" dirty="0" smtClean="0"/>
              <a:t>비언어적 의사소통 활용하기</a:t>
            </a:r>
            <a:endParaRPr lang="en-US" altLang="ko-KR" dirty="0" smtClean="0"/>
          </a:p>
          <a:p>
            <a:r>
              <a:rPr lang="ko-KR" altLang="en-US" dirty="0" smtClean="0"/>
              <a:t>언어적 의사소통 강화하기</a:t>
            </a:r>
            <a:endParaRPr lang="en-US" altLang="ko-KR" dirty="0" smtClean="0"/>
          </a:p>
          <a:p>
            <a:r>
              <a:rPr lang="ko-KR" altLang="en-US" dirty="0" smtClean="0"/>
              <a:t>대처능력 증진하기</a:t>
            </a:r>
            <a:endParaRPr lang="en-US" altLang="ko-KR" dirty="0" smtClean="0"/>
          </a:p>
          <a:p>
            <a:r>
              <a:rPr lang="ko-KR" altLang="en-US" dirty="0" smtClean="0"/>
              <a:t>놀이</a:t>
            </a:r>
            <a:r>
              <a:rPr lang="en-US" altLang="ko-KR" dirty="0" smtClean="0"/>
              <a:t>/</a:t>
            </a:r>
            <a:r>
              <a:rPr lang="ko-KR" altLang="en-US" dirty="0" smtClean="0"/>
              <a:t>게임</a:t>
            </a:r>
            <a:r>
              <a:rPr lang="en-US" altLang="ko-KR" dirty="0" smtClean="0"/>
              <a:t>/</a:t>
            </a:r>
            <a:r>
              <a:rPr lang="ko-KR" altLang="en-US" dirty="0" smtClean="0"/>
              <a:t>이야기 활용하기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어린이와 의사소통 전략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56584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의사소통</a:t>
            </a:r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ko-KR" altLang="en-US" dirty="0" smtClean="0"/>
              <a:t>관계 </a:t>
            </a:r>
            <a:r>
              <a:rPr lang="ko-KR" altLang="en-US" dirty="0"/>
              <a:t>형성하기 </a:t>
            </a:r>
            <a:endParaRPr lang="en-US" altLang="ko-KR" dirty="0" smtClean="0"/>
          </a:p>
          <a:p>
            <a:r>
              <a:rPr lang="ko-KR" altLang="en-US" dirty="0"/>
              <a:t>간호과정에 부모 참여시키기 </a:t>
            </a:r>
            <a:endParaRPr lang="en-US" altLang="ko-KR" dirty="0" smtClean="0"/>
          </a:p>
          <a:p>
            <a:r>
              <a:rPr lang="ko-KR" altLang="en-US" dirty="0" smtClean="0"/>
              <a:t>긍정적 </a:t>
            </a:r>
            <a:r>
              <a:rPr lang="ko-KR" altLang="en-US" dirty="0" err="1" smtClean="0"/>
              <a:t>피드백하기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고려할 점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충분한 정보제공</a:t>
            </a:r>
            <a:endParaRPr lang="en-US" altLang="ko-KR" dirty="0" smtClean="0"/>
          </a:p>
          <a:p>
            <a:r>
              <a:rPr lang="ko-KR" altLang="en-US" dirty="0" smtClean="0"/>
              <a:t>반복적으로 정보 제공</a:t>
            </a:r>
            <a:endParaRPr lang="en-US" altLang="ko-KR" dirty="0" smtClean="0"/>
          </a:p>
          <a:p>
            <a:r>
              <a:rPr lang="ko-KR" altLang="en-US" dirty="0" smtClean="0"/>
              <a:t>질문할 시간</a:t>
            </a:r>
            <a:endParaRPr lang="en-US" altLang="ko-KR" dirty="0" smtClean="0"/>
          </a:p>
          <a:p>
            <a:r>
              <a:rPr lang="ko-KR" altLang="en-US" dirty="0" smtClean="0"/>
              <a:t>환아 질병 상태 정보 제공</a:t>
            </a:r>
            <a:endParaRPr lang="en-US" altLang="ko-KR" dirty="0" smtClean="0"/>
          </a:p>
          <a:p>
            <a:r>
              <a:rPr lang="ko-KR" altLang="en-US" dirty="0" smtClean="0"/>
              <a:t>해결해야 할 문제에 대해 솔직한 토론</a:t>
            </a:r>
            <a:endParaRPr lang="en-US" altLang="ko-KR" dirty="0" smtClean="0"/>
          </a:p>
          <a:p>
            <a:r>
              <a:rPr lang="ko-KR" altLang="en-US" dirty="0" smtClean="0"/>
              <a:t>모든 가능한 대한 탐색</a:t>
            </a: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환아 부모와 의사소통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855292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r>
              <a:rPr lang="en-US" altLang="ko-KR" baseline="30000" dirty="0" smtClean="0"/>
              <a:t>nd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청소년과 의사소통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603615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부모의 </a:t>
            </a:r>
            <a:r>
              <a:rPr lang="ko-KR" altLang="en-US" dirty="0"/>
              <a:t>보호가 필요한 의존적인 시기에서 자율적이고 </a:t>
            </a:r>
            <a:r>
              <a:rPr lang="ko-KR" altLang="en-US" dirty="0" smtClean="0"/>
              <a:t>독립적인 </a:t>
            </a:r>
            <a:r>
              <a:rPr lang="ko-KR" altLang="en-US" dirty="0"/>
              <a:t>생활을 영위하는 성인기로 이행하는 </a:t>
            </a:r>
            <a:r>
              <a:rPr lang="ko-KR" altLang="en-US" dirty="0" smtClean="0"/>
              <a:t>과도기</a:t>
            </a:r>
            <a:endParaRPr lang="en-US" altLang="ko-KR" dirty="0" smtClean="0"/>
          </a:p>
          <a:p>
            <a:r>
              <a:rPr lang="ko-KR" altLang="en-US" dirty="0" smtClean="0"/>
              <a:t>아동도 </a:t>
            </a:r>
            <a:r>
              <a:rPr lang="ko-KR" altLang="en-US" dirty="0"/>
              <a:t>아니고 성인도 </a:t>
            </a:r>
            <a:r>
              <a:rPr lang="ko-KR" altLang="en-US" dirty="0" smtClean="0"/>
              <a:t>아닌 주변인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신체적</a:t>
            </a:r>
            <a:r>
              <a:rPr lang="en-US" altLang="ko-KR" dirty="0"/>
              <a:t>, </a:t>
            </a:r>
            <a:r>
              <a:rPr lang="ko-KR" altLang="en-US" dirty="0"/>
              <a:t>성적</a:t>
            </a:r>
            <a:r>
              <a:rPr lang="en-US" altLang="ko-KR" dirty="0"/>
              <a:t>, </a:t>
            </a:r>
            <a:r>
              <a:rPr lang="ko-KR" altLang="en-US" dirty="0"/>
              <a:t>정신심리적 변화가 그 </a:t>
            </a:r>
            <a:r>
              <a:rPr lang="ko-KR" altLang="en-US" dirty="0" smtClean="0"/>
              <a:t>어느 </a:t>
            </a:r>
            <a:r>
              <a:rPr lang="ko-KR" altLang="en-US" dirty="0"/>
              <a:t>때보다도 큰 청소년기는 발달</a:t>
            </a:r>
            <a:r>
              <a:rPr lang="en-US" altLang="ko-KR" dirty="0"/>
              <a:t>(</a:t>
            </a:r>
            <a:r>
              <a:rPr lang="ko-KR" altLang="en-US" dirty="0"/>
              <a:t>성장</a:t>
            </a:r>
            <a:r>
              <a:rPr lang="en-US" altLang="ko-KR" dirty="0"/>
              <a:t>)</a:t>
            </a:r>
            <a:r>
              <a:rPr lang="ko-KR" altLang="en-US" dirty="0"/>
              <a:t>위기라고도 할만큼 </a:t>
            </a:r>
            <a:r>
              <a:rPr lang="ko-KR" altLang="en-US" dirty="0" smtClean="0"/>
              <a:t>역동적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청소년의 발달 특성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308273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신체적 성장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sz="2400" dirty="0" smtClean="0"/>
              <a:t>      2</a:t>
            </a:r>
            <a:r>
              <a:rPr lang="ko-KR" altLang="en-US" sz="2400" dirty="0"/>
              <a:t>차 </a:t>
            </a:r>
            <a:r>
              <a:rPr lang="ko-KR" altLang="en-US" sz="2400" dirty="0" smtClean="0"/>
              <a:t>성징</a:t>
            </a:r>
            <a:endParaRPr lang="en-US" altLang="ko-KR" sz="2400" dirty="0"/>
          </a:p>
          <a:p>
            <a:pPr marL="0" indent="0">
              <a:buNone/>
            </a:pPr>
            <a:r>
              <a:rPr lang="en-US" altLang="ko-KR" sz="2400" dirty="0" smtClean="0"/>
              <a:t>     </a:t>
            </a:r>
            <a:r>
              <a:rPr lang="ko-KR" altLang="en-US" sz="2400" dirty="0" smtClean="0"/>
              <a:t>자신의 </a:t>
            </a:r>
            <a:r>
              <a:rPr lang="ko-KR" altLang="en-US" sz="2400" dirty="0"/>
              <a:t>신체에 </a:t>
            </a:r>
            <a:r>
              <a:rPr lang="ko-KR" altLang="en-US" sz="2400" dirty="0" smtClean="0"/>
              <a:t>관심</a:t>
            </a:r>
            <a:r>
              <a:rPr lang="en-US" altLang="ko-KR" sz="2400" dirty="0" smtClean="0"/>
              <a:t> </a:t>
            </a:r>
            <a:endParaRPr lang="en-US" altLang="ko-KR" sz="2400" dirty="0"/>
          </a:p>
          <a:p>
            <a:r>
              <a:rPr lang="ko-KR" altLang="en-US" dirty="0"/>
              <a:t>인지적 발달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</a:t>
            </a:r>
            <a:r>
              <a:rPr lang="ko-KR" altLang="en-US" sz="2400" dirty="0" smtClean="0"/>
              <a:t>형식적 조작기</a:t>
            </a:r>
            <a:endParaRPr lang="en-US" altLang="ko-KR" sz="2400" dirty="0"/>
          </a:p>
          <a:p>
            <a:pPr marL="0" indent="0">
              <a:buNone/>
            </a:pPr>
            <a:r>
              <a:rPr lang="en-US" altLang="ko-KR" sz="2400" dirty="0" smtClean="0"/>
              <a:t>      </a:t>
            </a:r>
            <a:r>
              <a:rPr lang="ko-KR" altLang="en-US" sz="2400" dirty="0" smtClean="0"/>
              <a:t>이상</a:t>
            </a:r>
            <a:r>
              <a:rPr lang="en-US" altLang="ko-KR" sz="2400" dirty="0" smtClean="0"/>
              <a:t>,</a:t>
            </a:r>
            <a:r>
              <a:rPr lang="ko-KR" altLang="en-US" sz="2400" dirty="0" smtClean="0"/>
              <a:t> 가능성</a:t>
            </a:r>
            <a:r>
              <a:rPr lang="en-US" altLang="ko-KR" sz="2400" dirty="0" smtClean="0"/>
              <a:t>,</a:t>
            </a:r>
            <a:r>
              <a:rPr lang="ko-KR" altLang="en-US" sz="2400" dirty="0" smtClean="0"/>
              <a:t> </a:t>
            </a:r>
            <a:r>
              <a:rPr lang="ko-KR" altLang="en-US" sz="2400" dirty="0"/>
              <a:t>추상적인 것에 대한 </a:t>
            </a:r>
            <a:r>
              <a:rPr lang="ko-KR" altLang="en-US" sz="2400" dirty="0" smtClean="0"/>
              <a:t>사고 발달</a:t>
            </a:r>
            <a:endParaRPr lang="en-US" altLang="ko-KR" sz="2400" dirty="0"/>
          </a:p>
          <a:p>
            <a:pPr marL="0" indent="0">
              <a:buNone/>
            </a:pPr>
            <a:r>
              <a:rPr lang="en-US" altLang="ko-KR" sz="2400" dirty="0" smtClean="0"/>
              <a:t>      </a:t>
            </a:r>
            <a:r>
              <a:rPr lang="ko-KR" altLang="en-US" sz="2400" dirty="0" smtClean="0"/>
              <a:t>광범위하고 </a:t>
            </a:r>
            <a:r>
              <a:rPr lang="ko-KR" altLang="en-US" sz="2400" dirty="0"/>
              <a:t>이론적인 미래지향적 </a:t>
            </a:r>
            <a:r>
              <a:rPr lang="ko-KR" altLang="en-US" sz="2400" dirty="0" smtClean="0"/>
              <a:t>조망</a:t>
            </a:r>
            <a:endParaRPr lang="en-US" altLang="ko-KR" sz="24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청소년의 발달특성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043749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정신사회심리적 </a:t>
            </a:r>
            <a:r>
              <a:rPr lang="ko-KR" altLang="en-US" dirty="0"/>
              <a:t>발달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</a:t>
            </a:r>
            <a:r>
              <a:rPr lang="ko-KR" altLang="en-US" sz="2400" dirty="0" smtClean="0"/>
              <a:t>자아 </a:t>
            </a:r>
            <a:r>
              <a:rPr lang="ko-KR" altLang="en-US" sz="2400" dirty="0" err="1" smtClean="0"/>
              <a:t>정체감</a:t>
            </a:r>
            <a:r>
              <a:rPr lang="ko-KR" altLang="en-US" sz="2400" dirty="0" smtClean="0"/>
              <a:t> 형성</a:t>
            </a:r>
            <a:endParaRPr lang="en-US" altLang="ko-KR" sz="2400" dirty="0"/>
          </a:p>
          <a:p>
            <a:pPr marL="0" indent="0">
              <a:buNone/>
            </a:pPr>
            <a:r>
              <a:rPr lang="en-US" altLang="ko-KR" sz="2400" dirty="0" smtClean="0"/>
              <a:t>      </a:t>
            </a:r>
            <a:r>
              <a:rPr lang="ko-KR" altLang="en-US" sz="2400" dirty="0" smtClean="0"/>
              <a:t>자기중심적</a:t>
            </a:r>
            <a:endParaRPr lang="en-US" altLang="ko-KR" sz="2400" dirty="0"/>
          </a:p>
          <a:p>
            <a:pPr marL="0" indent="0">
              <a:buNone/>
            </a:pPr>
            <a:r>
              <a:rPr lang="en-US" altLang="ko-KR" sz="2400" dirty="0" smtClean="0"/>
              <a:t>      </a:t>
            </a:r>
            <a:r>
              <a:rPr lang="ko-KR" altLang="en-US" sz="2400" dirty="0" smtClean="0"/>
              <a:t>도덕적인 </a:t>
            </a:r>
            <a:r>
              <a:rPr lang="ko-KR" altLang="en-US" sz="2400" dirty="0"/>
              <a:t>사고와 </a:t>
            </a:r>
            <a:r>
              <a:rPr lang="ko-KR" altLang="en-US" sz="2400" dirty="0" smtClean="0"/>
              <a:t>행동</a:t>
            </a:r>
            <a:endParaRPr lang="en-US" altLang="ko-KR" sz="2400" dirty="0"/>
          </a:p>
          <a:p>
            <a:pPr marL="0" indent="0">
              <a:buNone/>
            </a:pPr>
            <a:r>
              <a:rPr lang="en-US" altLang="ko-KR" sz="2400" dirty="0" smtClean="0"/>
              <a:t>      </a:t>
            </a:r>
            <a:r>
              <a:rPr lang="ko-KR" altLang="en-US" sz="2400" dirty="0" smtClean="0"/>
              <a:t>인지적으로 성숙</a:t>
            </a:r>
            <a:endParaRPr lang="en-US" altLang="ko-KR" sz="2400" dirty="0"/>
          </a:p>
          <a:p>
            <a:pPr marL="0" indent="0">
              <a:buNone/>
            </a:pPr>
            <a:r>
              <a:rPr lang="en-US" altLang="ko-KR" sz="2400" dirty="0" smtClean="0"/>
              <a:t>      </a:t>
            </a:r>
            <a:r>
              <a:rPr lang="ko-KR" altLang="en-US" sz="2400" dirty="0" smtClean="0"/>
              <a:t>주변 </a:t>
            </a:r>
            <a:r>
              <a:rPr lang="ko-KR" altLang="en-US" sz="2400" dirty="0"/>
              <a:t>환경에 </a:t>
            </a:r>
            <a:r>
              <a:rPr lang="ko-KR" altLang="en-US" sz="2400" dirty="0" smtClean="0"/>
              <a:t>영향을 </a:t>
            </a:r>
            <a:r>
              <a:rPr lang="ko-KR" altLang="en-US" sz="2400" dirty="0"/>
              <a:t>잘 </a:t>
            </a:r>
            <a:r>
              <a:rPr lang="ko-KR" altLang="en-US" sz="2400" dirty="0" smtClean="0"/>
              <a:t>받음</a:t>
            </a:r>
            <a:endParaRPr lang="en-US" altLang="ko-KR" sz="2400" dirty="0"/>
          </a:p>
          <a:p>
            <a:pPr marL="0" indent="0">
              <a:buNone/>
            </a:pPr>
            <a:r>
              <a:rPr lang="en-US" altLang="ko-KR" sz="2400" dirty="0" smtClean="0"/>
              <a:t>      </a:t>
            </a:r>
            <a:r>
              <a:rPr lang="ko-KR" altLang="en-US" sz="2400" dirty="0" smtClean="0"/>
              <a:t>정서상태 불안정</a:t>
            </a:r>
            <a:endParaRPr lang="en-US" altLang="ko-KR" sz="2400" dirty="0"/>
          </a:p>
          <a:p>
            <a:pPr marL="0" indent="0">
              <a:buNone/>
            </a:pPr>
            <a:r>
              <a:rPr lang="en-US" altLang="ko-KR" sz="2400" dirty="0" smtClean="0"/>
              <a:t>      </a:t>
            </a:r>
            <a:r>
              <a:rPr lang="ko-KR" altLang="en-US" sz="2400" dirty="0" smtClean="0"/>
              <a:t>역할 혼란 경험</a:t>
            </a:r>
            <a:r>
              <a:rPr lang="en-US" altLang="ko-KR" sz="2400" dirty="0" smtClean="0"/>
              <a:t> </a:t>
            </a:r>
            <a:endParaRPr lang="ko-KR" altLang="en-US" sz="24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청소년의 발달특성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97433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청소년의 발달 특성 이해하기</a:t>
            </a:r>
            <a:endParaRPr lang="en-US" altLang="ko-KR" dirty="0" smtClean="0"/>
          </a:p>
          <a:p>
            <a:r>
              <a:rPr lang="ko-KR" altLang="en-US" dirty="0" smtClean="0"/>
              <a:t>활동에 함께 참여하기</a:t>
            </a:r>
            <a:endParaRPr lang="en-US" altLang="ko-KR" dirty="0" smtClean="0"/>
          </a:p>
          <a:p>
            <a:r>
              <a:rPr lang="ko-KR" altLang="en-US" dirty="0" smtClean="0"/>
              <a:t>또래문화 이해하기</a:t>
            </a:r>
            <a:endParaRPr lang="en-US" altLang="ko-KR" dirty="0" smtClean="0"/>
          </a:p>
          <a:p>
            <a:r>
              <a:rPr lang="ko-KR" altLang="en-US" dirty="0" smtClean="0"/>
              <a:t>세심하게 관찰하기</a:t>
            </a:r>
            <a:endParaRPr lang="en-US" altLang="ko-KR" dirty="0" smtClean="0"/>
          </a:p>
          <a:p>
            <a:r>
              <a:rPr lang="ko-KR" altLang="en-US" dirty="0" smtClean="0"/>
              <a:t>다양한 방법으로 메시지 주고받기</a:t>
            </a:r>
            <a:endParaRPr lang="en-US" altLang="ko-KR" dirty="0" smtClean="0"/>
          </a:p>
          <a:p>
            <a:r>
              <a:rPr lang="ko-KR" altLang="en-US" dirty="0" smtClean="0"/>
              <a:t>프라이버시 존중하기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청소년과 의사소통 전략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803721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r>
              <a:rPr lang="en-US" altLang="ko-KR" baseline="30000" dirty="0" smtClean="0"/>
              <a:t>rd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노인과</a:t>
            </a:r>
            <a:r>
              <a:rPr lang="en-US" altLang="ko-KR" dirty="0" smtClean="0"/>
              <a:t> </a:t>
            </a:r>
            <a:r>
              <a:rPr lang="ko-KR" altLang="en-US" dirty="0" smtClean="0"/>
              <a:t>의사소통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81598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노인과 의사소통을 효과적으로 하기 </a:t>
            </a:r>
            <a:r>
              <a:rPr lang="ko-KR" altLang="en-US" dirty="0" err="1" smtClean="0"/>
              <a:t>위해노화에</a:t>
            </a:r>
            <a:r>
              <a:rPr lang="ko-KR" altLang="en-US" dirty="0" smtClean="0"/>
              <a:t> </a:t>
            </a:r>
            <a:r>
              <a:rPr lang="ko-KR" altLang="en-US" dirty="0"/>
              <a:t>따른 노인의 </a:t>
            </a:r>
            <a:r>
              <a:rPr lang="ko-KR" altLang="en-US" dirty="0" smtClean="0"/>
              <a:t>건강과 </a:t>
            </a:r>
            <a:r>
              <a:rPr lang="ko-KR" altLang="en-US" dirty="0"/>
              <a:t>정상적인 제반 변화에 대한 </a:t>
            </a:r>
            <a:r>
              <a:rPr lang="ko-KR" altLang="en-US" dirty="0" smtClean="0"/>
              <a:t>이해와 노인을 존중하는 태도필요</a:t>
            </a:r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노년기 이해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813122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dirty="0" smtClean="0"/>
              <a:t>인지 기능 장애</a:t>
            </a:r>
            <a:r>
              <a:rPr lang="ko-KR" altLang="en-US" dirty="0"/>
              <a:t>와</a:t>
            </a:r>
            <a:r>
              <a:rPr lang="en-US" altLang="ko-KR" dirty="0" smtClean="0"/>
              <a:t> </a:t>
            </a:r>
            <a:r>
              <a:rPr lang="ko-KR" altLang="en-US" dirty="0" smtClean="0"/>
              <a:t> </a:t>
            </a:r>
            <a:r>
              <a:rPr lang="ko-KR" altLang="en-US" dirty="0"/>
              <a:t>감각지각 </a:t>
            </a:r>
            <a:r>
              <a:rPr lang="ko-KR" altLang="en-US" dirty="0" smtClean="0"/>
              <a:t>장애 사정 </a:t>
            </a:r>
            <a:r>
              <a:rPr lang="ko-KR" altLang="en-US" dirty="0"/>
              <a:t>우선적으로 </a:t>
            </a:r>
            <a:r>
              <a:rPr lang="ko-KR" altLang="en-US" dirty="0" smtClean="0"/>
              <a:t>수행</a:t>
            </a:r>
            <a:endParaRPr lang="en-US" altLang="ko-KR" dirty="0" smtClean="0"/>
          </a:p>
          <a:p>
            <a:r>
              <a:rPr lang="ko-KR" altLang="en-US" dirty="0" smtClean="0"/>
              <a:t>인지 </a:t>
            </a:r>
            <a:r>
              <a:rPr lang="ko-KR" altLang="en-US" dirty="0"/>
              <a:t>기능 </a:t>
            </a:r>
            <a:r>
              <a:rPr lang="ko-KR" altLang="en-US" dirty="0" smtClean="0"/>
              <a:t>사정</a:t>
            </a:r>
            <a:r>
              <a:rPr lang="en-US" altLang="ko-KR" dirty="0" smtClean="0"/>
              <a:t>: </a:t>
            </a:r>
            <a:r>
              <a:rPr lang="ko-KR" altLang="en-US" dirty="0" smtClean="0"/>
              <a:t>간이정신상태검사</a:t>
            </a:r>
            <a:r>
              <a:rPr lang="en-US" altLang="ko-KR" dirty="0"/>
              <a:t>(</a:t>
            </a:r>
            <a:r>
              <a:rPr lang="en-US" altLang="ko-KR" dirty="0" smtClean="0"/>
              <a:t>K-MMSE)</a:t>
            </a:r>
            <a:endParaRPr lang="en-US" altLang="ko-KR" dirty="0"/>
          </a:p>
          <a:p>
            <a:r>
              <a:rPr lang="ko-KR" altLang="en-US" dirty="0" smtClean="0"/>
              <a:t>감각 장애 사정</a:t>
            </a:r>
            <a:r>
              <a:rPr lang="en-US" altLang="ko-KR" dirty="0" smtClean="0"/>
              <a:t>:</a:t>
            </a:r>
            <a:r>
              <a:rPr lang="ko-KR" altLang="en-US" dirty="0" smtClean="0"/>
              <a:t> </a:t>
            </a:r>
            <a:r>
              <a:rPr lang="ko-KR" altLang="en-US" dirty="0"/>
              <a:t>면담이나 간단한 </a:t>
            </a:r>
            <a:r>
              <a:rPr lang="ko-KR" altLang="en-US" dirty="0" smtClean="0"/>
              <a:t>신체검진</a:t>
            </a:r>
            <a:endParaRPr lang="en-US" altLang="ko-KR" dirty="0" smtClean="0"/>
          </a:p>
          <a:p>
            <a:r>
              <a:rPr lang="ko-KR" altLang="en-US" dirty="0" smtClean="0"/>
              <a:t>노인과 </a:t>
            </a:r>
            <a:r>
              <a:rPr lang="ko-KR" altLang="en-US" dirty="0"/>
              <a:t>의사소통 </a:t>
            </a:r>
            <a:r>
              <a:rPr lang="ko-KR" altLang="en-US" dirty="0" smtClean="0"/>
              <a:t>시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ko-KR" altLang="en-US" dirty="0"/>
              <a:t>언어적 </a:t>
            </a:r>
            <a:r>
              <a:rPr lang="ko-KR" altLang="en-US" dirty="0" smtClean="0"/>
              <a:t>의사소통 뿐만 </a:t>
            </a:r>
            <a:r>
              <a:rPr lang="ko-KR" altLang="en-US" dirty="0"/>
              <a:t>아니라 </a:t>
            </a:r>
            <a:r>
              <a:rPr lang="ko-KR" altLang="en-US" dirty="0" smtClean="0"/>
              <a:t>눈맞추기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볼이나 </a:t>
            </a:r>
            <a:r>
              <a:rPr lang="ko-KR" altLang="en-US" dirty="0"/>
              <a:t>손과 같은 신체 부위를 만져준다거나 고개를 끄덕이는 것과 같은 비언어적 의사소통을 활용하는 것이 </a:t>
            </a:r>
            <a:r>
              <a:rPr lang="ko-KR" altLang="en-US" dirty="0" smtClean="0"/>
              <a:t>바람직함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노화와 의사소통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70217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감각 변화는 노화에서 발생하는 정상 </a:t>
            </a:r>
            <a:r>
              <a:rPr lang="ko-KR" altLang="en-US" dirty="0" smtClean="0"/>
              <a:t>과정</a:t>
            </a:r>
            <a:endParaRPr lang="en-US" altLang="ko-KR" dirty="0" smtClean="0"/>
          </a:p>
          <a:p>
            <a:r>
              <a:rPr lang="ko-KR" altLang="en-US" dirty="0" smtClean="0"/>
              <a:t>노화과정에서 주로 시각과 </a:t>
            </a:r>
            <a:r>
              <a:rPr lang="ko-KR" altLang="en-US" dirty="0"/>
              <a:t>청각의 </a:t>
            </a:r>
            <a:r>
              <a:rPr lang="ko-KR" altLang="en-US" dirty="0" smtClean="0"/>
              <a:t>장애</a:t>
            </a:r>
            <a:endParaRPr lang="en-US" altLang="ko-KR" dirty="0" smtClean="0"/>
          </a:p>
          <a:p>
            <a:r>
              <a:rPr lang="ko-KR" altLang="en-US" dirty="0" smtClean="0"/>
              <a:t>이는 의사소통과 </a:t>
            </a:r>
            <a:r>
              <a:rPr lang="ko-KR" altLang="en-US" dirty="0"/>
              <a:t>인지 과정에 </a:t>
            </a:r>
            <a:r>
              <a:rPr lang="ko-KR" altLang="en-US" dirty="0" smtClean="0"/>
              <a:t>영향</a:t>
            </a:r>
            <a:endParaRPr lang="en-US" altLang="ko-KR" dirty="0" smtClean="0"/>
          </a:p>
          <a:p>
            <a:r>
              <a:rPr lang="ko-KR" altLang="en-US" dirty="0" smtClean="0"/>
              <a:t>노인 </a:t>
            </a:r>
            <a:r>
              <a:rPr lang="ko-KR" altLang="en-US" dirty="0"/>
              <a:t>시각장애자나 청각 장애자와 </a:t>
            </a:r>
            <a:r>
              <a:rPr lang="ko-KR" altLang="en-US" dirty="0" smtClean="0"/>
              <a:t>의사소통 할 </a:t>
            </a:r>
            <a:r>
              <a:rPr lang="ko-KR" altLang="en-US" dirty="0"/>
              <a:t>때 </a:t>
            </a:r>
            <a:r>
              <a:rPr lang="ko-KR" altLang="en-US" dirty="0" smtClean="0"/>
              <a:t>어려움이 </a:t>
            </a:r>
            <a:r>
              <a:rPr lang="ko-KR" altLang="en-US" dirty="0"/>
              <a:t>있음을 </a:t>
            </a:r>
            <a:r>
              <a:rPr lang="ko-KR" altLang="en-US" dirty="0" smtClean="0"/>
              <a:t>알고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ko-KR" altLang="en-US" dirty="0"/>
              <a:t>보다 효과적으로 </a:t>
            </a:r>
            <a:r>
              <a:rPr lang="ko-KR" altLang="en-US" dirty="0" err="1" smtClean="0"/>
              <a:t>의사소통하는</a:t>
            </a:r>
            <a:r>
              <a:rPr lang="ko-KR" altLang="en-US" dirty="0" smtClean="0"/>
              <a:t> </a:t>
            </a:r>
            <a:r>
              <a:rPr lang="ko-KR" altLang="en-US" dirty="0"/>
              <a:t>데 관심을 가져야 함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감각 장애 노인과 의사소통 </a:t>
            </a:r>
          </a:p>
        </p:txBody>
      </p:sp>
    </p:spTree>
    <p:extLst>
      <p:ext uri="{BB962C8B-B14F-4D97-AF65-F5344CB8AC3E}">
        <p14:creationId xmlns:p14="http://schemas.microsoft.com/office/powerpoint/2010/main" val="2872102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b="1" u="sng" dirty="0" smtClean="0"/>
              <a:t>시각 장애 노인</a:t>
            </a:r>
            <a:endParaRPr lang="en-US" altLang="ko-KR" b="1" u="sng" dirty="0"/>
          </a:p>
          <a:p>
            <a:r>
              <a:rPr lang="ko-KR" altLang="en-US" sz="2600" dirty="0" smtClean="0"/>
              <a:t>조명이 </a:t>
            </a:r>
            <a:r>
              <a:rPr lang="ko-KR" altLang="en-US" sz="2600" dirty="0"/>
              <a:t>밝은 환경을 </a:t>
            </a:r>
            <a:r>
              <a:rPr lang="ko-KR" altLang="en-US" sz="2600" dirty="0" smtClean="0"/>
              <a:t>마련한다</a:t>
            </a:r>
            <a:r>
              <a:rPr lang="en-US" altLang="ko-KR" sz="2600" dirty="0" smtClean="0"/>
              <a:t> </a:t>
            </a:r>
          </a:p>
          <a:p>
            <a:r>
              <a:rPr lang="ko-KR" altLang="en-US" sz="2600" dirty="0" smtClean="0"/>
              <a:t>노인 </a:t>
            </a:r>
            <a:r>
              <a:rPr lang="ko-KR" altLang="en-US" sz="2600" dirty="0"/>
              <a:t>바로 앞에 서서 이야기를 </a:t>
            </a:r>
            <a:r>
              <a:rPr lang="ko-KR" altLang="en-US" sz="2600" dirty="0" smtClean="0"/>
              <a:t>한다</a:t>
            </a:r>
            <a:endParaRPr lang="en-US" altLang="ko-KR" sz="2600" dirty="0"/>
          </a:p>
          <a:p>
            <a:r>
              <a:rPr lang="ko-KR" altLang="en-US" sz="2600" dirty="0" smtClean="0"/>
              <a:t>서면 </a:t>
            </a:r>
            <a:r>
              <a:rPr lang="ko-KR" altLang="en-US" sz="2600" dirty="0"/>
              <a:t>자료나 정보를 말로 설명한 후</a:t>
            </a:r>
            <a:r>
              <a:rPr lang="en-US" altLang="ko-KR" sz="2600" dirty="0"/>
              <a:t>, </a:t>
            </a:r>
            <a:r>
              <a:rPr lang="ko-KR" altLang="en-US" sz="2600" dirty="0"/>
              <a:t>환자가 질문하도록 충분히 시간을 </a:t>
            </a:r>
            <a:r>
              <a:rPr lang="ko-KR" altLang="en-US" sz="2600" dirty="0" smtClean="0"/>
              <a:t>준다</a:t>
            </a:r>
            <a:endParaRPr lang="en-US" altLang="ko-KR" sz="2600" dirty="0"/>
          </a:p>
          <a:p>
            <a:r>
              <a:rPr lang="ko-KR" altLang="en-US" sz="2600" dirty="0" smtClean="0"/>
              <a:t>글자를 </a:t>
            </a:r>
            <a:r>
              <a:rPr lang="ko-KR" altLang="en-US" sz="2600" dirty="0"/>
              <a:t>읽을 수 있다면 글자체</a:t>
            </a:r>
            <a:r>
              <a:rPr lang="en-US" altLang="ko-KR" sz="2600" dirty="0"/>
              <a:t>, </a:t>
            </a:r>
            <a:r>
              <a:rPr lang="ko-KR" altLang="en-US" sz="2600" dirty="0"/>
              <a:t>글자 크기</a:t>
            </a:r>
            <a:r>
              <a:rPr lang="en-US" altLang="ko-KR" sz="2600" dirty="0"/>
              <a:t>, </a:t>
            </a:r>
            <a:r>
              <a:rPr lang="ko-KR" altLang="en-US" sz="2600" dirty="0"/>
              <a:t>색깔 등을 고려해 가 능한 읽을 수 있도록 </a:t>
            </a:r>
            <a:r>
              <a:rPr lang="ko-KR" altLang="en-US" sz="2600" dirty="0" smtClean="0"/>
              <a:t>한다</a:t>
            </a:r>
            <a:endParaRPr lang="en-US" altLang="ko-KR" sz="2600" dirty="0"/>
          </a:p>
          <a:p>
            <a:r>
              <a:rPr lang="ko-KR" altLang="en-US" sz="2600" dirty="0" smtClean="0"/>
              <a:t>투약이나 </a:t>
            </a:r>
            <a:r>
              <a:rPr lang="ko-KR" altLang="en-US" sz="2600" dirty="0"/>
              <a:t>처치 등을 할 때 잘 보이는 색을 이용하도록 </a:t>
            </a:r>
            <a:r>
              <a:rPr lang="ko-KR" altLang="en-US" sz="2600" dirty="0" smtClean="0"/>
              <a:t>한다</a:t>
            </a:r>
            <a:endParaRPr lang="ko-KR" altLang="en-US" sz="26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감각 장애 노인과 의사소통 </a:t>
            </a:r>
          </a:p>
        </p:txBody>
      </p:sp>
    </p:spTree>
    <p:extLst>
      <p:ext uri="{BB962C8B-B14F-4D97-AF65-F5344CB8AC3E}">
        <p14:creationId xmlns:p14="http://schemas.microsoft.com/office/powerpoint/2010/main" val="19474790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b="1" u="sng" dirty="0" smtClean="0"/>
              <a:t>청각 </a:t>
            </a:r>
            <a:r>
              <a:rPr lang="ko-KR" altLang="en-US" b="1" u="sng" dirty="0"/>
              <a:t>장애 </a:t>
            </a:r>
            <a:r>
              <a:rPr lang="ko-KR" altLang="en-US" b="1" u="sng" dirty="0" smtClean="0"/>
              <a:t>노인</a:t>
            </a:r>
            <a:endParaRPr lang="en-US" altLang="ko-KR" dirty="0" smtClean="0"/>
          </a:p>
          <a:p>
            <a:r>
              <a:rPr lang="ko-KR" altLang="en-US" sz="2400" dirty="0" smtClean="0"/>
              <a:t>조용한 장소</a:t>
            </a:r>
            <a:endParaRPr lang="en-US" altLang="ko-KR" sz="2400" dirty="0" smtClean="0"/>
          </a:p>
          <a:p>
            <a:r>
              <a:rPr lang="ko-KR" altLang="en-US" sz="2400" dirty="0" smtClean="0"/>
              <a:t>대화 전 </a:t>
            </a:r>
            <a:r>
              <a:rPr lang="ko-KR" altLang="en-US" sz="2400" dirty="0"/>
              <a:t>간호사의 </a:t>
            </a:r>
            <a:r>
              <a:rPr lang="ko-KR" altLang="en-US" sz="2400" dirty="0" smtClean="0"/>
              <a:t>이름 말해 주의 집중</a:t>
            </a:r>
            <a:r>
              <a:rPr lang="en-US" altLang="ko-KR" sz="2400" dirty="0" smtClean="0"/>
              <a:t> </a:t>
            </a:r>
          </a:p>
          <a:p>
            <a:r>
              <a:rPr lang="ko-KR" altLang="en-US" sz="2400" dirty="0" smtClean="0"/>
              <a:t>환자 </a:t>
            </a:r>
            <a:r>
              <a:rPr lang="ko-KR" altLang="en-US" sz="2400" dirty="0"/>
              <a:t>뒤편에서 </a:t>
            </a:r>
            <a:r>
              <a:rPr lang="ko-KR" altLang="en-US" sz="2400" dirty="0" smtClean="0"/>
              <a:t>접근 </a:t>
            </a:r>
            <a:r>
              <a:rPr lang="en-US" altLang="ko-KR" sz="2400" dirty="0" smtClean="0"/>
              <a:t>X</a:t>
            </a:r>
            <a:endParaRPr lang="en-US" altLang="ko-KR" sz="2400" dirty="0"/>
          </a:p>
          <a:p>
            <a:r>
              <a:rPr lang="ko-KR" altLang="en-US" sz="2400" dirty="0" smtClean="0"/>
              <a:t>낮은 </a:t>
            </a:r>
            <a:r>
              <a:rPr lang="ko-KR" altLang="en-US" sz="2400" dirty="0"/>
              <a:t>목소리로 </a:t>
            </a:r>
            <a:r>
              <a:rPr lang="ko-KR" altLang="en-US" sz="2400" dirty="0" smtClean="0"/>
              <a:t>천천히</a:t>
            </a:r>
            <a:r>
              <a:rPr lang="en-US" altLang="ko-KR" sz="2400" dirty="0" smtClean="0"/>
              <a:t> </a:t>
            </a:r>
          </a:p>
          <a:p>
            <a:r>
              <a:rPr lang="ko-KR" altLang="en-US" sz="2400" dirty="0" smtClean="0"/>
              <a:t>충분히 </a:t>
            </a:r>
            <a:r>
              <a:rPr lang="ko-KR" altLang="en-US" sz="2400" dirty="0"/>
              <a:t>알아들을 수 있을 만큼 </a:t>
            </a:r>
            <a:r>
              <a:rPr lang="ko-KR" altLang="en-US" sz="2400" dirty="0" smtClean="0"/>
              <a:t>여유</a:t>
            </a:r>
            <a:endParaRPr lang="en-US" altLang="ko-KR" sz="2400" dirty="0" smtClean="0"/>
          </a:p>
          <a:p>
            <a:r>
              <a:rPr lang="ko-KR" altLang="en-US" sz="2400" dirty="0" smtClean="0"/>
              <a:t>간단</a:t>
            </a:r>
            <a:r>
              <a:rPr lang="en-US" altLang="ko-KR" sz="2400" dirty="0" smtClean="0"/>
              <a:t>, </a:t>
            </a:r>
            <a:r>
              <a:rPr lang="ko-KR" altLang="en-US" sz="2400" dirty="0"/>
              <a:t>명확하게 그러나 큰소리로 말하지 </a:t>
            </a:r>
            <a:r>
              <a:rPr lang="ko-KR" altLang="en-US" sz="2400" dirty="0" smtClean="0"/>
              <a:t>않음</a:t>
            </a:r>
            <a:endParaRPr lang="ko-KR" altLang="en-US" sz="2400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ko-KR" altLang="en-US" dirty="0" smtClean="0"/>
              <a:t>정면에 </a:t>
            </a:r>
            <a:r>
              <a:rPr lang="ko-KR" altLang="en-US" dirty="0"/>
              <a:t>서서 간호사의 얼굴표정과 입 모양</a:t>
            </a:r>
            <a:r>
              <a:rPr lang="en-US" altLang="ko-KR" dirty="0"/>
              <a:t>, </a:t>
            </a:r>
            <a:r>
              <a:rPr lang="ko-KR" altLang="en-US" dirty="0" smtClean="0"/>
              <a:t>몸동작 </a:t>
            </a:r>
            <a:r>
              <a:rPr lang="ko-KR" altLang="en-US" dirty="0"/>
              <a:t>볼 수 </a:t>
            </a:r>
            <a:r>
              <a:rPr lang="ko-KR" altLang="en-US" dirty="0" smtClean="0"/>
              <a:t>있게</a:t>
            </a:r>
            <a:endParaRPr lang="en-US" altLang="ko-KR" dirty="0" smtClean="0"/>
          </a:p>
          <a:p>
            <a:r>
              <a:rPr lang="ko-KR" altLang="en-US" dirty="0" smtClean="0"/>
              <a:t>이해 돕기 </a:t>
            </a:r>
            <a:r>
              <a:rPr lang="ko-KR" altLang="en-US" dirty="0"/>
              <a:t>위해 반복해서 말하고 가능한 쉬운 </a:t>
            </a:r>
            <a:r>
              <a:rPr lang="ko-KR" altLang="en-US" dirty="0" smtClean="0"/>
              <a:t>말</a:t>
            </a:r>
            <a:endParaRPr lang="en-US" altLang="ko-KR" dirty="0"/>
          </a:p>
          <a:p>
            <a:r>
              <a:rPr lang="ko-KR" altLang="en-US" dirty="0" smtClean="0"/>
              <a:t>되도록 </a:t>
            </a:r>
            <a:r>
              <a:rPr lang="ko-KR" altLang="en-US" dirty="0"/>
              <a:t>짧게 </a:t>
            </a:r>
            <a:r>
              <a:rPr lang="ko-KR" altLang="en-US" dirty="0" smtClean="0"/>
              <a:t>대화</a:t>
            </a:r>
            <a:endParaRPr lang="en-US" altLang="ko-KR" dirty="0" smtClean="0"/>
          </a:p>
          <a:p>
            <a:r>
              <a:rPr lang="ko-KR" altLang="en-US" dirty="0" smtClean="0"/>
              <a:t>보청기 </a:t>
            </a:r>
            <a:r>
              <a:rPr lang="ko-KR" altLang="en-US" dirty="0"/>
              <a:t>쓰는 경우 간호사의 목소리에 맞추어 </a:t>
            </a:r>
            <a:r>
              <a:rPr lang="ko-KR" altLang="en-US" dirty="0" smtClean="0"/>
              <a:t>보청기 조절</a:t>
            </a:r>
            <a:endParaRPr lang="en-US" altLang="ko-KR" dirty="0" smtClean="0"/>
          </a:p>
          <a:p>
            <a:r>
              <a:rPr lang="ko-KR" altLang="en-US" dirty="0" smtClean="0"/>
              <a:t>종이와 연필 </a:t>
            </a:r>
            <a:r>
              <a:rPr lang="ko-KR" altLang="en-US" dirty="0"/>
              <a:t>준비하여 중요한 단어들은 크고 선명하게 </a:t>
            </a:r>
            <a:r>
              <a:rPr lang="ko-KR" altLang="en-US" dirty="0" smtClean="0"/>
              <a:t>적어가며 말함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감각 장애 노인과 의사소통 </a:t>
            </a:r>
          </a:p>
        </p:txBody>
      </p:sp>
    </p:spTree>
    <p:extLst>
      <p:ext uri="{BB962C8B-B14F-4D97-AF65-F5344CB8AC3E}">
        <p14:creationId xmlns:p14="http://schemas.microsoft.com/office/powerpoint/2010/main" val="36370226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ko-KR" altLang="en-US" dirty="0" smtClean="0"/>
              <a:t>인지 장애 노인들도 </a:t>
            </a:r>
            <a:r>
              <a:rPr lang="ko-KR" altLang="en-US" dirty="0"/>
              <a:t>언어 표현을 통해 의미를 전달하는 기능까지 잃지는 </a:t>
            </a:r>
            <a:r>
              <a:rPr lang="ko-KR" altLang="en-US" dirty="0" smtClean="0"/>
              <a:t>않았음에 유의 </a:t>
            </a:r>
            <a:endParaRPr lang="en-US" altLang="ko-KR" dirty="0"/>
          </a:p>
          <a:p>
            <a:r>
              <a:rPr lang="ko-KR" altLang="en-US" dirty="0" smtClean="0"/>
              <a:t>시간을 </a:t>
            </a:r>
            <a:r>
              <a:rPr lang="ko-KR" altLang="en-US" dirty="0"/>
              <a:t>충분히 </a:t>
            </a:r>
            <a:r>
              <a:rPr lang="ko-KR" altLang="en-US" dirty="0" smtClean="0"/>
              <a:t>할애</a:t>
            </a:r>
            <a:endParaRPr lang="en-US" altLang="ko-KR" dirty="0" smtClean="0"/>
          </a:p>
          <a:p>
            <a:r>
              <a:rPr lang="ko-KR" altLang="en-US" dirty="0" smtClean="0"/>
              <a:t>환자가 </a:t>
            </a:r>
            <a:r>
              <a:rPr lang="ko-KR" altLang="en-US" dirty="0"/>
              <a:t>알아듣기 쉬운 용어를 </a:t>
            </a:r>
            <a:r>
              <a:rPr lang="ko-KR" altLang="en-US" dirty="0" smtClean="0"/>
              <a:t>선택</a:t>
            </a:r>
            <a:endParaRPr lang="en-US" altLang="ko-KR" dirty="0" smtClean="0"/>
          </a:p>
          <a:p>
            <a:r>
              <a:rPr lang="ko-KR" altLang="en-US" dirty="0" smtClean="0"/>
              <a:t>되도록 짧은 </a:t>
            </a:r>
            <a:r>
              <a:rPr lang="ko-KR" altLang="en-US" dirty="0"/>
              <a:t>문장을 이용하여 천천히 </a:t>
            </a:r>
            <a:r>
              <a:rPr lang="ko-KR" altLang="en-US" dirty="0" smtClean="0"/>
              <a:t>말하도록 함</a:t>
            </a:r>
            <a:endParaRPr lang="en-US" altLang="ko-KR" dirty="0" smtClean="0"/>
          </a:p>
          <a:p>
            <a:r>
              <a:rPr lang="ko-KR" altLang="en-US" dirty="0" smtClean="0"/>
              <a:t>덜 </a:t>
            </a:r>
            <a:r>
              <a:rPr lang="ko-KR" altLang="en-US" dirty="0"/>
              <a:t>지시적이고 덜 권위적인 </a:t>
            </a:r>
            <a:r>
              <a:rPr lang="ko-KR" altLang="en-US" dirty="0" smtClean="0"/>
              <a:t>표현 사용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감정적이고 </a:t>
            </a:r>
            <a:r>
              <a:rPr lang="ko-KR" altLang="en-US" dirty="0"/>
              <a:t>경쟁적인 표현은 삼가는 </a:t>
            </a:r>
            <a:r>
              <a:rPr lang="ko-KR" altLang="en-US"/>
              <a:t>게 </a:t>
            </a:r>
            <a:r>
              <a:rPr lang="ko-KR" altLang="en-US" smtClean="0"/>
              <a:t>바람직함</a:t>
            </a:r>
            <a:endParaRPr lang="en-US" altLang="ko-KR" dirty="0" smtClean="0"/>
          </a:p>
          <a:p>
            <a:r>
              <a:rPr lang="ko-KR" altLang="en-US" dirty="0" smtClean="0"/>
              <a:t>노인 환자의 </a:t>
            </a:r>
            <a:r>
              <a:rPr lang="ko-KR" altLang="en-US" dirty="0"/>
              <a:t>말에 귀를 기울이고 </a:t>
            </a:r>
            <a:r>
              <a:rPr lang="ko-KR" altLang="en-US" dirty="0" smtClean="0"/>
              <a:t>환자가 </a:t>
            </a:r>
            <a:r>
              <a:rPr lang="ko-KR" altLang="en-US" dirty="0"/>
              <a:t>한 말을 다시 반복해주어서 </a:t>
            </a:r>
            <a:r>
              <a:rPr lang="ko-KR" altLang="en-US" dirty="0" smtClean="0"/>
              <a:t>제대로 </a:t>
            </a:r>
            <a:r>
              <a:rPr lang="ko-KR" altLang="en-US" dirty="0"/>
              <a:t>알아듣고 있다는 것을 알려주는 </a:t>
            </a:r>
            <a:r>
              <a:rPr lang="ko-KR" altLang="en-US" dirty="0" smtClean="0"/>
              <a:t>것 필요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인지 장애 노인과 의사소통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998422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r>
              <a:rPr lang="en-US" altLang="ko-KR" baseline="30000" dirty="0" smtClean="0"/>
              <a:t>th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학습활동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277630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어린이와의 </a:t>
            </a:r>
            <a:r>
              <a:rPr lang="ko-KR" altLang="en-US" dirty="0"/>
              <a:t>의사소통 능력을 훈련한다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카드놀이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675456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어린 간호 대상자를 고려한 적절한 용어를 </a:t>
            </a:r>
            <a:r>
              <a:rPr lang="ko-KR" altLang="en-US" dirty="0" smtClean="0"/>
              <a:t>선택한다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/>
              <a:t> 병원 환경 및 치료와 관련된 용어의 </a:t>
            </a:r>
            <a:r>
              <a:rPr lang="ko-KR" altLang="en-US" dirty="0" smtClean="0"/>
              <a:t>표현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541305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청소년의 </a:t>
            </a:r>
            <a:r>
              <a:rPr lang="ko-KR" altLang="en-US" dirty="0"/>
              <a:t>문화를 </a:t>
            </a:r>
            <a:r>
              <a:rPr lang="ko-KR" altLang="en-US" dirty="0" smtClean="0"/>
              <a:t>이해한다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은어</a:t>
            </a:r>
            <a:r>
              <a:rPr lang="en-US" altLang="ko-KR" dirty="0" smtClean="0"/>
              <a:t> </a:t>
            </a:r>
            <a:r>
              <a:rPr lang="ko-KR" altLang="en-US" dirty="0" smtClean="0"/>
              <a:t>사용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80930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어린이와의 의사소통 시 장애를 확인한다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/>
              <a:t> 어린이와 의사소통 시 문제점 </a:t>
            </a:r>
            <a:r>
              <a:rPr lang="ko-KR" altLang="en-US" dirty="0" smtClean="0"/>
              <a:t>나누기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467012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어린이와의 </a:t>
            </a:r>
            <a:r>
              <a:rPr lang="ko-KR" altLang="en-US" dirty="0"/>
              <a:t>상호작용을 </a:t>
            </a:r>
            <a:r>
              <a:rPr lang="ko-KR" altLang="en-US" dirty="0" smtClean="0"/>
              <a:t>훈련한다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 </a:t>
            </a:r>
            <a:r>
              <a:rPr lang="ko-KR" altLang="en-US" dirty="0" smtClean="0"/>
              <a:t>어린</a:t>
            </a:r>
            <a:r>
              <a:rPr lang="ko-KR" altLang="en-US" dirty="0"/>
              <a:t>이</a:t>
            </a:r>
            <a:r>
              <a:rPr lang="ko-KR" altLang="en-US" dirty="0" smtClean="0"/>
              <a:t>와 </a:t>
            </a:r>
            <a:r>
              <a:rPr lang="ko-KR" altLang="en-US" dirty="0"/>
              <a:t>상호작용 </a:t>
            </a:r>
            <a:r>
              <a:rPr lang="ko-KR" altLang="en-US" dirty="0" smtClean="0"/>
              <a:t>촉진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046608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청소년의 </a:t>
            </a:r>
            <a:r>
              <a:rPr lang="ko-KR" altLang="en-US" dirty="0"/>
              <a:t>비언어적 의사소통을 </a:t>
            </a:r>
            <a:r>
              <a:rPr lang="ko-KR" altLang="en-US" dirty="0" smtClean="0"/>
              <a:t>이해한다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 청소년의 비언어적 의사소통</a:t>
            </a:r>
          </a:p>
        </p:txBody>
      </p:sp>
    </p:spTree>
    <p:extLst>
      <p:ext uri="{BB962C8B-B14F-4D97-AF65-F5344CB8AC3E}">
        <p14:creationId xmlns:p14="http://schemas.microsoft.com/office/powerpoint/2010/main" val="9266285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청소년과의 의사결정을 할 수 있다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/>
              <a:t> 사춘기 청소년의 이해와 의사소통 </a:t>
            </a:r>
            <a:r>
              <a:rPr lang="ko-KR" altLang="en-US" dirty="0" smtClean="0"/>
              <a:t>전략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94087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노화 </a:t>
            </a:r>
            <a:r>
              <a:rPr lang="ko-KR" altLang="en-US" dirty="0"/>
              <a:t>과정에 대한 느낌이나 의식을 </a:t>
            </a:r>
            <a:r>
              <a:rPr lang="ko-KR" altLang="en-US" dirty="0" smtClean="0"/>
              <a:t>자극한다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 노화 과정에 대한 </a:t>
            </a:r>
            <a:r>
              <a:rPr lang="ko-KR" altLang="en-US" dirty="0" smtClean="0"/>
              <a:t>이해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589416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노인의 </a:t>
            </a:r>
            <a:r>
              <a:rPr lang="ko-KR" altLang="en-US" dirty="0"/>
              <a:t>삶의 경험을 통해 비춰진 노인을 이해하고 간호에 </a:t>
            </a:r>
            <a:r>
              <a:rPr lang="ko-KR" altLang="en-US" dirty="0" smtClean="0"/>
              <a:t>적용한다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 노인에 대한 이해</a:t>
            </a:r>
            <a:r>
              <a:rPr lang="en-US" altLang="ko-KR" dirty="0"/>
              <a:t>: </a:t>
            </a:r>
            <a:r>
              <a:rPr lang="ko-KR" altLang="en-US" dirty="0"/>
              <a:t>인생 </a:t>
            </a:r>
            <a:r>
              <a:rPr lang="ko-KR" altLang="en-US" dirty="0" smtClean="0"/>
              <a:t>회고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860406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인지장애 환자와의 대화 분석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 치매 환자와 </a:t>
            </a:r>
            <a:r>
              <a:rPr lang="ko-KR" altLang="en-US" dirty="0" smtClean="0"/>
              <a:t>대화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291768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시각 </a:t>
            </a:r>
            <a:r>
              <a:rPr lang="ko-KR" altLang="en-US" dirty="0"/>
              <a:t>장애가 있는 노인과의 </a:t>
            </a:r>
            <a:r>
              <a:rPr lang="ko-KR" altLang="en-US" dirty="0" err="1"/>
              <a:t>의사소통술을</a:t>
            </a:r>
            <a:r>
              <a:rPr lang="ko-KR" altLang="en-US" dirty="0"/>
              <a:t> 익힌다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시각장애 </a:t>
            </a:r>
            <a:r>
              <a:rPr lang="ko-KR" altLang="en-US" dirty="0"/>
              <a:t>노인과 </a:t>
            </a:r>
            <a:r>
              <a:rPr lang="ko-KR" altLang="en-US" dirty="0" smtClean="0"/>
              <a:t>의사소통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093462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청</a:t>
            </a:r>
            <a:r>
              <a:rPr lang="ko-KR" altLang="en-US" dirty="0" smtClean="0"/>
              <a:t>각 </a:t>
            </a:r>
            <a:r>
              <a:rPr lang="ko-KR" altLang="en-US" dirty="0"/>
              <a:t>장애가 있는 노인과의 </a:t>
            </a:r>
            <a:r>
              <a:rPr lang="ko-KR" altLang="en-US" dirty="0" err="1"/>
              <a:t>의사소통술을</a:t>
            </a:r>
            <a:r>
              <a:rPr lang="ko-KR" altLang="en-US" dirty="0"/>
              <a:t> 익힌다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청각 장애 노인과 의사소통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99595217"/>
      </p:ext>
    </p:extLst>
  </p:cSld>
  <p:clrMapOvr>
    <a:masterClrMapping/>
  </p:clrMapOvr>
</p:sld>
</file>

<file path=ppt/theme/theme1.xml><?xml version="1.0" encoding="utf-8"?>
<a:theme xmlns:a="http://schemas.openxmlformats.org/drawingml/2006/main" name="New_Education03">
  <a:themeElements>
    <a:clrScheme name="Education0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ducation03">
      <a:maj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Education03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hade val="100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3500" dist="25400" dir="5400000" sx="102000" sy="102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31750" h="19050" prst="softRound"/>
            <a:contourClr>
              <a:schemeClr val="phClr"/>
            </a:contourClr>
          </a:sp3d>
        </a:effectStyle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69850" h="5715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50000"/>
              </a:schemeClr>
            </a:gs>
            <a:gs pos="64000">
              <a:schemeClr val="phClr">
                <a:tint val="100000"/>
                <a:shade val="85000"/>
                <a:satMod val="130000"/>
              </a:schemeClr>
            </a:gs>
            <a:gs pos="72000">
              <a:schemeClr val="phClr">
                <a:shade val="85000"/>
                <a:satMod val="13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90000"/>
                <a:satMod val="200000"/>
              </a:schemeClr>
            </a:gs>
            <a:gs pos="100000">
              <a:schemeClr val="phClr">
                <a:shade val="70000"/>
                <a:satMod val="150000"/>
              </a:schemeClr>
            </a:gs>
          </a:gsLst>
          <a:path path="circle">
            <a:fillToRect l="50000" t="10000" r="50000" b="9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메모 테마</Template>
  <TotalTime>145</TotalTime>
  <Words>800</Words>
  <Application>Microsoft Office PowerPoint</Application>
  <PresentationFormat>화면 슬라이드 쇼(4:3)</PresentationFormat>
  <Paragraphs>166</Paragraphs>
  <Slides>34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34</vt:i4>
      </vt:variant>
    </vt:vector>
  </HeadingPairs>
  <TitlesOfParts>
    <vt:vector size="35" baseType="lpstr">
      <vt:lpstr>New_Education03</vt:lpstr>
      <vt:lpstr>이해하기</vt:lpstr>
      <vt:lpstr>학습목표</vt:lpstr>
      <vt:lpstr>어린이와 의사소통</vt:lpstr>
      <vt:lpstr>어린이와 의사소통</vt:lpstr>
      <vt:lpstr>감각-운동기 출생~2세 </vt:lpstr>
      <vt:lpstr>전조작기  (2세~6세)</vt:lpstr>
      <vt:lpstr>구체적 조작기 (7세~11세)</vt:lpstr>
      <vt:lpstr>어린이와 의사소통 전략</vt:lpstr>
      <vt:lpstr>환아 부모와 의사소통</vt:lpstr>
      <vt:lpstr>청소년과 의사소통</vt:lpstr>
      <vt:lpstr>청소년의 발달 특성</vt:lpstr>
      <vt:lpstr>청소년의 발달특성</vt:lpstr>
      <vt:lpstr>청소년의 발달특성</vt:lpstr>
      <vt:lpstr>청소년과 의사소통 전략</vt:lpstr>
      <vt:lpstr>노인과 의사소통</vt:lpstr>
      <vt:lpstr>노년기 이해</vt:lpstr>
      <vt:lpstr>노화와 의사소통</vt:lpstr>
      <vt:lpstr>감각 장애 노인과 의사소통 </vt:lpstr>
      <vt:lpstr>감각 장애 노인과 의사소통 </vt:lpstr>
      <vt:lpstr>감각 장애 노인과 의사소통 </vt:lpstr>
      <vt:lpstr>인지 장애 노인과 의사소통</vt:lpstr>
      <vt:lpstr>학습활동</vt:lpstr>
      <vt:lpstr>카드놀이</vt:lpstr>
      <vt:lpstr> 병원 환경 및 치료와 관련된 용어의 표현</vt:lpstr>
      <vt:lpstr>은어 사용</vt:lpstr>
      <vt:lpstr> 어린이와 의사소통 시 문제점 나누기</vt:lpstr>
      <vt:lpstr> 어린이와 상호작용 촉진</vt:lpstr>
      <vt:lpstr> 청소년의 비언어적 의사소통</vt:lpstr>
      <vt:lpstr> 사춘기 청소년의 이해와 의사소통 전략</vt:lpstr>
      <vt:lpstr> 노화 과정에 대한 이해</vt:lpstr>
      <vt:lpstr> 노인에 대한 이해: 인생 회고</vt:lpstr>
      <vt:lpstr> 치매 환자와 대화</vt:lpstr>
      <vt:lpstr>시각장애 노인과 의사소통</vt:lpstr>
      <vt:lpstr>청각 장애 노인과 의사소통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교수님</cp:lastModifiedBy>
  <cp:revision>30</cp:revision>
  <dcterms:created xsi:type="dcterms:W3CDTF">2006-10-05T04:04:58Z</dcterms:created>
  <dcterms:modified xsi:type="dcterms:W3CDTF">2014-08-09T09:20:04Z</dcterms:modified>
</cp:coreProperties>
</file>