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81" r:id="rId9"/>
    <p:sldId id="282" r:id="rId10"/>
    <p:sldId id="269" r:id="rId11"/>
    <p:sldId id="271" r:id="rId12"/>
    <p:sldId id="273" r:id="rId13"/>
    <p:sldId id="276" r:id="rId14"/>
    <p:sldId id="283" r:id="rId15"/>
    <p:sldId id="277" r:id="rId16"/>
    <p:sldId id="278" r:id="rId17"/>
    <p:sldId id="260" r:id="rId18"/>
    <p:sldId id="261" r:id="rId19"/>
    <p:sldId id="262" r:id="rId20"/>
    <p:sldId id="263" r:id="rId21"/>
    <p:sldId id="264" r:id="rId22"/>
    <p:sldId id="268" r:id="rId23"/>
    <p:sldId id="270" r:id="rId24"/>
    <p:sldId id="272" r:id="rId25"/>
    <p:sldId id="274" r:id="rId26"/>
    <p:sldId id="275" r:id="rId27"/>
    <p:sldId id="279" r:id="rId28"/>
    <p:sldId id="280" r:id="rId2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힘돋우기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 smtClean="0"/>
              <a:t>힘돋우기를</a:t>
            </a:r>
            <a:r>
              <a:rPr lang="ko-KR" altLang="en-US" sz="2800" dirty="0" smtClean="0"/>
              <a:t> 정의한다</a:t>
            </a:r>
            <a:endParaRPr lang="en-US" altLang="ko-KR" sz="2800" dirty="0" smtClean="0"/>
          </a:p>
          <a:p>
            <a:r>
              <a:rPr lang="ko-KR" altLang="en-US" sz="2800" dirty="0" err="1" smtClean="0"/>
              <a:t>힘돋우기의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중요성을 </a:t>
            </a:r>
            <a:r>
              <a:rPr lang="ko-KR" altLang="en-US" sz="2800" dirty="0" smtClean="0"/>
              <a:t>설명한다</a:t>
            </a:r>
            <a:endParaRPr lang="en-US" altLang="ko-KR" sz="2800" dirty="0" smtClean="0"/>
          </a:p>
          <a:p>
            <a:r>
              <a:rPr lang="ko-KR" altLang="en-US" sz="2800" dirty="0" err="1" smtClean="0"/>
              <a:t>힘돋우기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기법을 </a:t>
            </a:r>
            <a:r>
              <a:rPr lang="ko-KR" altLang="en-US" sz="2800" dirty="0" smtClean="0"/>
              <a:t>설명한다</a:t>
            </a:r>
            <a:endParaRPr lang="en-US" altLang="ko-KR" sz="2800" dirty="0" smtClean="0"/>
          </a:p>
          <a:p>
            <a:r>
              <a:rPr lang="ko-KR" altLang="en-US" sz="2800" dirty="0" err="1" smtClean="0"/>
              <a:t>힘돋우기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기법을 </a:t>
            </a:r>
            <a:r>
              <a:rPr lang="ko-KR" altLang="en-US" sz="2800" dirty="0" smtClean="0"/>
              <a:t>습득한다</a:t>
            </a:r>
            <a:endParaRPr lang="en-US" altLang="ko-KR" sz="2800" dirty="0" smtClean="0"/>
          </a:p>
          <a:p>
            <a:r>
              <a:rPr lang="ko-KR" altLang="en-US" sz="2800" dirty="0" err="1" smtClean="0"/>
              <a:t>힘돋우기가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필요한 상황을 </a:t>
            </a:r>
            <a:r>
              <a:rPr lang="ko-KR" altLang="en-US" sz="2800" dirty="0" smtClean="0"/>
              <a:t>설명한다</a:t>
            </a:r>
            <a:endParaRPr lang="en-US" altLang="ko-KR" sz="2800" dirty="0" smtClean="0"/>
          </a:p>
          <a:p>
            <a:r>
              <a:rPr lang="ko-KR" altLang="en-US" sz="2800" dirty="0" err="1" smtClean="0"/>
              <a:t>힘돋우기가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필요한 상황에서 각 기법을 적용한다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힘돋우기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Empowering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6588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대상자에 대한 </a:t>
            </a:r>
            <a:r>
              <a:rPr lang="ko-KR" altLang="en-US" dirty="0" err="1"/>
              <a:t>진심어린</a:t>
            </a:r>
            <a:r>
              <a:rPr lang="ko-KR" altLang="en-US" dirty="0"/>
              <a:t> 이해와 </a:t>
            </a:r>
            <a:r>
              <a:rPr lang="ko-KR" altLang="en-US" dirty="0" smtClean="0"/>
              <a:t>지지</a:t>
            </a:r>
            <a:endParaRPr lang="en-US" altLang="ko-KR" dirty="0" smtClean="0"/>
          </a:p>
          <a:p>
            <a:r>
              <a:rPr lang="ko-KR" altLang="en-US" dirty="0" smtClean="0"/>
              <a:t>긍정적 피드백</a:t>
            </a:r>
            <a:endParaRPr lang="en-US" altLang="ko-KR" dirty="0" smtClean="0"/>
          </a:p>
          <a:p>
            <a:r>
              <a:rPr lang="ko-KR" altLang="en-US" dirty="0" smtClean="0"/>
              <a:t>자기 </a:t>
            </a:r>
            <a:r>
              <a:rPr lang="ko-KR" altLang="en-US" dirty="0"/>
              <a:t>주장적 의사소통 </a:t>
            </a:r>
            <a:r>
              <a:rPr lang="ko-KR" altLang="en-US" dirty="0" smtClean="0"/>
              <a:t>교육</a:t>
            </a:r>
            <a:endParaRPr lang="en-US" altLang="ko-KR" dirty="0" smtClean="0"/>
          </a:p>
          <a:p>
            <a:r>
              <a:rPr lang="ko-KR" altLang="en-US" dirty="0" smtClean="0"/>
              <a:t>자기 </a:t>
            </a:r>
            <a:r>
              <a:rPr lang="ko-KR" altLang="en-US" dirty="0"/>
              <a:t>역량 강화</a:t>
            </a:r>
            <a:r>
              <a:rPr lang="en-US" altLang="ko-KR" dirty="0"/>
              <a:t>(self empowering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r>
              <a:rPr lang="en-US" altLang="ko-KR" sz="1400" dirty="0" smtClean="0"/>
              <a:t> </a:t>
            </a:r>
          </a:p>
          <a:p>
            <a:pPr marL="0" indent="0">
              <a:buNone/>
            </a:pPr>
            <a:r>
              <a:rPr lang="en-US" altLang="ko-KR" dirty="0" smtClean="0"/>
              <a:t>     </a:t>
            </a:r>
            <a:r>
              <a:rPr lang="ko-KR" altLang="en-US" dirty="0" smtClean="0"/>
              <a:t>등을 통해 </a:t>
            </a:r>
            <a:r>
              <a:rPr lang="ko-KR" altLang="en-US" dirty="0" err="1" smtClean="0"/>
              <a:t>힘돋우기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힘돋우기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6041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용기나 </a:t>
            </a:r>
            <a:r>
              <a:rPr lang="ko-KR" altLang="en-US" sz="2800" dirty="0"/>
              <a:t>의욕이 솟아나도록 힘을 </a:t>
            </a:r>
            <a:r>
              <a:rPr lang="ko-KR" altLang="en-US" sz="2800" dirty="0" smtClean="0"/>
              <a:t>북돋아주는 것</a:t>
            </a:r>
            <a:endParaRPr lang="en-US" altLang="ko-KR" sz="2800" dirty="0" smtClean="0"/>
          </a:p>
          <a:p>
            <a:r>
              <a:rPr lang="ko-KR" altLang="en-US" sz="2800" dirty="0" smtClean="0"/>
              <a:t>따뜻한 </a:t>
            </a:r>
            <a:r>
              <a:rPr lang="ko-KR" altLang="en-US" sz="2800" dirty="0"/>
              <a:t>말</a:t>
            </a:r>
            <a:r>
              <a:rPr lang="en-US" altLang="ko-KR" sz="2800" dirty="0"/>
              <a:t>, </a:t>
            </a:r>
            <a:r>
              <a:rPr lang="ko-KR" altLang="en-US" sz="2800" dirty="0"/>
              <a:t>좋은 </a:t>
            </a:r>
            <a:r>
              <a:rPr lang="ko-KR" altLang="en-US" sz="2800" dirty="0" smtClean="0"/>
              <a:t>이야기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칭찬 등 포함</a:t>
            </a:r>
            <a:endParaRPr lang="en-US" altLang="ko-KR" sz="2800" dirty="0" smtClean="0"/>
          </a:p>
          <a:p>
            <a:r>
              <a:rPr lang="ko-KR" altLang="en-US" sz="2800" dirty="0" smtClean="0"/>
              <a:t>환자들을 </a:t>
            </a:r>
            <a:r>
              <a:rPr lang="ko-KR" altLang="en-US" sz="2800" dirty="0"/>
              <a:t>격려해 주는 </a:t>
            </a:r>
            <a:r>
              <a:rPr lang="ko-KR" altLang="en-US" sz="2800" dirty="0" smtClean="0"/>
              <a:t>말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000" dirty="0" smtClean="0"/>
              <a:t>        “</a:t>
            </a:r>
            <a:r>
              <a:rPr lang="ko-KR" altLang="en-US" sz="2000" dirty="0" smtClean="0"/>
              <a:t>지금은 </a:t>
            </a:r>
            <a:r>
              <a:rPr lang="ko-KR" altLang="en-US" sz="2000" dirty="0"/>
              <a:t>힘드시겠지만 이 시기를 넘기시면 좀더 나아지실 </a:t>
            </a:r>
            <a:r>
              <a:rPr lang="ko-KR" altLang="en-US" sz="2000" dirty="0" smtClean="0"/>
              <a:t>거 </a:t>
            </a:r>
            <a:r>
              <a:rPr lang="ko-KR" altLang="en-US" sz="2000" dirty="0"/>
              <a:t>예요</a:t>
            </a:r>
            <a:r>
              <a:rPr lang="en-US" altLang="ko-KR" sz="2000" dirty="0"/>
              <a:t>.”, </a:t>
            </a:r>
            <a:r>
              <a:rPr lang="en-US" altLang="ko-KR" sz="2000" dirty="0" smtClean="0"/>
              <a:t>  </a:t>
            </a: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“</a:t>
            </a:r>
            <a:r>
              <a:rPr lang="ko-KR" altLang="en-US" sz="2000" dirty="0"/>
              <a:t>잘 하실 수 있습니다</a:t>
            </a:r>
            <a:r>
              <a:rPr lang="en-US" altLang="ko-KR" sz="2000" dirty="0"/>
              <a:t>.”, “</a:t>
            </a:r>
            <a:r>
              <a:rPr lang="ko-KR" altLang="en-US" sz="2000" dirty="0"/>
              <a:t>포기하지 마세요</a:t>
            </a:r>
            <a:r>
              <a:rPr lang="en-US" altLang="ko-KR" sz="2000" dirty="0"/>
              <a:t>.”,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“</a:t>
            </a:r>
            <a:r>
              <a:rPr lang="ko-KR" altLang="en-US" sz="2000" dirty="0"/>
              <a:t>힘내세요</a:t>
            </a:r>
            <a:r>
              <a:rPr lang="en-US" altLang="ko-KR" sz="2000" dirty="0"/>
              <a:t>.” “</a:t>
            </a:r>
            <a:r>
              <a:rPr lang="ko-KR" altLang="en-US" sz="2000" dirty="0"/>
              <a:t>잘 </a:t>
            </a:r>
            <a:r>
              <a:rPr lang="ko-KR" altLang="en-US" sz="2000" dirty="0" smtClean="0"/>
              <a:t>견디고 </a:t>
            </a:r>
            <a:r>
              <a:rPr lang="ko-KR" altLang="en-US" sz="2000" dirty="0"/>
              <a:t>계십니다</a:t>
            </a:r>
            <a:r>
              <a:rPr lang="en-US" altLang="ko-KR" sz="2000" dirty="0"/>
              <a:t>.” </a:t>
            </a:r>
            <a:r>
              <a:rPr lang="ko-KR" altLang="en-US" sz="2000" dirty="0"/>
              <a:t>등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격려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6928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따뜻한 </a:t>
            </a:r>
            <a:r>
              <a:rPr lang="ko-KR" altLang="en-US" sz="2800" dirty="0"/>
              <a:t>말이나 행동으로 괴로움을 덜어주거나 슬픔을 </a:t>
            </a:r>
            <a:r>
              <a:rPr lang="ko-KR" altLang="en-US" sz="2800" dirty="0" smtClean="0"/>
              <a:t>달래주는 것</a:t>
            </a:r>
            <a:endParaRPr lang="en-US" altLang="ko-KR" sz="2800" dirty="0" smtClean="0"/>
          </a:p>
          <a:p>
            <a:r>
              <a:rPr lang="ko-KR" altLang="en-US" sz="2800" dirty="0" smtClean="0"/>
              <a:t>진심으로 </a:t>
            </a:r>
            <a:r>
              <a:rPr lang="ko-KR" altLang="en-US" sz="2800" dirty="0"/>
              <a:t>마음을 알아주고 안심시켜 주는 인간적인 위로와 적절한 다독거림 등을 </a:t>
            </a:r>
            <a:r>
              <a:rPr lang="ko-KR" altLang="en-US" sz="2800" dirty="0" smtClean="0"/>
              <a:t>포함</a:t>
            </a:r>
            <a:r>
              <a:rPr lang="en-US" altLang="ko-KR" sz="2800" dirty="0" smtClean="0"/>
              <a:t> </a:t>
            </a:r>
          </a:p>
          <a:p>
            <a:r>
              <a:rPr lang="ko-KR" altLang="en-US" sz="2800" dirty="0" smtClean="0"/>
              <a:t>따뜻하고 부드러운 간호사의 위로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 smtClean="0"/>
              <a:t> </a:t>
            </a:r>
            <a:r>
              <a:rPr lang="en-US" altLang="ko-KR" sz="2000" dirty="0" smtClean="0"/>
              <a:t>      ‘</a:t>
            </a:r>
            <a:r>
              <a:rPr lang="ko-KR" altLang="en-US" sz="2000" dirty="0" smtClean="0"/>
              <a:t>얼마나 </a:t>
            </a:r>
            <a:r>
              <a:rPr lang="ko-KR" altLang="en-US" sz="2000" dirty="0"/>
              <a:t>힘이 드세요</a:t>
            </a:r>
            <a:r>
              <a:rPr lang="en-US" altLang="ko-KR" sz="2000" dirty="0" smtClean="0"/>
              <a:t>?, </a:t>
            </a:r>
            <a:r>
              <a:rPr lang="ko-KR" altLang="en-US" sz="2000" dirty="0" smtClean="0"/>
              <a:t>얼마나 속상하시겠어요</a:t>
            </a:r>
            <a:r>
              <a:rPr lang="en-US" altLang="ko-KR" sz="2000" dirty="0" smtClean="0"/>
              <a:t>?’</a:t>
            </a:r>
            <a:endParaRPr lang="en-US" altLang="ko-KR" sz="2000" dirty="0"/>
          </a:p>
          <a:p>
            <a:r>
              <a:rPr lang="ko-KR" altLang="en-US" sz="2800" dirty="0" smtClean="0"/>
              <a:t>환자는 </a:t>
            </a:r>
            <a:r>
              <a:rPr lang="ko-KR" altLang="en-US" sz="2800" dirty="0"/>
              <a:t>용기를 </a:t>
            </a:r>
            <a:r>
              <a:rPr lang="ko-KR" altLang="en-US" sz="2800" dirty="0" smtClean="0"/>
              <a:t>내어 마음을 </a:t>
            </a:r>
            <a:r>
              <a:rPr lang="ko-KR" altLang="en-US" sz="2800" dirty="0"/>
              <a:t>추스르고</a:t>
            </a:r>
            <a:r>
              <a:rPr lang="en-US" altLang="ko-KR" sz="2800" dirty="0"/>
              <a:t>, </a:t>
            </a:r>
            <a:r>
              <a:rPr lang="ko-KR" altLang="en-US" sz="2800" dirty="0" smtClean="0"/>
              <a:t>안정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위로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57509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긍정적이거나 </a:t>
            </a:r>
            <a:r>
              <a:rPr lang="ko-KR" altLang="en-US" sz="2800" dirty="0"/>
              <a:t>부정적 피드백을 통해 자신이 미처 인식하지 </a:t>
            </a:r>
            <a:r>
              <a:rPr lang="ko-KR" altLang="en-US" sz="2800" dirty="0" smtClean="0"/>
              <a:t>못했던 </a:t>
            </a:r>
            <a:r>
              <a:rPr lang="ko-KR" altLang="en-US" sz="2800" dirty="0"/>
              <a:t>모습을 보다 명확하게 </a:t>
            </a:r>
            <a:r>
              <a:rPr lang="ko-KR" altLang="en-US" sz="2800" dirty="0" smtClean="0"/>
              <a:t>인식 </a:t>
            </a:r>
            <a:endParaRPr lang="en-US" altLang="ko-KR" sz="2800" dirty="0" smtClean="0"/>
          </a:p>
          <a:p>
            <a:r>
              <a:rPr lang="ko-KR" altLang="en-US" sz="2800" dirty="0" smtClean="0"/>
              <a:t>피드백을 </a:t>
            </a:r>
            <a:r>
              <a:rPr lang="ko-KR" altLang="en-US" sz="2800" dirty="0"/>
              <a:t>할 때는 먼저 피드백을 하는 목적이나 </a:t>
            </a:r>
            <a:r>
              <a:rPr lang="ko-KR" altLang="en-US" sz="2800" dirty="0" smtClean="0"/>
              <a:t>이유 점검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상대방의 </a:t>
            </a:r>
            <a:r>
              <a:rPr lang="ko-KR" altLang="en-US" sz="2800" dirty="0"/>
              <a:t>성장과 발전을 위한 경우일 때 </a:t>
            </a:r>
            <a:r>
              <a:rPr lang="ko-KR" altLang="en-US" sz="2800" dirty="0" smtClean="0"/>
              <a:t>바람직함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상대방이 </a:t>
            </a:r>
            <a:r>
              <a:rPr lang="ko-KR" altLang="en-US" sz="2800" dirty="0"/>
              <a:t>피드백을 원하는지 물어보거나 비언어적인 표현들을 통해 </a:t>
            </a:r>
            <a:r>
              <a:rPr lang="ko-KR" altLang="en-US" sz="2800" dirty="0" smtClean="0"/>
              <a:t>확인 필요</a:t>
            </a:r>
            <a:endParaRPr lang="en-US" altLang="ko-KR" sz="28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피드백하기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942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솔직하고 </a:t>
            </a:r>
            <a:r>
              <a:rPr lang="ko-KR" altLang="en-US" sz="2800" dirty="0"/>
              <a:t>구체적이며 관찰 가능한 행동에 </a:t>
            </a:r>
            <a:r>
              <a:rPr lang="ko-KR" altLang="en-US" sz="2800" dirty="0" smtClean="0"/>
              <a:t>초점</a:t>
            </a:r>
            <a:endParaRPr lang="en-US" altLang="ko-KR" sz="2800" dirty="0" smtClean="0"/>
          </a:p>
          <a:p>
            <a:r>
              <a:rPr lang="ko-KR" altLang="en-US" sz="2800" dirty="0" smtClean="0"/>
              <a:t>긍정적인 피드백은 </a:t>
            </a:r>
            <a:r>
              <a:rPr lang="ko-KR" altLang="en-US" sz="2800" dirty="0"/>
              <a:t>관계를 부드럽고 원활하게 하며 대상자의 힘을 북돋아주는데 보다 </a:t>
            </a:r>
            <a:r>
              <a:rPr lang="ko-KR" altLang="en-US" sz="2800" dirty="0" smtClean="0"/>
              <a:t>효과적임</a:t>
            </a:r>
            <a:endParaRPr lang="en-US" altLang="ko-KR" sz="2800" dirty="0" smtClean="0"/>
          </a:p>
          <a:p>
            <a:r>
              <a:rPr lang="ko-KR" altLang="en-US" sz="2800" dirty="0" smtClean="0"/>
              <a:t>피드백 </a:t>
            </a:r>
            <a:r>
              <a:rPr lang="ko-KR" altLang="en-US" sz="2800" dirty="0"/>
              <a:t>내용이 주는 사람의 관점이나 견해일 수 있기 때문에 상대방이 동의하지 않을 수 있고 예측하지 못한 </a:t>
            </a:r>
            <a:r>
              <a:rPr lang="ko-KR" altLang="en-US" sz="2800" dirty="0" smtClean="0"/>
              <a:t>반응 </a:t>
            </a:r>
            <a:r>
              <a:rPr lang="ko-KR" altLang="en-US" sz="2800" dirty="0"/>
              <a:t>나올 </a:t>
            </a:r>
            <a:r>
              <a:rPr lang="ko-KR" altLang="en-US" sz="2800" dirty="0" smtClean="0"/>
              <a:t>수 있음</a:t>
            </a:r>
            <a:endParaRPr lang="en-US" altLang="ko-KR" sz="2800" dirty="0" smtClean="0"/>
          </a:p>
          <a:p>
            <a:r>
              <a:rPr lang="ko-KR" altLang="en-US" sz="2800" dirty="0" smtClean="0"/>
              <a:t>피드백을 </a:t>
            </a:r>
            <a:r>
              <a:rPr lang="ko-KR" altLang="en-US" sz="2800" dirty="0"/>
              <a:t>주고 나서 그 반응을 확인해야 </a:t>
            </a:r>
            <a:r>
              <a:rPr lang="ko-KR" altLang="en-US" sz="2800" dirty="0" smtClean="0"/>
              <a:t>함</a:t>
            </a:r>
            <a:endParaRPr lang="en-US" altLang="ko-KR" sz="2800" dirty="0" smtClean="0"/>
          </a:p>
          <a:p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피드백하기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7981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800" dirty="0" smtClean="0"/>
              <a:t>시간적 </a:t>
            </a:r>
            <a:r>
              <a:rPr lang="ko-KR" altLang="en-US" sz="2800" dirty="0"/>
              <a:t>여유를 가지고 적극적으로 </a:t>
            </a:r>
            <a:r>
              <a:rPr lang="ko-KR" altLang="en-US" sz="2800" dirty="0" smtClean="0"/>
              <a:t>경청</a:t>
            </a:r>
            <a:endParaRPr lang="en-US" altLang="ko-KR" sz="2800" dirty="0" smtClean="0"/>
          </a:p>
          <a:p>
            <a:r>
              <a:rPr lang="ko-KR" altLang="en-US" sz="2800" dirty="0" smtClean="0"/>
              <a:t>피드백을 </a:t>
            </a:r>
            <a:r>
              <a:rPr lang="ko-KR" altLang="en-US" sz="2800" dirty="0"/>
              <a:t>주는 것에 대한 </a:t>
            </a:r>
            <a:r>
              <a:rPr lang="ko-KR" altLang="en-US" sz="2800" dirty="0" smtClean="0"/>
              <a:t>고마움 표현</a:t>
            </a:r>
            <a:endParaRPr lang="en-US" altLang="ko-KR" sz="2800" dirty="0" smtClean="0"/>
          </a:p>
          <a:p>
            <a:r>
              <a:rPr lang="ko-KR" altLang="en-US" sz="2800" dirty="0" smtClean="0"/>
              <a:t>피드백 </a:t>
            </a:r>
            <a:r>
              <a:rPr lang="ko-KR" altLang="en-US" sz="2800" dirty="0"/>
              <a:t>후 </a:t>
            </a:r>
            <a:r>
              <a:rPr lang="ko-KR" altLang="en-US" sz="2800" dirty="0" smtClean="0"/>
              <a:t>변화하기 </a:t>
            </a:r>
            <a:r>
              <a:rPr lang="ko-KR" altLang="en-US" sz="2800" dirty="0"/>
              <a:t>위한 구체적인 방법에 대해서도 같이 </a:t>
            </a:r>
            <a:r>
              <a:rPr lang="ko-KR" altLang="en-US" sz="2800" dirty="0" smtClean="0"/>
              <a:t>모색</a:t>
            </a:r>
            <a:endParaRPr lang="en-US" altLang="ko-KR" sz="2800" dirty="0" smtClean="0"/>
          </a:p>
          <a:p>
            <a:r>
              <a:rPr lang="ko-KR" altLang="en-US" sz="2800" dirty="0" smtClean="0"/>
              <a:t>피드백 </a:t>
            </a:r>
            <a:r>
              <a:rPr lang="ko-KR" altLang="en-US" sz="2800" dirty="0"/>
              <a:t>받은 </a:t>
            </a:r>
            <a:r>
              <a:rPr lang="ko-KR" altLang="en-US" sz="2800" dirty="0" smtClean="0"/>
              <a:t>내용에 </a:t>
            </a:r>
            <a:r>
              <a:rPr lang="ko-KR" altLang="en-US" sz="2800" dirty="0"/>
              <a:t>대해 숙고함으로써 성장과 발전의 기회로 </a:t>
            </a:r>
            <a:r>
              <a:rPr lang="ko-KR" altLang="en-US" sz="2800" dirty="0" smtClean="0"/>
              <a:t>활용</a:t>
            </a:r>
            <a:endParaRPr lang="ko-KR" altLang="en-US" sz="2800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피드백받기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2160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대상자에게 </a:t>
            </a:r>
            <a:r>
              <a:rPr lang="ko-KR" altLang="en-US" sz="2800" dirty="0"/>
              <a:t>필요한 건강 교육이나 </a:t>
            </a:r>
            <a:r>
              <a:rPr lang="ko-KR" altLang="en-US" sz="2800" dirty="0" smtClean="0"/>
              <a:t>정보를 제공함으로써 </a:t>
            </a:r>
            <a:r>
              <a:rPr lang="ko-KR" altLang="en-US" sz="2800" dirty="0"/>
              <a:t>대상자의 힘을 북돋울 수 </a:t>
            </a:r>
            <a:r>
              <a:rPr lang="ko-KR" altLang="en-US" sz="2800" dirty="0" smtClean="0"/>
              <a:t>있음</a:t>
            </a:r>
            <a:endParaRPr lang="en-US" altLang="ko-KR" sz="2800" dirty="0" smtClean="0"/>
          </a:p>
          <a:p>
            <a:r>
              <a:rPr lang="ko-KR" altLang="en-US" sz="2800" dirty="0" smtClean="0"/>
              <a:t>적절한 </a:t>
            </a:r>
            <a:r>
              <a:rPr lang="ko-KR" altLang="en-US" sz="2800" dirty="0"/>
              <a:t>지식과 기술을 교육하고 훈련함으로써 자가 간호 능력을 </a:t>
            </a:r>
            <a:r>
              <a:rPr lang="ko-KR" altLang="en-US" sz="2800" dirty="0" smtClean="0"/>
              <a:t>강화</a:t>
            </a:r>
            <a:endParaRPr lang="en-US" altLang="ko-KR" sz="2800" dirty="0" smtClean="0"/>
          </a:p>
          <a:p>
            <a:r>
              <a:rPr lang="ko-KR" altLang="en-US" sz="2800" dirty="0" smtClean="0"/>
              <a:t>교육 </a:t>
            </a:r>
            <a:r>
              <a:rPr lang="ko-KR" altLang="en-US" sz="2800" dirty="0"/>
              <a:t>시 대상자가 이해할 수 있도록 쉬운 용어를 사용해 </a:t>
            </a:r>
            <a:r>
              <a:rPr lang="ko-KR" altLang="en-US" sz="2800" dirty="0" smtClean="0"/>
              <a:t>구체적으로 설명하는 것 중요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 교육과 정보 제공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9331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개인이 타인으로부터 얻을 수 있는 긍정적 </a:t>
            </a:r>
            <a:r>
              <a:rPr lang="ko-KR" altLang="en-US" dirty="0" smtClean="0"/>
              <a:t>자원인 지지체계를 </a:t>
            </a:r>
            <a:r>
              <a:rPr lang="ko-KR" altLang="en-US" dirty="0"/>
              <a:t>강화하는 것은 환자의 역량을 강화하는 </a:t>
            </a:r>
            <a:r>
              <a:rPr lang="ko-KR" altLang="en-US" dirty="0" smtClean="0"/>
              <a:t>방법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지지체계 강화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6045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도움이 </a:t>
            </a:r>
            <a:r>
              <a:rPr lang="ko-KR" altLang="en-US" sz="2800" dirty="0"/>
              <a:t>필요할 때 언제든지 돌봄을 제공하고 가까이에서 </a:t>
            </a:r>
            <a:r>
              <a:rPr lang="ko-KR" altLang="en-US" sz="2800" dirty="0" smtClean="0"/>
              <a:t>힘이 </a:t>
            </a:r>
            <a:r>
              <a:rPr lang="ko-KR" altLang="en-US" sz="2800" dirty="0"/>
              <a:t>되어줄 것을 확인해 </a:t>
            </a:r>
            <a:r>
              <a:rPr lang="ko-KR" altLang="en-US" sz="2800" dirty="0" smtClean="0"/>
              <a:t>줌</a:t>
            </a:r>
            <a:endParaRPr lang="en-US" altLang="ko-KR" sz="2800" dirty="0" smtClean="0"/>
          </a:p>
          <a:p>
            <a:r>
              <a:rPr lang="ko-KR" altLang="en-US" sz="2800" dirty="0" smtClean="0"/>
              <a:t>실제 </a:t>
            </a:r>
            <a:r>
              <a:rPr lang="ko-KR" altLang="en-US" sz="2800" dirty="0"/>
              <a:t>성공적인 치료나 회복 사례들에 대해 알려줌으로써 희망을 </a:t>
            </a:r>
            <a:r>
              <a:rPr lang="ko-KR" altLang="en-US" sz="2800" dirty="0" smtClean="0"/>
              <a:t>불어넣음</a:t>
            </a:r>
            <a:endParaRPr lang="en-US" altLang="ko-KR" sz="2800" dirty="0" smtClean="0"/>
          </a:p>
          <a:p>
            <a:r>
              <a:rPr lang="ko-KR" altLang="en-US" sz="2800" dirty="0" smtClean="0"/>
              <a:t>희망을 부여하면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2000" dirty="0" smtClean="0"/>
              <a:t>        </a:t>
            </a:r>
            <a:r>
              <a:rPr lang="en-US" altLang="ko-KR" sz="2000" dirty="0" smtClean="0"/>
              <a:t>“</a:t>
            </a:r>
            <a:r>
              <a:rPr lang="ko-KR" altLang="en-US" sz="2000" dirty="0" smtClean="0"/>
              <a:t>숨통이 </a:t>
            </a:r>
            <a:r>
              <a:rPr lang="ko-KR" altLang="en-US" sz="2000" dirty="0"/>
              <a:t>트이는 것 같아요</a:t>
            </a:r>
            <a:r>
              <a:rPr lang="en-US" altLang="ko-KR" sz="2000" dirty="0"/>
              <a:t>.”,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“</a:t>
            </a:r>
            <a:r>
              <a:rPr lang="ko-KR" altLang="en-US" sz="2000" dirty="0"/>
              <a:t>새로 운 희망이 생겼어요</a:t>
            </a:r>
            <a:r>
              <a:rPr lang="en-US" altLang="ko-KR" sz="2000" dirty="0"/>
              <a:t>. </a:t>
            </a:r>
            <a:r>
              <a:rPr lang="ko-KR" altLang="en-US" sz="2000" dirty="0"/>
              <a:t>살아날 것 같아요</a:t>
            </a:r>
            <a:r>
              <a:rPr lang="en-US" altLang="ko-KR" sz="2000" dirty="0"/>
              <a:t>.”,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“</a:t>
            </a:r>
            <a:r>
              <a:rPr lang="ko-KR" altLang="en-US" sz="2000" dirty="0"/>
              <a:t>뭔가 할 수 있다는 자신감 이 생겨요</a:t>
            </a:r>
            <a:r>
              <a:rPr lang="en-US" altLang="ko-KR" sz="2000" dirty="0"/>
              <a:t>.”,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“</a:t>
            </a:r>
            <a:r>
              <a:rPr lang="ko-KR" altLang="en-US" sz="2000" dirty="0"/>
              <a:t>최선을 다해봐야겠어요</a:t>
            </a:r>
            <a:r>
              <a:rPr lang="en-US" altLang="ko-KR" sz="2000" dirty="0"/>
              <a:t>.” </a:t>
            </a:r>
            <a:r>
              <a:rPr lang="ko-KR" altLang="en-US" sz="2000" dirty="0"/>
              <a:t>등의 표현을 </a:t>
            </a:r>
            <a:r>
              <a:rPr lang="ko-KR" altLang="en-US" sz="2000" dirty="0" smtClean="0"/>
              <a:t>함</a:t>
            </a:r>
            <a:endParaRPr lang="ko-KR" altLang="en-US" sz="20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희망 </a:t>
            </a:r>
            <a:r>
              <a:rPr lang="ko-KR" altLang="en-US" dirty="0" smtClean="0"/>
              <a:t>부여하기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3952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타인</a:t>
            </a:r>
            <a:r>
              <a:rPr lang="ko-KR" altLang="en-US" sz="2800" dirty="0"/>
              <a:t>의</a:t>
            </a:r>
            <a:r>
              <a:rPr lang="ko-KR" altLang="en-US" sz="2800" dirty="0" smtClean="0"/>
              <a:t> 권리 침해 </a:t>
            </a:r>
            <a:r>
              <a:rPr lang="en-US" altLang="ko-KR" sz="2800" dirty="0" smtClean="0"/>
              <a:t>X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자신의 </a:t>
            </a:r>
            <a:r>
              <a:rPr lang="ko-KR" altLang="en-US" sz="2800" dirty="0" smtClean="0"/>
              <a:t>권리 </a:t>
            </a:r>
            <a:r>
              <a:rPr lang="en-US" altLang="ko-KR" sz="2800" dirty="0" smtClean="0"/>
              <a:t>O</a:t>
            </a:r>
            <a:r>
              <a:rPr lang="ko-KR" altLang="en-US" sz="2800" dirty="0" smtClean="0"/>
              <a:t> </a:t>
            </a: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대인관계를 </a:t>
            </a:r>
            <a:r>
              <a:rPr lang="ko-KR" altLang="en-US" sz="2800" dirty="0"/>
              <a:t>위한 가치 있고 유용한 </a:t>
            </a:r>
            <a:r>
              <a:rPr lang="ko-KR" altLang="en-US" sz="2800" dirty="0" smtClean="0"/>
              <a:t>기법</a:t>
            </a:r>
            <a:endParaRPr lang="en-US" altLang="ko-KR" sz="2800" dirty="0" smtClean="0"/>
          </a:p>
          <a:p>
            <a:r>
              <a:rPr lang="ko-KR" altLang="en-US" sz="2800" dirty="0" smtClean="0"/>
              <a:t>상대방의 </a:t>
            </a:r>
            <a:r>
              <a:rPr lang="ko-KR" altLang="en-US" sz="2800" dirty="0"/>
              <a:t>권리를 침해하지 않는 범위 내에서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자신의 </a:t>
            </a:r>
            <a:r>
              <a:rPr lang="ko-KR" altLang="en-US" sz="2800" dirty="0"/>
              <a:t>권리와 욕구</a:t>
            </a:r>
            <a:r>
              <a:rPr lang="en-US" altLang="ko-KR" sz="2800" dirty="0"/>
              <a:t>, </a:t>
            </a:r>
            <a:r>
              <a:rPr lang="ko-KR" altLang="en-US" sz="2800" dirty="0"/>
              <a:t>의견</a:t>
            </a:r>
            <a:r>
              <a:rPr lang="en-US" altLang="ko-KR" sz="2800" dirty="0"/>
              <a:t>, </a:t>
            </a:r>
            <a:r>
              <a:rPr lang="ko-KR" altLang="en-US" sz="2800" dirty="0"/>
              <a:t>생각</a:t>
            </a:r>
            <a:r>
              <a:rPr lang="en-US" altLang="ko-KR" sz="2800" dirty="0"/>
              <a:t>, </a:t>
            </a:r>
            <a:r>
              <a:rPr lang="ko-KR" altLang="en-US" sz="2800" dirty="0"/>
              <a:t>감정 등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원하는 </a:t>
            </a:r>
            <a:r>
              <a:rPr lang="ko-KR" altLang="en-US" sz="2800" dirty="0"/>
              <a:t>것에 </a:t>
            </a:r>
            <a:r>
              <a:rPr lang="ko-KR" altLang="en-US" sz="2800" dirty="0" smtClean="0"/>
              <a:t>대해 </a:t>
            </a:r>
            <a:r>
              <a:rPr lang="ko-KR" altLang="en-US" sz="2800" dirty="0"/>
              <a:t>솔직하고 편안하게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</a:t>
            </a:r>
            <a:r>
              <a:rPr lang="ko-KR" altLang="en-US" sz="2800" dirty="0" smtClean="0"/>
              <a:t>상대방에게 </a:t>
            </a:r>
            <a:r>
              <a:rPr lang="ko-KR" altLang="en-US" sz="2800" dirty="0"/>
              <a:t>표현하는 </a:t>
            </a:r>
            <a:r>
              <a:rPr lang="ko-KR" altLang="en-US" sz="2800" dirty="0" smtClean="0"/>
              <a:t>것을 의미</a:t>
            </a:r>
            <a:endParaRPr lang="en-US" altLang="ko-KR" sz="2800" dirty="0" smtClean="0"/>
          </a:p>
          <a:p>
            <a:r>
              <a:rPr lang="ko-KR" altLang="en-US" sz="2800" dirty="0" smtClean="0"/>
              <a:t>상황에 </a:t>
            </a:r>
            <a:r>
              <a:rPr lang="ko-KR" altLang="en-US" sz="2800" dirty="0"/>
              <a:t>따라 환자들이 자기 주장적 의사소통을 </a:t>
            </a:r>
            <a:r>
              <a:rPr lang="ko-KR" altLang="en-US" sz="2800" dirty="0" smtClean="0"/>
              <a:t>적절히 </a:t>
            </a:r>
            <a:r>
              <a:rPr lang="ko-KR" altLang="en-US" sz="2800" dirty="0"/>
              <a:t>활용할 수 있게 된다면 </a:t>
            </a:r>
            <a:r>
              <a:rPr lang="ko-KR" altLang="en-US" sz="2800" dirty="0" smtClean="0"/>
              <a:t>대상자의 역량 강화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자기 주장적 의사소통</a:t>
            </a:r>
          </a:p>
        </p:txBody>
      </p:sp>
    </p:spTree>
    <p:extLst>
      <p:ext uri="{BB962C8B-B14F-4D97-AF65-F5344CB8AC3E}">
        <p14:creationId xmlns:p14="http://schemas.microsoft.com/office/powerpoint/2010/main" val="1525500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스스로 자신을 무시하거나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상대방이 </a:t>
            </a:r>
            <a:r>
              <a:rPr lang="ko-KR" altLang="en-US" sz="2800" dirty="0"/>
              <a:t>자신의 권리를 침해하도록 묵인하는 등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ko-KR" altLang="en-US" sz="2800" dirty="0" smtClean="0"/>
              <a:t>대인관계에서 </a:t>
            </a:r>
            <a:r>
              <a:rPr lang="ko-KR" altLang="en-US" sz="2800" dirty="0"/>
              <a:t>소극적으로 행동하는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</a:t>
            </a:r>
            <a:r>
              <a:rPr lang="en-US" altLang="ko-KR" sz="2800" dirty="0" smtClean="0">
                <a:sym typeface="Wingdings" panose="05000000000000000000" pitchFamily="2" charset="2"/>
              </a:rPr>
              <a:t></a:t>
            </a:r>
            <a:r>
              <a:rPr lang="ko-KR" altLang="en-US" sz="2800" dirty="0" smtClean="0"/>
              <a:t>오랫동안 </a:t>
            </a:r>
            <a:r>
              <a:rPr lang="ko-KR" altLang="en-US" sz="2800" dirty="0"/>
              <a:t>상처받은 느낌을 갖거나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</a:t>
            </a:r>
            <a:r>
              <a:rPr lang="ko-KR" altLang="en-US" sz="2800" dirty="0" smtClean="0"/>
              <a:t>자신을 </a:t>
            </a:r>
            <a:r>
              <a:rPr lang="ko-KR" altLang="en-US" sz="2800" dirty="0"/>
              <a:t>한심하고 </a:t>
            </a:r>
            <a:r>
              <a:rPr lang="ko-KR" altLang="en-US" sz="2800" dirty="0" err="1"/>
              <a:t>쓸모없는</a:t>
            </a:r>
            <a:r>
              <a:rPr lang="ko-KR" altLang="en-US" sz="2800" dirty="0"/>
              <a:t> 것처럼 느끼게 하여 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      </a:t>
            </a:r>
            <a:r>
              <a:rPr lang="ko-KR" altLang="en-US" sz="2800" dirty="0" err="1" smtClean="0"/>
              <a:t>자기가치감과</a:t>
            </a:r>
            <a:r>
              <a:rPr lang="ko-KR" altLang="en-US" sz="2800" dirty="0" smtClean="0"/>
              <a:t> </a:t>
            </a:r>
            <a:r>
              <a:rPr lang="ko-KR" altLang="en-US" sz="2800" dirty="0" err="1"/>
              <a:t>자존감이</a:t>
            </a:r>
            <a:r>
              <a:rPr lang="ko-KR" altLang="en-US" sz="2800" dirty="0"/>
              <a:t> 손상되는 </a:t>
            </a:r>
            <a:r>
              <a:rPr lang="ko-KR" altLang="en-US" sz="2800" dirty="0" smtClean="0"/>
              <a:t>결과 초래</a:t>
            </a:r>
            <a:endParaRPr lang="en-US" altLang="ko-KR" sz="2800" dirty="0"/>
          </a:p>
          <a:p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자기 주장적 의사소통</a:t>
            </a:r>
          </a:p>
        </p:txBody>
      </p:sp>
    </p:spTree>
    <p:extLst>
      <p:ext uri="{BB962C8B-B14F-4D97-AF65-F5344CB8AC3E}">
        <p14:creationId xmlns:p14="http://schemas.microsoft.com/office/powerpoint/2010/main" val="2679193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자기 주장적 의사소통의 </a:t>
            </a:r>
            <a:r>
              <a:rPr lang="ko-KR" altLang="en-US" dirty="0" smtClean="0"/>
              <a:t>핵심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     </a:t>
            </a:r>
            <a:r>
              <a:rPr lang="en-US" altLang="ko-KR" dirty="0" smtClean="0"/>
              <a:t>- </a:t>
            </a:r>
            <a:r>
              <a:rPr lang="ko-KR" altLang="en-US" dirty="0" smtClean="0"/>
              <a:t>문제가 </a:t>
            </a:r>
            <a:r>
              <a:rPr lang="ko-KR" altLang="en-US" dirty="0"/>
              <a:t>되는 상황이나 사건이 무엇인지 </a:t>
            </a: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- </a:t>
            </a:r>
            <a:r>
              <a:rPr lang="ko-KR" altLang="en-US" dirty="0" smtClean="0"/>
              <a:t>자신이 </a:t>
            </a:r>
            <a:r>
              <a:rPr lang="ko-KR" altLang="en-US" dirty="0"/>
              <a:t>원하는 것이 </a:t>
            </a:r>
            <a:r>
              <a:rPr lang="ko-KR" altLang="en-US" dirty="0" smtClean="0"/>
              <a:t>무엇인지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       명확하게 </a:t>
            </a:r>
            <a:r>
              <a:rPr lang="ko-KR" altLang="en-US" dirty="0"/>
              <a:t>표현하는 </a:t>
            </a:r>
            <a:r>
              <a:rPr lang="ko-KR" altLang="en-US" dirty="0" smtClean="0"/>
              <a:t>것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자기 주장적 의사소통</a:t>
            </a:r>
          </a:p>
        </p:txBody>
      </p:sp>
    </p:spTree>
    <p:extLst>
      <p:ext uri="{BB962C8B-B14F-4D97-AF65-F5344CB8AC3E}">
        <p14:creationId xmlns:p14="http://schemas.microsoft.com/office/powerpoint/2010/main" val="2367672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스스로를 </a:t>
            </a:r>
            <a:r>
              <a:rPr lang="ko-KR" altLang="en-US" sz="2800" dirty="0"/>
              <a:t>격려하고 지지하고 다독여 힘을 </a:t>
            </a:r>
            <a:r>
              <a:rPr lang="ko-KR" altLang="en-US" sz="2800" dirty="0" smtClean="0"/>
              <a:t>북돋아주고 </a:t>
            </a:r>
            <a:r>
              <a:rPr lang="ko-KR" altLang="en-US" sz="2800" dirty="0"/>
              <a:t>힘을 강화하는 </a:t>
            </a:r>
            <a:r>
              <a:rPr lang="ko-KR" altLang="en-US" sz="2800" dirty="0" smtClean="0"/>
              <a:t>것</a:t>
            </a:r>
            <a:endParaRPr lang="en-US" altLang="ko-KR" sz="2800" dirty="0" smtClean="0"/>
          </a:p>
          <a:p>
            <a:r>
              <a:rPr lang="ko-KR" altLang="en-US" sz="2800" dirty="0" smtClean="0"/>
              <a:t>적절한 </a:t>
            </a:r>
            <a:r>
              <a:rPr lang="ko-KR" altLang="en-US" sz="2800" dirty="0"/>
              <a:t>휴식을 통해 </a:t>
            </a:r>
            <a:r>
              <a:rPr lang="ko-KR" altLang="en-US" sz="2800" dirty="0" smtClean="0"/>
              <a:t>안정 취하기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</a:t>
            </a:r>
            <a:r>
              <a:rPr lang="ko-KR" altLang="en-US" sz="2800" dirty="0"/>
              <a:t>좋은 먹거리</a:t>
            </a:r>
            <a:r>
              <a:rPr lang="en-US" altLang="ko-KR" sz="2800" dirty="0"/>
              <a:t>, </a:t>
            </a:r>
            <a:r>
              <a:rPr lang="ko-KR" altLang="en-US" sz="2800" dirty="0"/>
              <a:t>운동</a:t>
            </a:r>
            <a:r>
              <a:rPr lang="en-US" altLang="ko-KR" sz="2800" dirty="0"/>
              <a:t>, </a:t>
            </a:r>
            <a:r>
              <a:rPr lang="ko-KR" altLang="en-US" sz="2800" dirty="0"/>
              <a:t>스트레스 풀기</a:t>
            </a:r>
            <a:r>
              <a:rPr lang="en-US" altLang="ko-KR" sz="2800" dirty="0"/>
              <a:t>, </a:t>
            </a:r>
            <a:r>
              <a:rPr lang="ko-KR" altLang="en-US" sz="2800" dirty="0"/>
              <a:t>충분한 수면</a:t>
            </a:r>
            <a:r>
              <a:rPr lang="en-US" altLang="ko-KR" sz="2800" dirty="0"/>
              <a:t>, </a:t>
            </a:r>
            <a:r>
              <a:rPr lang="ko-KR" altLang="en-US" sz="2800" dirty="0" smtClean="0"/>
              <a:t>계속 </a:t>
            </a:r>
            <a:r>
              <a:rPr lang="ko-KR" altLang="en-US" sz="2800" dirty="0"/>
              <a:t>교 </a:t>
            </a:r>
            <a:r>
              <a:rPr lang="ko-KR" altLang="en-US" sz="2800" dirty="0" smtClean="0"/>
              <a:t>육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정보를 </a:t>
            </a:r>
            <a:r>
              <a:rPr lang="ko-KR" altLang="en-US" sz="2800" dirty="0"/>
              <a:t>구하는 것 등을 통해 </a:t>
            </a:r>
            <a:r>
              <a:rPr lang="ko-KR" altLang="en-US" sz="2800" dirty="0" smtClean="0"/>
              <a:t>에너지 충전</a:t>
            </a:r>
            <a:endParaRPr lang="en-US" altLang="ko-KR" sz="2800" dirty="0" smtClean="0"/>
          </a:p>
          <a:p>
            <a:r>
              <a:rPr lang="ko-KR" altLang="en-US" sz="2800" dirty="0" smtClean="0"/>
              <a:t>자기 칭찬과 </a:t>
            </a:r>
            <a:r>
              <a:rPr lang="ko-KR" altLang="en-US" sz="2800" dirty="0"/>
              <a:t>격려</a:t>
            </a:r>
            <a:r>
              <a:rPr lang="en-US" altLang="ko-KR" sz="2800" dirty="0"/>
              <a:t>, </a:t>
            </a:r>
            <a:r>
              <a:rPr lang="ko-KR" altLang="en-US" sz="2800" dirty="0"/>
              <a:t>긍정적 메시지 부여하기</a:t>
            </a:r>
            <a:r>
              <a:rPr lang="en-US" altLang="ko-KR" sz="2800" dirty="0"/>
              <a:t>, </a:t>
            </a:r>
            <a:r>
              <a:rPr lang="ko-KR" altLang="en-US" sz="2800" dirty="0"/>
              <a:t>자신에게 선물하기 등의 </a:t>
            </a:r>
            <a:r>
              <a:rPr lang="ko-KR" altLang="en-US" sz="2800" dirty="0" smtClean="0"/>
              <a:t>구체적인 </a:t>
            </a:r>
            <a:r>
              <a:rPr lang="ko-KR" altLang="en-US" sz="2800" dirty="0"/>
              <a:t>방법을 실천함으로써 </a:t>
            </a:r>
            <a:r>
              <a:rPr lang="ko-KR" altLang="en-US" sz="2800" dirty="0" err="1" smtClean="0"/>
              <a:t>힘북돋움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 역량 강화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4731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278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평소 </a:t>
            </a:r>
            <a:r>
              <a:rPr lang="ko-KR" altLang="en-US" dirty="0"/>
              <a:t>일상생활에서 상대방의 장점을 찾아 칭찬할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칭찬하기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01488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임상 </a:t>
            </a:r>
            <a:r>
              <a:rPr lang="ko-KR" altLang="en-US" dirty="0"/>
              <a:t>실무 상황에서 간호 대상자의 긍정적인 측면을 찾아 인정해 줄 수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인정하기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0148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상대방이 </a:t>
            </a:r>
            <a:r>
              <a:rPr lang="ko-KR" altLang="en-US" dirty="0"/>
              <a:t>보이는 말과 행동</a:t>
            </a:r>
            <a:r>
              <a:rPr lang="en-US" altLang="ko-KR" dirty="0"/>
              <a:t>, </a:t>
            </a:r>
            <a:r>
              <a:rPr lang="ko-KR" altLang="en-US" dirty="0"/>
              <a:t>태도에 대해 있는 그대로 알아주고 인정해 줄 수 </a:t>
            </a:r>
            <a:r>
              <a:rPr lang="ko-KR" altLang="en-US" dirty="0" smtClean="0"/>
              <a:t>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알아주기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0148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임상 </a:t>
            </a:r>
            <a:r>
              <a:rPr lang="ko-KR" altLang="en-US" dirty="0"/>
              <a:t>실무 상황에서 간호 대상자에게 </a:t>
            </a:r>
            <a:r>
              <a:rPr lang="ko-KR" altLang="en-US" dirty="0" err="1"/>
              <a:t>진심어린</a:t>
            </a:r>
            <a:r>
              <a:rPr lang="ko-KR" altLang="en-US" dirty="0"/>
              <a:t> ‘위로하기’</a:t>
            </a:r>
            <a:r>
              <a:rPr lang="ko-KR" altLang="en-US" dirty="0" err="1"/>
              <a:t>를</a:t>
            </a:r>
            <a:r>
              <a:rPr lang="ko-KR" altLang="en-US" dirty="0"/>
              <a:t> 수행할 수 있다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위로하기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01488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실무 </a:t>
            </a:r>
            <a:r>
              <a:rPr lang="ko-KR" altLang="en-US" dirty="0"/>
              <a:t>상황에서 간호 대상자에게 ‘</a:t>
            </a:r>
            <a:r>
              <a:rPr lang="ko-KR" altLang="en-US" dirty="0" err="1"/>
              <a:t>피드백하기</a:t>
            </a:r>
            <a:r>
              <a:rPr lang="ko-KR" altLang="en-US" dirty="0"/>
              <a:t>’</a:t>
            </a:r>
            <a:r>
              <a:rPr lang="ko-KR" altLang="en-US" dirty="0" err="1"/>
              <a:t>를</a:t>
            </a:r>
            <a:r>
              <a:rPr lang="ko-KR" altLang="en-US" dirty="0"/>
              <a:t> 수행할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피드백하기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0183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환자나 </a:t>
            </a:r>
            <a:r>
              <a:rPr lang="ko-KR" altLang="en-US" dirty="0"/>
              <a:t>보호자에게 필요한 정보를 제공하기 전에 주의점을 파악한다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정보 제공하기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21816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실제 </a:t>
            </a:r>
            <a:r>
              <a:rPr lang="ko-KR" altLang="en-US" dirty="0"/>
              <a:t>간호 실무에서 간호 대상자의 지지 체계를 파악하여 강화할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가족 지지 연습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12635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실제 </a:t>
            </a:r>
            <a:r>
              <a:rPr lang="ko-KR" altLang="en-US" dirty="0"/>
              <a:t>간호 실무에서 간호 대상자에게 ‘희망 부여하기’</a:t>
            </a:r>
            <a:r>
              <a:rPr lang="ko-KR" altLang="en-US" dirty="0" err="1"/>
              <a:t>를</a:t>
            </a:r>
            <a:r>
              <a:rPr lang="ko-KR" altLang="en-US" dirty="0"/>
              <a:t> 수행할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희망 부여하기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93580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실제 </a:t>
            </a:r>
            <a:r>
              <a:rPr lang="ko-KR" altLang="en-US" dirty="0"/>
              <a:t>간호 실무에서 간호 대상자가 자기 주장을 할 수 있도록 지지한다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실제 </a:t>
            </a:r>
            <a:r>
              <a:rPr lang="ko-KR" altLang="en-US" dirty="0"/>
              <a:t>간호 실무에서 간호 대상자가 자기 주장 훈련을 할 수 있도록 </a:t>
            </a:r>
            <a:r>
              <a:rPr lang="ko-KR" altLang="en-US" dirty="0" smtClean="0"/>
              <a:t>도울 </a:t>
            </a:r>
            <a:r>
              <a:rPr lang="ko-KR" altLang="en-US" dirty="0"/>
              <a:t>수 있다</a:t>
            </a:r>
            <a:r>
              <a:rPr lang="en-US" altLang="ko-KR" dirty="0"/>
              <a:t>. 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자기 </a:t>
            </a:r>
            <a:r>
              <a:rPr lang="ko-KR" altLang="en-US" dirty="0" smtClean="0"/>
              <a:t>주장 훈련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54337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자기 </a:t>
            </a:r>
            <a:r>
              <a:rPr lang="ko-KR" altLang="en-US" dirty="0"/>
              <a:t>역량을 강화하기 위해 실천 중인 내용을 파악한다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자기 역량 강화 </a:t>
            </a:r>
            <a:r>
              <a:rPr lang="ko-KR" altLang="en-US" dirty="0" smtClean="0"/>
              <a:t>탐색하기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63054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일상생활에서 스스로를 칭찬하고 격려하여 힘을 북돋아줄 수 있는 </a:t>
            </a:r>
            <a:r>
              <a:rPr lang="ko-KR" altLang="en-US" dirty="0" smtClean="0"/>
              <a:t>방법을 </a:t>
            </a:r>
            <a:r>
              <a:rPr lang="ko-KR" altLang="en-US" dirty="0"/>
              <a:t>찾아 연습해 본다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 격려하기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8263067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60</TotalTime>
  <Words>716</Words>
  <Application>Microsoft Office PowerPoint</Application>
  <PresentationFormat>화면 슬라이드 쇼(4:3)</PresentationFormat>
  <Paragraphs>108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New_Education03</vt:lpstr>
      <vt:lpstr>힘돋우기</vt:lpstr>
      <vt:lpstr>학습목표</vt:lpstr>
      <vt:lpstr>힘돋우기 Empowering </vt:lpstr>
      <vt:lpstr>힘돋우기</vt:lpstr>
      <vt:lpstr>격려</vt:lpstr>
      <vt:lpstr>위로</vt:lpstr>
      <vt:lpstr>피드백하기</vt:lpstr>
      <vt:lpstr>피드백하기</vt:lpstr>
      <vt:lpstr>피드백받기</vt:lpstr>
      <vt:lpstr>간호 교육과 정보 제공</vt:lpstr>
      <vt:lpstr>지지체계 강화</vt:lpstr>
      <vt:lpstr>희망 부여하기</vt:lpstr>
      <vt:lpstr>자기 주장적 의사소통</vt:lpstr>
      <vt:lpstr>자기 주장적 의사소통</vt:lpstr>
      <vt:lpstr>자기 주장적 의사소통</vt:lpstr>
      <vt:lpstr>자기 역량 강화</vt:lpstr>
      <vt:lpstr>학습활동</vt:lpstr>
      <vt:lpstr>칭찬하기</vt:lpstr>
      <vt:lpstr>인정하기</vt:lpstr>
      <vt:lpstr>알아주기</vt:lpstr>
      <vt:lpstr>위로하기</vt:lpstr>
      <vt:lpstr>피드백하기</vt:lpstr>
      <vt:lpstr>정보 제공하기</vt:lpstr>
      <vt:lpstr>가족 지지 연습</vt:lpstr>
      <vt:lpstr>희망 부여하기</vt:lpstr>
      <vt:lpstr>자기 주장 훈련</vt:lpstr>
      <vt:lpstr>자기 역량 강화 탐색하기</vt:lpstr>
      <vt:lpstr>자기 격려하기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sun</cp:lastModifiedBy>
  <cp:revision>13</cp:revision>
  <dcterms:created xsi:type="dcterms:W3CDTF">2006-10-05T04:04:58Z</dcterms:created>
  <dcterms:modified xsi:type="dcterms:W3CDTF">2014-08-08T08:55:30Z</dcterms:modified>
</cp:coreProperties>
</file>