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7" r:id="rId5"/>
    <p:sldId id="273" r:id="rId6"/>
    <p:sldId id="288" r:id="rId7"/>
    <p:sldId id="269" r:id="rId8"/>
    <p:sldId id="276" r:id="rId9"/>
    <p:sldId id="281" r:id="rId10"/>
    <p:sldId id="268" r:id="rId11"/>
    <p:sldId id="290" r:id="rId12"/>
    <p:sldId id="291" r:id="rId13"/>
    <p:sldId id="282" r:id="rId14"/>
    <p:sldId id="292" r:id="rId15"/>
    <p:sldId id="294" r:id="rId16"/>
    <p:sldId id="296" r:id="rId17"/>
    <p:sldId id="295" r:id="rId18"/>
    <p:sldId id="297" r:id="rId19"/>
    <p:sldId id="298" r:id="rId20"/>
    <p:sldId id="283" r:id="rId21"/>
    <p:sldId id="300" r:id="rId22"/>
    <p:sldId id="299" r:id="rId23"/>
    <p:sldId id="270" r:id="rId24"/>
    <p:sldId id="284" r:id="rId25"/>
    <p:sldId id="285" r:id="rId26"/>
    <p:sldId id="271" r:id="rId2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08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C53BBD-0C58-4A6E-BB4E-C1AC28A81B69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pPr latinLnBrk="1"/>
          <a:endParaRPr lang="ko-KR" altLang="en-US"/>
        </a:p>
      </dgm:t>
    </dgm:pt>
    <dgm:pt modelId="{FBF9FEFE-70FC-466B-A045-DB78D5BD4042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감각형</a:t>
          </a:r>
          <a:r>
            <a:rPr lang="ko-KR" altLang="en-US" dirty="0" smtClean="0"/>
            <a:t> </a:t>
          </a:r>
          <a:r>
            <a:rPr lang="en-US" altLang="ko-KR" dirty="0" smtClean="0"/>
            <a:t>S</a:t>
          </a:r>
          <a:endParaRPr lang="ko-KR" altLang="en-US" dirty="0"/>
        </a:p>
      </dgm:t>
    </dgm:pt>
    <dgm:pt modelId="{CAB696ED-85B9-4AC5-BC10-B6996C213F40}" type="parTrans" cxnId="{00F49B56-C8AD-4128-B282-0E5865C4C656}">
      <dgm:prSet/>
      <dgm:spPr/>
      <dgm:t>
        <a:bodyPr/>
        <a:lstStyle/>
        <a:p>
          <a:pPr latinLnBrk="1"/>
          <a:endParaRPr lang="ko-KR" altLang="en-US"/>
        </a:p>
      </dgm:t>
    </dgm:pt>
    <dgm:pt modelId="{E16EA971-F99A-47D5-9BF1-17D9201915A8}" type="sibTrans" cxnId="{00F49B56-C8AD-4128-B282-0E5865C4C656}">
      <dgm:prSet/>
      <dgm:spPr/>
      <dgm:t>
        <a:bodyPr/>
        <a:lstStyle/>
        <a:p>
          <a:pPr latinLnBrk="1"/>
          <a:endParaRPr lang="ko-KR" altLang="en-US"/>
        </a:p>
      </dgm:t>
    </dgm:pt>
    <dgm:pt modelId="{BD0DDC37-55D6-4035-A9F0-960DAEFB611B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사고형</a:t>
          </a:r>
          <a:r>
            <a:rPr lang="ko-KR" altLang="en-US" dirty="0" smtClean="0"/>
            <a:t> </a:t>
          </a:r>
          <a:r>
            <a:rPr lang="en-US" altLang="ko-KR" dirty="0" smtClean="0"/>
            <a:t>T</a:t>
          </a:r>
          <a:endParaRPr lang="ko-KR" altLang="en-US" dirty="0"/>
        </a:p>
      </dgm:t>
    </dgm:pt>
    <dgm:pt modelId="{02BC11C8-EFEC-451E-A0ED-91F558234BDA}" type="parTrans" cxnId="{F324B110-EE9B-4599-9F9E-11B438F930DF}">
      <dgm:prSet/>
      <dgm:spPr/>
      <dgm:t>
        <a:bodyPr/>
        <a:lstStyle/>
        <a:p>
          <a:pPr latinLnBrk="1"/>
          <a:endParaRPr lang="ko-KR" altLang="en-US"/>
        </a:p>
      </dgm:t>
    </dgm:pt>
    <dgm:pt modelId="{63F0C7EF-75BE-4EFD-810E-E951871E88FA}" type="sibTrans" cxnId="{F324B110-EE9B-4599-9F9E-11B438F930DF}">
      <dgm:prSet/>
      <dgm:spPr/>
      <dgm:t>
        <a:bodyPr/>
        <a:lstStyle/>
        <a:p>
          <a:pPr latinLnBrk="1"/>
          <a:endParaRPr lang="ko-KR" altLang="en-US"/>
        </a:p>
      </dgm:t>
    </dgm:pt>
    <dgm:pt modelId="{EF624074-8402-4FA3-B93B-3838D12EABB0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판단형</a:t>
          </a:r>
          <a:r>
            <a:rPr lang="ko-KR" altLang="en-US" dirty="0" smtClean="0"/>
            <a:t> </a:t>
          </a:r>
          <a:r>
            <a:rPr lang="en-US" altLang="ko-KR" dirty="0" smtClean="0"/>
            <a:t>J</a:t>
          </a:r>
          <a:endParaRPr lang="ko-KR" altLang="en-US" dirty="0"/>
        </a:p>
      </dgm:t>
    </dgm:pt>
    <dgm:pt modelId="{004BEB90-8DCF-4253-A2CA-1608702B84B0}" type="parTrans" cxnId="{9A2BC96C-E849-4D7A-BF0A-5C8BD1922460}">
      <dgm:prSet/>
      <dgm:spPr/>
      <dgm:t>
        <a:bodyPr/>
        <a:lstStyle/>
        <a:p>
          <a:pPr latinLnBrk="1"/>
          <a:endParaRPr lang="ko-KR" altLang="en-US"/>
        </a:p>
      </dgm:t>
    </dgm:pt>
    <dgm:pt modelId="{6B43A1E6-5A7E-4939-B5CD-6F1AF012A74F}" type="sibTrans" cxnId="{9A2BC96C-E849-4D7A-BF0A-5C8BD1922460}">
      <dgm:prSet/>
      <dgm:spPr/>
      <dgm:t>
        <a:bodyPr/>
        <a:lstStyle/>
        <a:p>
          <a:pPr latinLnBrk="1"/>
          <a:endParaRPr lang="ko-KR" altLang="en-US"/>
        </a:p>
      </dgm:t>
    </dgm:pt>
    <dgm:pt modelId="{F40CA5F0-0B44-4F6A-BB90-F3FC07CE397A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직관형</a:t>
          </a:r>
          <a:r>
            <a:rPr lang="en-US" altLang="ko-KR" dirty="0" smtClean="0"/>
            <a:t> N</a:t>
          </a:r>
          <a:endParaRPr lang="ko-KR" altLang="en-US" dirty="0"/>
        </a:p>
      </dgm:t>
    </dgm:pt>
    <dgm:pt modelId="{E6977175-82FA-40AE-86CA-D04B27FB202A}" type="parTrans" cxnId="{E07B9F31-C043-4043-88B9-6F07DBC0425B}">
      <dgm:prSet/>
      <dgm:spPr/>
      <dgm:t>
        <a:bodyPr/>
        <a:lstStyle/>
        <a:p>
          <a:pPr latinLnBrk="1"/>
          <a:endParaRPr lang="ko-KR" altLang="en-US"/>
        </a:p>
      </dgm:t>
    </dgm:pt>
    <dgm:pt modelId="{5900104D-76A2-47BD-9F50-855BA3FF8CA3}" type="sibTrans" cxnId="{E07B9F31-C043-4043-88B9-6F07DBC0425B}">
      <dgm:prSet/>
      <dgm:spPr/>
      <dgm:t>
        <a:bodyPr/>
        <a:lstStyle/>
        <a:p>
          <a:pPr latinLnBrk="1"/>
          <a:endParaRPr lang="ko-KR" altLang="en-US"/>
        </a:p>
      </dgm:t>
    </dgm:pt>
    <dgm:pt modelId="{7DA1124C-509D-45E3-B20C-2F8A315A7EC2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감정형</a:t>
          </a:r>
          <a:r>
            <a:rPr lang="en-US" altLang="ko-KR" dirty="0" smtClean="0"/>
            <a:t> F</a:t>
          </a:r>
          <a:endParaRPr lang="ko-KR" altLang="en-US" dirty="0"/>
        </a:p>
      </dgm:t>
    </dgm:pt>
    <dgm:pt modelId="{B158537D-E035-4C94-83B3-1E2B27878ADA}" type="parTrans" cxnId="{A6B23025-9E68-4BB0-934D-2A6CEBFA24C7}">
      <dgm:prSet/>
      <dgm:spPr/>
      <dgm:t>
        <a:bodyPr/>
        <a:lstStyle/>
        <a:p>
          <a:pPr latinLnBrk="1"/>
          <a:endParaRPr lang="ko-KR" altLang="en-US"/>
        </a:p>
      </dgm:t>
    </dgm:pt>
    <dgm:pt modelId="{7E4FCDC3-CA38-49DF-9B85-D16D6E62AD46}" type="sibTrans" cxnId="{A6B23025-9E68-4BB0-934D-2A6CEBFA24C7}">
      <dgm:prSet/>
      <dgm:spPr/>
      <dgm:t>
        <a:bodyPr/>
        <a:lstStyle/>
        <a:p>
          <a:pPr latinLnBrk="1"/>
          <a:endParaRPr lang="ko-KR" altLang="en-US"/>
        </a:p>
      </dgm:t>
    </dgm:pt>
    <dgm:pt modelId="{6B966D0D-D88A-4A1A-8FF6-91F87FD69DEE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인식형</a:t>
          </a:r>
          <a:r>
            <a:rPr lang="ko-KR" altLang="en-US" dirty="0" smtClean="0"/>
            <a:t> </a:t>
          </a:r>
          <a:r>
            <a:rPr lang="en-US" altLang="ko-KR" dirty="0" smtClean="0"/>
            <a:t>P</a:t>
          </a:r>
          <a:endParaRPr lang="ko-KR" altLang="en-US" dirty="0"/>
        </a:p>
      </dgm:t>
    </dgm:pt>
    <dgm:pt modelId="{B569159B-3831-44BA-B8E1-2771204C9014}" type="parTrans" cxnId="{2D945572-8012-46B4-9829-BDDBFB3B0C89}">
      <dgm:prSet/>
      <dgm:spPr/>
      <dgm:t>
        <a:bodyPr/>
        <a:lstStyle/>
        <a:p>
          <a:pPr latinLnBrk="1"/>
          <a:endParaRPr lang="ko-KR" altLang="en-US"/>
        </a:p>
      </dgm:t>
    </dgm:pt>
    <dgm:pt modelId="{B8352574-7809-4450-86EC-C87B4D948DD7}" type="sibTrans" cxnId="{2D945572-8012-46B4-9829-BDDBFB3B0C89}">
      <dgm:prSet/>
      <dgm:spPr/>
      <dgm:t>
        <a:bodyPr/>
        <a:lstStyle/>
        <a:p>
          <a:pPr latinLnBrk="1"/>
          <a:endParaRPr lang="ko-KR" altLang="en-US"/>
        </a:p>
      </dgm:t>
    </dgm:pt>
    <dgm:pt modelId="{08C5AF55-818F-483F-BC98-08B0D2ACCC39}" type="pres">
      <dgm:prSet presAssocID="{43C53BBD-0C58-4A6E-BB4E-C1AC28A81B69}" presName="diagram" presStyleCnt="0">
        <dgm:presLayoutVars>
          <dgm:dir/>
          <dgm:resizeHandles val="exact"/>
        </dgm:presLayoutVars>
      </dgm:prSet>
      <dgm:spPr/>
    </dgm:pt>
    <dgm:pt modelId="{82E5682E-60BE-41A5-BA76-4366B3464A0E}" type="pres">
      <dgm:prSet presAssocID="{FBF9FEFE-70FC-466B-A045-DB78D5BD4042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BA4D53E-59AE-4CE3-B84D-75A6A0380E6D}" type="pres">
      <dgm:prSet presAssocID="{E16EA971-F99A-47D5-9BF1-17D9201915A8}" presName="sibTrans" presStyleCnt="0"/>
      <dgm:spPr/>
    </dgm:pt>
    <dgm:pt modelId="{EF6314F0-77B7-4447-9BE2-34E726D78210}" type="pres">
      <dgm:prSet presAssocID="{BD0DDC37-55D6-4035-A9F0-960DAEFB611B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506799F-4F7B-4F47-A7F3-0334F3CFFC5E}" type="pres">
      <dgm:prSet presAssocID="{63F0C7EF-75BE-4EFD-810E-E951871E88FA}" presName="sibTrans" presStyleCnt="0"/>
      <dgm:spPr/>
    </dgm:pt>
    <dgm:pt modelId="{4F9521B5-C6D8-4DEB-91DC-14A96FE93C38}" type="pres">
      <dgm:prSet presAssocID="{EF624074-8402-4FA3-B93B-3838D12EABB0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0E9AE82-A7A7-4E4F-90ED-3927BBD72B9A}" type="pres">
      <dgm:prSet presAssocID="{6B43A1E6-5A7E-4939-B5CD-6F1AF012A74F}" presName="sibTrans" presStyleCnt="0"/>
      <dgm:spPr/>
    </dgm:pt>
    <dgm:pt modelId="{2A6C7AB5-5841-438C-A67A-B84C58F60D0F}" type="pres">
      <dgm:prSet presAssocID="{F40CA5F0-0B44-4F6A-BB90-F3FC07CE397A}" presName="node" presStyleLbl="node1" presStyleIdx="3" presStyleCnt="6">
        <dgm:presLayoutVars>
          <dgm:bulletEnabled val="1"/>
        </dgm:presLayoutVars>
      </dgm:prSet>
      <dgm:spPr/>
    </dgm:pt>
    <dgm:pt modelId="{069D91F9-3AFF-4EF3-949F-0AC5FAD588DE}" type="pres">
      <dgm:prSet presAssocID="{5900104D-76A2-47BD-9F50-855BA3FF8CA3}" presName="sibTrans" presStyleCnt="0"/>
      <dgm:spPr/>
    </dgm:pt>
    <dgm:pt modelId="{B495A706-54F9-4D6F-8AED-F05AEE0710C7}" type="pres">
      <dgm:prSet presAssocID="{7DA1124C-509D-45E3-B20C-2F8A315A7EC2}" presName="node" presStyleLbl="node1" presStyleIdx="4" presStyleCnt="6">
        <dgm:presLayoutVars>
          <dgm:bulletEnabled val="1"/>
        </dgm:presLayoutVars>
      </dgm:prSet>
      <dgm:spPr/>
    </dgm:pt>
    <dgm:pt modelId="{1B6148B5-D4BB-4980-B92D-F03932856F64}" type="pres">
      <dgm:prSet presAssocID="{7E4FCDC3-CA38-49DF-9B85-D16D6E62AD46}" presName="sibTrans" presStyleCnt="0"/>
      <dgm:spPr/>
    </dgm:pt>
    <dgm:pt modelId="{1A924B59-59BF-43D3-96F5-FA31AE99048F}" type="pres">
      <dgm:prSet presAssocID="{6B966D0D-D88A-4A1A-8FF6-91F87FD69DEE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2D945572-8012-46B4-9829-BDDBFB3B0C89}" srcId="{43C53BBD-0C58-4A6E-BB4E-C1AC28A81B69}" destId="{6B966D0D-D88A-4A1A-8FF6-91F87FD69DEE}" srcOrd="5" destOrd="0" parTransId="{B569159B-3831-44BA-B8E1-2771204C9014}" sibTransId="{B8352574-7809-4450-86EC-C87B4D948DD7}"/>
    <dgm:cxn modelId="{838C5C22-D7F2-4AC0-8A6A-BD889BA75706}" type="presOf" srcId="{FBF9FEFE-70FC-466B-A045-DB78D5BD4042}" destId="{82E5682E-60BE-41A5-BA76-4366B3464A0E}" srcOrd="0" destOrd="0" presId="urn:microsoft.com/office/officeart/2005/8/layout/default"/>
    <dgm:cxn modelId="{92AF779B-AD85-4882-99D6-6D0F95290375}" type="presOf" srcId="{43C53BBD-0C58-4A6E-BB4E-C1AC28A81B69}" destId="{08C5AF55-818F-483F-BC98-08B0D2ACCC39}" srcOrd="0" destOrd="0" presId="urn:microsoft.com/office/officeart/2005/8/layout/default"/>
    <dgm:cxn modelId="{F324B110-EE9B-4599-9F9E-11B438F930DF}" srcId="{43C53BBD-0C58-4A6E-BB4E-C1AC28A81B69}" destId="{BD0DDC37-55D6-4035-A9F0-960DAEFB611B}" srcOrd="1" destOrd="0" parTransId="{02BC11C8-EFEC-451E-A0ED-91F558234BDA}" sibTransId="{63F0C7EF-75BE-4EFD-810E-E951871E88FA}"/>
    <dgm:cxn modelId="{A6B23025-9E68-4BB0-934D-2A6CEBFA24C7}" srcId="{43C53BBD-0C58-4A6E-BB4E-C1AC28A81B69}" destId="{7DA1124C-509D-45E3-B20C-2F8A315A7EC2}" srcOrd="4" destOrd="0" parTransId="{B158537D-E035-4C94-83B3-1E2B27878ADA}" sibTransId="{7E4FCDC3-CA38-49DF-9B85-D16D6E62AD46}"/>
    <dgm:cxn modelId="{00F49B56-C8AD-4128-B282-0E5865C4C656}" srcId="{43C53BBD-0C58-4A6E-BB4E-C1AC28A81B69}" destId="{FBF9FEFE-70FC-466B-A045-DB78D5BD4042}" srcOrd="0" destOrd="0" parTransId="{CAB696ED-85B9-4AC5-BC10-B6996C213F40}" sibTransId="{E16EA971-F99A-47D5-9BF1-17D9201915A8}"/>
    <dgm:cxn modelId="{9A2BC96C-E849-4D7A-BF0A-5C8BD1922460}" srcId="{43C53BBD-0C58-4A6E-BB4E-C1AC28A81B69}" destId="{EF624074-8402-4FA3-B93B-3838D12EABB0}" srcOrd="2" destOrd="0" parTransId="{004BEB90-8DCF-4253-A2CA-1608702B84B0}" sibTransId="{6B43A1E6-5A7E-4939-B5CD-6F1AF012A74F}"/>
    <dgm:cxn modelId="{E07B9F31-C043-4043-88B9-6F07DBC0425B}" srcId="{43C53BBD-0C58-4A6E-BB4E-C1AC28A81B69}" destId="{F40CA5F0-0B44-4F6A-BB90-F3FC07CE397A}" srcOrd="3" destOrd="0" parTransId="{E6977175-82FA-40AE-86CA-D04B27FB202A}" sibTransId="{5900104D-76A2-47BD-9F50-855BA3FF8CA3}"/>
    <dgm:cxn modelId="{9B6B47F6-A85D-4DBA-A97C-FEA2B6F2800D}" type="presOf" srcId="{7DA1124C-509D-45E3-B20C-2F8A315A7EC2}" destId="{B495A706-54F9-4D6F-8AED-F05AEE0710C7}" srcOrd="0" destOrd="0" presId="urn:microsoft.com/office/officeart/2005/8/layout/default"/>
    <dgm:cxn modelId="{90B9E175-6791-4C61-9011-22286FEE4FC6}" type="presOf" srcId="{BD0DDC37-55D6-4035-A9F0-960DAEFB611B}" destId="{EF6314F0-77B7-4447-9BE2-34E726D78210}" srcOrd="0" destOrd="0" presId="urn:microsoft.com/office/officeart/2005/8/layout/default"/>
    <dgm:cxn modelId="{F7340E3F-278F-48A3-9CD5-0B9E39C51D6A}" type="presOf" srcId="{6B966D0D-D88A-4A1A-8FF6-91F87FD69DEE}" destId="{1A924B59-59BF-43D3-96F5-FA31AE99048F}" srcOrd="0" destOrd="0" presId="urn:microsoft.com/office/officeart/2005/8/layout/default"/>
    <dgm:cxn modelId="{0947DA01-7B09-408A-9A4A-449D6D5459B8}" type="presOf" srcId="{EF624074-8402-4FA3-B93B-3838D12EABB0}" destId="{4F9521B5-C6D8-4DEB-91DC-14A96FE93C38}" srcOrd="0" destOrd="0" presId="urn:microsoft.com/office/officeart/2005/8/layout/default"/>
    <dgm:cxn modelId="{4CB80280-8832-4252-8788-E04D574BACE5}" type="presOf" srcId="{F40CA5F0-0B44-4F6A-BB90-F3FC07CE397A}" destId="{2A6C7AB5-5841-438C-A67A-B84C58F60D0F}" srcOrd="0" destOrd="0" presId="urn:microsoft.com/office/officeart/2005/8/layout/default"/>
    <dgm:cxn modelId="{484CC189-6639-440A-BCF8-B82F531A7A37}" type="presParOf" srcId="{08C5AF55-818F-483F-BC98-08B0D2ACCC39}" destId="{82E5682E-60BE-41A5-BA76-4366B3464A0E}" srcOrd="0" destOrd="0" presId="urn:microsoft.com/office/officeart/2005/8/layout/default"/>
    <dgm:cxn modelId="{52F84CE5-FA95-4C6F-97AB-A50C91E5DA41}" type="presParOf" srcId="{08C5AF55-818F-483F-BC98-08B0D2ACCC39}" destId="{CBA4D53E-59AE-4CE3-B84D-75A6A0380E6D}" srcOrd="1" destOrd="0" presId="urn:microsoft.com/office/officeart/2005/8/layout/default"/>
    <dgm:cxn modelId="{E89D3628-78B0-4D86-A693-AED3BC4E70E2}" type="presParOf" srcId="{08C5AF55-818F-483F-BC98-08B0D2ACCC39}" destId="{EF6314F0-77B7-4447-9BE2-34E726D78210}" srcOrd="2" destOrd="0" presId="urn:microsoft.com/office/officeart/2005/8/layout/default"/>
    <dgm:cxn modelId="{4CFB1198-1244-4418-9811-2F9FEC6DCEB1}" type="presParOf" srcId="{08C5AF55-818F-483F-BC98-08B0D2ACCC39}" destId="{F506799F-4F7B-4F47-A7F3-0334F3CFFC5E}" srcOrd="3" destOrd="0" presId="urn:microsoft.com/office/officeart/2005/8/layout/default"/>
    <dgm:cxn modelId="{6471870E-402B-45E4-8CE7-EF50B8E285FE}" type="presParOf" srcId="{08C5AF55-818F-483F-BC98-08B0D2ACCC39}" destId="{4F9521B5-C6D8-4DEB-91DC-14A96FE93C38}" srcOrd="4" destOrd="0" presId="urn:microsoft.com/office/officeart/2005/8/layout/default"/>
    <dgm:cxn modelId="{5B03B3DB-BEF3-4432-9A2C-F629145FF139}" type="presParOf" srcId="{08C5AF55-818F-483F-BC98-08B0D2ACCC39}" destId="{D0E9AE82-A7A7-4E4F-90ED-3927BBD72B9A}" srcOrd="5" destOrd="0" presId="urn:microsoft.com/office/officeart/2005/8/layout/default"/>
    <dgm:cxn modelId="{64F237D3-D9DD-4C1B-BE86-61368891B9F6}" type="presParOf" srcId="{08C5AF55-818F-483F-BC98-08B0D2ACCC39}" destId="{2A6C7AB5-5841-438C-A67A-B84C58F60D0F}" srcOrd="6" destOrd="0" presId="urn:microsoft.com/office/officeart/2005/8/layout/default"/>
    <dgm:cxn modelId="{789D87EC-4807-40A3-9838-15A32D841613}" type="presParOf" srcId="{08C5AF55-818F-483F-BC98-08B0D2ACCC39}" destId="{069D91F9-3AFF-4EF3-949F-0AC5FAD588DE}" srcOrd="7" destOrd="0" presId="urn:microsoft.com/office/officeart/2005/8/layout/default"/>
    <dgm:cxn modelId="{5141A12B-72DF-4081-89F2-6CDB2B89DFB2}" type="presParOf" srcId="{08C5AF55-818F-483F-BC98-08B0D2ACCC39}" destId="{B495A706-54F9-4D6F-8AED-F05AEE0710C7}" srcOrd="8" destOrd="0" presId="urn:microsoft.com/office/officeart/2005/8/layout/default"/>
    <dgm:cxn modelId="{61258BB3-0902-40BF-A003-B7271CEFAC6F}" type="presParOf" srcId="{08C5AF55-818F-483F-BC98-08B0D2ACCC39}" destId="{1B6148B5-D4BB-4980-B92D-F03932856F64}" srcOrd="9" destOrd="0" presId="urn:microsoft.com/office/officeart/2005/8/layout/default"/>
    <dgm:cxn modelId="{D1AE8F6B-FC7E-4315-8FE9-CFED60B21B62}" type="presParOf" srcId="{08C5AF55-818F-483F-BC98-08B0D2ACCC39}" destId="{1A924B59-59BF-43D3-96F5-FA31AE99048F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E5682E-60BE-41A5-BA76-4366B3464A0E}">
      <dsp:nvSpPr>
        <dsp:cNvPr id="0" name=""/>
        <dsp:cNvSpPr/>
      </dsp:nvSpPr>
      <dsp:spPr>
        <a:xfrm>
          <a:off x="0" y="615528"/>
          <a:ext cx="2534543" cy="152072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400" kern="1200" dirty="0" err="1" smtClean="0"/>
            <a:t>감각형</a:t>
          </a:r>
          <a:r>
            <a:rPr lang="ko-KR" altLang="en-US" sz="4400" kern="1200" dirty="0" smtClean="0"/>
            <a:t> </a:t>
          </a:r>
          <a:r>
            <a:rPr lang="en-US" altLang="ko-KR" sz="4400" kern="1200" dirty="0" smtClean="0"/>
            <a:t>S</a:t>
          </a:r>
          <a:endParaRPr lang="ko-KR" altLang="en-US" sz="4400" kern="1200" dirty="0"/>
        </a:p>
      </dsp:txBody>
      <dsp:txXfrm>
        <a:off x="0" y="615528"/>
        <a:ext cx="2534543" cy="1520725"/>
      </dsp:txXfrm>
    </dsp:sp>
    <dsp:sp modelId="{EF6314F0-77B7-4447-9BE2-34E726D78210}">
      <dsp:nvSpPr>
        <dsp:cNvPr id="0" name=""/>
        <dsp:cNvSpPr/>
      </dsp:nvSpPr>
      <dsp:spPr>
        <a:xfrm>
          <a:off x="2787997" y="615528"/>
          <a:ext cx="2534543" cy="1520725"/>
        </a:xfrm>
        <a:prstGeom prst="rect">
          <a:avLst/>
        </a:prstGeom>
        <a:solidFill>
          <a:schemeClr val="accent5">
            <a:hueOff val="-1986775"/>
            <a:satOff val="7962"/>
            <a:lumOff val="172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400" kern="1200" dirty="0" err="1" smtClean="0"/>
            <a:t>사고형</a:t>
          </a:r>
          <a:r>
            <a:rPr lang="ko-KR" altLang="en-US" sz="4400" kern="1200" dirty="0" smtClean="0"/>
            <a:t> </a:t>
          </a:r>
          <a:r>
            <a:rPr lang="en-US" altLang="ko-KR" sz="4400" kern="1200" dirty="0" smtClean="0"/>
            <a:t>T</a:t>
          </a:r>
          <a:endParaRPr lang="ko-KR" altLang="en-US" sz="4400" kern="1200" dirty="0"/>
        </a:p>
      </dsp:txBody>
      <dsp:txXfrm>
        <a:off x="2787997" y="615528"/>
        <a:ext cx="2534543" cy="1520725"/>
      </dsp:txXfrm>
    </dsp:sp>
    <dsp:sp modelId="{4F9521B5-C6D8-4DEB-91DC-14A96FE93C38}">
      <dsp:nvSpPr>
        <dsp:cNvPr id="0" name=""/>
        <dsp:cNvSpPr/>
      </dsp:nvSpPr>
      <dsp:spPr>
        <a:xfrm>
          <a:off x="5575994" y="615528"/>
          <a:ext cx="2534543" cy="1520725"/>
        </a:xfrm>
        <a:prstGeom prst="rect">
          <a:avLst/>
        </a:prstGeom>
        <a:solidFill>
          <a:schemeClr val="accent5">
            <a:hueOff val="-3973551"/>
            <a:satOff val="15924"/>
            <a:lumOff val="345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400" kern="1200" dirty="0" err="1" smtClean="0"/>
            <a:t>판단형</a:t>
          </a:r>
          <a:r>
            <a:rPr lang="ko-KR" altLang="en-US" sz="4400" kern="1200" dirty="0" smtClean="0"/>
            <a:t> </a:t>
          </a:r>
          <a:r>
            <a:rPr lang="en-US" altLang="ko-KR" sz="4400" kern="1200" dirty="0" smtClean="0"/>
            <a:t>J</a:t>
          </a:r>
          <a:endParaRPr lang="ko-KR" altLang="en-US" sz="4400" kern="1200" dirty="0"/>
        </a:p>
      </dsp:txBody>
      <dsp:txXfrm>
        <a:off x="5575994" y="615528"/>
        <a:ext cx="2534543" cy="1520725"/>
      </dsp:txXfrm>
    </dsp:sp>
    <dsp:sp modelId="{2A6C7AB5-5841-438C-A67A-B84C58F60D0F}">
      <dsp:nvSpPr>
        <dsp:cNvPr id="0" name=""/>
        <dsp:cNvSpPr/>
      </dsp:nvSpPr>
      <dsp:spPr>
        <a:xfrm>
          <a:off x="0" y="2389708"/>
          <a:ext cx="2534543" cy="1520725"/>
        </a:xfrm>
        <a:prstGeom prst="rect">
          <a:avLst/>
        </a:prstGeom>
        <a:solidFill>
          <a:schemeClr val="accent5">
            <a:hueOff val="-5960326"/>
            <a:satOff val="23887"/>
            <a:lumOff val="517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400" kern="1200" dirty="0" err="1" smtClean="0"/>
            <a:t>직관형</a:t>
          </a:r>
          <a:r>
            <a:rPr lang="en-US" altLang="ko-KR" sz="4400" kern="1200" dirty="0" smtClean="0"/>
            <a:t> N</a:t>
          </a:r>
          <a:endParaRPr lang="ko-KR" altLang="en-US" sz="4400" kern="1200" dirty="0"/>
        </a:p>
      </dsp:txBody>
      <dsp:txXfrm>
        <a:off x="0" y="2389708"/>
        <a:ext cx="2534543" cy="1520725"/>
      </dsp:txXfrm>
    </dsp:sp>
    <dsp:sp modelId="{B495A706-54F9-4D6F-8AED-F05AEE0710C7}">
      <dsp:nvSpPr>
        <dsp:cNvPr id="0" name=""/>
        <dsp:cNvSpPr/>
      </dsp:nvSpPr>
      <dsp:spPr>
        <a:xfrm>
          <a:off x="2787997" y="2389708"/>
          <a:ext cx="2534543" cy="1520725"/>
        </a:xfrm>
        <a:prstGeom prst="rect">
          <a:avLst/>
        </a:prstGeom>
        <a:solidFill>
          <a:schemeClr val="accent5">
            <a:hueOff val="-7947101"/>
            <a:satOff val="31849"/>
            <a:lumOff val="690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400" kern="1200" dirty="0" err="1" smtClean="0"/>
            <a:t>감정형</a:t>
          </a:r>
          <a:r>
            <a:rPr lang="en-US" altLang="ko-KR" sz="4400" kern="1200" dirty="0" smtClean="0"/>
            <a:t> F</a:t>
          </a:r>
          <a:endParaRPr lang="ko-KR" altLang="en-US" sz="4400" kern="1200" dirty="0"/>
        </a:p>
      </dsp:txBody>
      <dsp:txXfrm>
        <a:off x="2787997" y="2389708"/>
        <a:ext cx="2534543" cy="1520725"/>
      </dsp:txXfrm>
    </dsp:sp>
    <dsp:sp modelId="{1A924B59-59BF-43D3-96F5-FA31AE99048F}">
      <dsp:nvSpPr>
        <dsp:cNvPr id="0" name=""/>
        <dsp:cNvSpPr/>
      </dsp:nvSpPr>
      <dsp:spPr>
        <a:xfrm>
          <a:off x="5575994" y="2389708"/>
          <a:ext cx="2534543" cy="1520725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4400" kern="1200" dirty="0" err="1" smtClean="0"/>
            <a:t>인식형</a:t>
          </a:r>
          <a:r>
            <a:rPr lang="ko-KR" altLang="en-US" sz="4400" kern="1200" dirty="0" smtClean="0"/>
            <a:t> </a:t>
          </a:r>
          <a:r>
            <a:rPr lang="en-US" altLang="ko-KR" sz="4400" kern="1200" dirty="0" smtClean="0"/>
            <a:t>P</a:t>
          </a:r>
          <a:endParaRPr lang="ko-KR" altLang="en-US" sz="4400" kern="1200" dirty="0"/>
        </a:p>
      </dsp:txBody>
      <dsp:txXfrm>
        <a:off x="5575994" y="2389708"/>
        <a:ext cx="2534543" cy="15207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 bwMode="gray">
          <a:xfrm>
            <a:off x="0" y="1929384"/>
            <a:ext cx="9144000" cy="49286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46" descr="2.pn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65" b="15496"/>
          <a:stretch>
            <a:fillRect/>
          </a:stretch>
        </p:blipFill>
        <p:spPr bwMode="gray">
          <a:xfrm>
            <a:off x="5072066" y="3571876"/>
            <a:ext cx="3717091" cy="32861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758952" y="786384"/>
            <a:ext cx="6400800" cy="841248"/>
          </a:xfrm>
        </p:spPr>
        <p:txBody>
          <a:bodyPr anchor="ctr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20"/>
          <p:cNvGrpSpPr/>
          <p:nvPr/>
        </p:nvGrpSpPr>
        <p:grpSpPr bwMode="gray">
          <a:xfrm>
            <a:off x="7342632" y="740664"/>
            <a:ext cx="738052" cy="1640146"/>
            <a:chOff x="6869341" y="609600"/>
            <a:chExt cx="738052" cy="1640146"/>
          </a:xfrm>
        </p:grpSpPr>
        <p:sp>
          <p:nvSpPr>
            <p:cNvPr id="20" name="Rectangle 19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7" name="Rectangle 16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9" name="Group 26"/>
          <p:cNvGrpSpPr/>
          <p:nvPr/>
        </p:nvGrpSpPr>
        <p:grpSpPr bwMode="gray">
          <a:xfrm>
            <a:off x="7946136" y="1106424"/>
            <a:ext cx="753801" cy="1637570"/>
            <a:chOff x="7946136" y="1106424"/>
            <a:chExt cx="753801" cy="1637570"/>
          </a:xfrm>
        </p:grpSpPr>
        <p:sp>
          <p:nvSpPr>
            <p:cNvPr id="23" name="Rectangle 2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" name="Group 41"/>
          <p:cNvGrpSpPr/>
          <p:nvPr/>
        </p:nvGrpSpPr>
        <p:grpSpPr bwMode="gray">
          <a:xfrm>
            <a:off x="0" y="1810512"/>
            <a:ext cx="9144000" cy="120460"/>
            <a:chOff x="0" y="1810512"/>
            <a:chExt cx="9144000" cy="120460"/>
          </a:xfrm>
        </p:grpSpPr>
        <p:cxnSp>
          <p:nvCxnSpPr>
            <p:cNvPr id="32" name="Straight Connector 3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396513" y="2337123"/>
            <a:ext cx="1500199" cy="1416985"/>
            <a:chOff x="42" y="4085"/>
            <a:chExt cx="224" cy="224"/>
          </a:xfrm>
          <a:solidFill>
            <a:srgbClr val="F8F7F3">
              <a:alpha val="30196"/>
            </a:srgbClr>
          </a:solidFill>
        </p:grpSpPr>
        <p:sp>
          <p:nvSpPr>
            <p:cNvPr id="4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273552"/>
            <a:ext cx="7772400" cy="147002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77"/>
          <p:cNvGrpSpPr>
            <a:grpSpLocks/>
          </p:cNvGrpSpPr>
          <p:nvPr/>
        </p:nvGrpSpPr>
        <p:grpSpPr bwMode="gray">
          <a:xfrm rot="5400000">
            <a:off x="301752" y="228600"/>
            <a:ext cx="996696" cy="969264"/>
            <a:chOff x="42" y="4085"/>
            <a:chExt cx="224" cy="224"/>
          </a:xfrm>
          <a:solidFill>
            <a:schemeClr val="bg2">
              <a:lumMod val="75000"/>
              <a:alpha val="30196"/>
            </a:schemeClr>
          </a:solidFill>
        </p:grpSpPr>
        <p:sp>
          <p:nvSpPr>
            <p:cNvPr id="1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" name="Rectangle 11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5" name="Freeform 14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09857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 bwMode="gray">
          <a:xfrm>
            <a:off x="0" y="4718304"/>
            <a:ext cx="9144000" cy="17282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999232"/>
            <a:ext cx="6291072" cy="149961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6"/>
          <p:cNvGrpSpPr/>
          <p:nvPr/>
        </p:nvGrpSpPr>
        <p:grpSpPr bwMode="gray">
          <a:xfrm>
            <a:off x="7086600" y="3465576"/>
            <a:ext cx="738052" cy="1640146"/>
            <a:chOff x="6869341" y="609600"/>
            <a:chExt cx="738052" cy="1640146"/>
          </a:xfrm>
        </p:grpSpPr>
        <p:sp>
          <p:nvSpPr>
            <p:cNvPr id="8" name="Rectangle 7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0" name="Rectangle 9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2" name="Group 11"/>
          <p:cNvGrpSpPr/>
          <p:nvPr/>
        </p:nvGrpSpPr>
        <p:grpSpPr bwMode="gray">
          <a:xfrm>
            <a:off x="7708392" y="3831336"/>
            <a:ext cx="753801" cy="1637570"/>
            <a:chOff x="7946136" y="1106424"/>
            <a:chExt cx="753801" cy="1637570"/>
          </a:xfrm>
        </p:grpSpPr>
        <p:sp>
          <p:nvSpPr>
            <p:cNvPr id="13" name="Rectangle 1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 bwMode="gray">
          <a:xfrm>
            <a:off x="0" y="4575048"/>
            <a:ext cx="9144000" cy="120460"/>
            <a:chOff x="0" y="1810512"/>
            <a:chExt cx="9144000" cy="120460"/>
          </a:xfrm>
        </p:grpSpPr>
        <p:cxnSp>
          <p:nvCxnSpPr>
            <p:cNvPr id="16" name="Straight Connector 15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77"/>
          <p:cNvGrpSpPr>
            <a:grpSpLocks/>
          </p:cNvGrpSpPr>
          <p:nvPr/>
        </p:nvGrpSpPr>
        <p:grpSpPr bwMode="gray">
          <a:xfrm rot="5400000">
            <a:off x="320040" y="5038344"/>
            <a:ext cx="1069848" cy="99669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22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616" y="4855464"/>
            <a:ext cx="6986016" cy="1362075"/>
          </a:xfrm>
        </p:spPr>
        <p:txBody>
          <a:bodyPr anchor="ctr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2920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8848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4" name="Straight Connector 13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gray">
          <a:xfrm>
            <a:off x="0" y="0"/>
            <a:ext cx="9144000" cy="1143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9768" y="1535113"/>
            <a:ext cx="3931920" cy="639762"/>
          </a:xfrm>
          <a:solidFill>
            <a:srgbClr val="77933C">
              <a:alpha val="20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9768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2312" y="1535113"/>
            <a:ext cx="3931920" cy="639762"/>
          </a:xfrm>
          <a:solidFill>
            <a:srgbClr val="E46C0A">
              <a:alpha val="2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2312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2" name="Group 10"/>
          <p:cNvGrpSpPr/>
          <p:nvPr/>
        </p:nvGrpSpPr>
        <p:grpSpPr bwMode="gray">
          <a:xfrm>
            <a:off x="0" y="1143000"/>
            <a:ext cx="9144000" cy="120460"/>
            <a:chOff x="0" y="1810512"/>
            <a:chExt cx="9144000" cy="120460"/>
          </a:xfrm>
        </p:grpSpPr>
        <p:cxnSp>
          <p:nvCxnSpPr>
            <p:cNvPr id="12" name="Straight Connector 1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246888" y="182880"/>
            <a:ext cx="932688" cy="85953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16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1069848" y="146304"/>
            <a:ext cx="6931152" cy="99669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464" y="356616"/>
            <a:ext cx="8147304" cy="7132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1568" y="1216152"/>
            <a:ext cx="5029200" cy="50749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3464" y="1216152"/>
            <a:ext cx="3008313" cy="50749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307592" y="1143000"/>
            <a:ext cx="6163056" cy="5029200"/>
          </a:xfrm>
          <a:solidFill>
            <a:srgbClr val="FFFFFF"/>
          </a:solidFill>
          <a:ln w="92075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anchor="b">
            <a:normAutofit/>
          </a:bodyPr>
          <a:lstStyle>
            <a:lvl1pPr marL="0" indent="0">
              <a:buFont typeface="Arial" pitchFamily="34" charset="0"/>
              <a:buChar char="•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 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1216152" y="384048"/>
            <a:ext cx="6300216" cy="566738"/>
          </a:xfrm>
        </p:spPr>
        <p:txBody>
          <a:bodyPr anchor="b"/>
          <a:lstStyle>
            <a:lvl1pPr algn="l">
              <a:defRPr sz="2000" b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1316736" y="1143000"/>
            <a:ext cx="6108192" cy="3867912"/>
          </a:xfrm>
          <a:solidFill>
            <a:srgbClr val="F8F8F8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0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2" name="Freeform 11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0" y="0"/>
            <a:ext cx="9144000" cy="13898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7"/>
          <p:cNvGrpSpPr/>
          <p:nvPr/>
        </p:nvGrpSpPr>
        <p:grpSpPr bwMode="gray">
          <a:xfrm>
            <a:off x="0" y="1380744"/>
            <a:ext cx="9144000" cy="120460"/>
            <a:chOff x="0" y="1810512"/>
            <a:chExt cx="9144000" cy="120460"/>
          </a:xfrm>
        </p:grpSpPr>
        <p:cxnSp>
          <p:nvCxnSpPr>
            <p:cNvPr id="9" name="Straight Connector 8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Vertical Text Placeholder 14"/>
          <p:cNvSpPr>
            <a:spLocks noGrp="1"/>
          </p:cNvSpPr>
          <p:nvPr>
            <p:ph type="body" orient="vert" sz="quarter" idx="13"/>
          </p:nvPr>
        </p:nvSpPr>
        <p:spPr>
          <a:xfrm>
            <a:off x="457200" y="1719072"/>
            <a:ext cx="8229600" cy="452628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세로 제목 및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0" name="Freeform 9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gray">
          <a:xfrm>
            <a:off x="7004304" y="429768"/>
            <a:ext cx="1499616" cy="582472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Vertical Text Placeholder 13"/>
          <p:cNvSpPr>
            <a:spLocks noGrp="1"/>
          </p:cNvSpPr>
          <p:nvPr>
            <p:ph type="body" orient="vert" sz="quarter" idx="13"/>
          </p:nvPr>
        </p:nvSpPr>
        <p:spPr bwMode="gray">
          <a:xfrm>
            <a:off x="457200" y="429768"/>
            <a:ext cx="6400800" cy="582472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t>2014-08-03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73952"/>
            <a:ext cx="2895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73952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2"/>
        </a:buClr>
        <a:buSzPct val="75000"/>
        <a:buFont typeface="Wingdings" pitchFamily="2" charset="2"/>
        <a:buChar char="q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3"/>
        </a:buClr>
        <a:buSzPct val="70000"/>
        <a:buFont typeface="Wingdings 2" pitchFamily="18" charset="2"/>
        <a:buChar char="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4"/>
        </a:buClr>
        <a:buSzPct val="70000"/>
        <a:buFont typeface="Wingdings 2" pitchFamily="18" charset="2"/>
        <a:buChar char="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5"/>
        </a:buClr>
        <a:buSzPct val="100000"/>
        <a:buFont typeface="Wingdings 2" pitchFamily="18" charset="2"/>
        <a:buChar char="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6"/>
        </a:buClr>
        <a:buSzPct val="100000"/>
        <a:buFont typeface="Wingdings 2" pitchFamily="18" charset="2"/>
        <a:buChar char="¡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간호실무 의사소통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개인차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3507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160" y="1600200"/>
            <a:ext cx="6028618" cy="4525963"/>
          </a:xfrm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여우와 두루미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777624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각기 다른 차이를 고려하지 않아 생기는 관계나 소통의 문제</a:t>
            </a:r>
            <a:endParaRPr lang="en-US" altLang="ko-KR" dirty="0" smtClean="0"/>
          </a:p>
          <a:p>
            <a:r>
              <a:rPr lang="ko-KR" altLang="en-US" dirty="0" smtClean="0"/>
              <a:t>인간은 자기만의 고유함을 지님</a:t>
            </a:r>
            <a:endParaRPr lang="en-US" altLang="ko-KR" dirty="0" smtClean="0"/>
          </a:p>
          <a:p>
            <a:r>
              <a:rPr lang="ko-KR" altLang="en-US" dirty="0" smtClean="0"/>
              <a:t>개인차는 생물학적 차이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심리적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사회학적 상태 또는 성격 유형에 따라서도 발생</a:t>
            </a:r>
            <a:endParaRPr lang="en-US" altLang="ko-KR" dirty="0" smtClean="0"/>
          </a:p>
          <a:p>
            <a:r>
              <a:rPr lang="ko-KR" altLang="en-US" dirty="0"/>
              <a:t>다르다 </a:t>
            </a:r>
            <a:r>
              <a:rPr lang="en-US" altLang="ko-KR" dirty="0"/>
              <a:t>vs. </a:t>
            </a:r>
            <a:r>
              <a:rPr lang="ko-KR" altLang="en-US" dirty="0"/>
              <a:t>틀리다</a:t>
            </a:r>
            <a:endParaRPr lang="en-US" altLang="ko-KR" dirty="0"/>
          </a:p>
          <a:p>
            <a:r>
              <a:rPr lang="ko-KR" altLang="en-US" dirty="0" smtClean="0"/>
              <a:t>서로 다름은 상호간의 의사소통에 영향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갈등을 야기하기도 함</a:t>
            </a:r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개인차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8221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욕구의 차이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691680" y="5877272"/>
            <a:ext cx="7537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/>
              <a:t>needs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949743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7677149" cy="4762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Maslow </a:t>
            </a:r>
            <a:r>
              <a:rPr lang="ko-KR" altLang="en-US" dirty="0" smtClean="0"/>
              <a:t>욕구단계 이론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53865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인간을 </a:t>
            </a:r>
            <a:r>
              <a:rPr lang="ko-KR" altLang="en-US" dirty="0"/>
              <a:t>동기화하는 기본적인 욕구와 </a:t>
            </a:r>
            <a:r>
              <a:rPr lang="ko-KR" altLang="en-US" dirty="0" smtClean="0"/>
              <a:t>충동</a:t>
            </a:r>
            <a:endParaRPr lang="en-US" altLang="ko-KR" dirty="0" smtClean="0"/>
          </a:p>
          <a:p>
            <a:r>
              <a:rPr lang="ko-KR" altLang="en-US" dirty="0" smtClean="0"/>
              <a:t>이들을 계층적으로 </a:t>
            </a:r>
            <a:r>
              <a:rPr lang="ko-KR" altLang="en-US" dirty="0"/>
              <a:t>설명하고 피라미드 모형을 사용하여 </a:t>
            </a:r>
            <a:r>
              <a:rPr lang="ko-KR" altLang="en-US" dirty="0" smtClean="0"/>
              <a:t>욕구단계 이론 주장</a:t>
            </a:r>
            <a:endParaRPr lang="en-US" altLang="ko-KR" dirty="0" smtClean="0"/>
          </a:p>
          <a:p>
            <a:r>
              <a:rPr lang="ko-KR" altLang="en-US" dirty="0" smtClean="0"/>
              <a:t>피라미드의 </a:t>
            </a:r>
            <a:r>
              <a:rPr lang="ko-KR" altLang="en-US" dirty="0"/>
              <a:t>가장 아래의 기본 욕구가 충족되어야 그 다음 단계의 욕구를 고려할 수 있음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Maslow </a:t>
            </a:r>
            <a:r>
              <a:rPr lang="ko-KR" altLang="en-US" dirty="0" smtClean="0"/>
              <a:t>욕구단계 이론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554331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r>
              <a:rPr lang="en-US" altLang="ko-KR" baseline="30000" dirty="0" smtClean="0"/>
              <a:t>nd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기질의 차이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619672" y="5877272"/>
            <a:ext cx="15071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/>
              <a:t>temperament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57254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성인기에  성격으로 표현될 잠재력</a:t>
            </a:r>
            <a:endParaRPr lang="en-US" altLang="ko-KR" dirty="0" smtClean="0"/>
          </a:p>
          <a:p>
            <a:r>
              <a:rPr lang="ko-KR" altLang="en-US" dirty="0" smtClean="0"/>
              <a:t>생후 초기부터 뚜렷한 개인차를 나타내는 유아의 특성</a:t>
            </a:r>
            <a:endParaRPr lang="en-US" altLang="ko-KR" dirty="0" smtClean="0"/>
          </a:p>
          <a:p>
            <a:r>
              <a:rPr lang="ko-KR" altLang="en-US" dirty="0" smtClean="0"/>
              <a:t>인간행동의 특성</a:t>
            </a:r>
            <a:endParaRPr lang="en-US" altLang="ko-KR" dirty="0" smtClean="0"/>
          </a:p>
          <a:p>
            <a:r>
              <a:rPr lang="ko-KR" altLang="en-US" dirty="0" smtClean="0"/>
              <a:t>항상성을 가지며 개인차가 있음</a:t>
            </a:r>
            <a:endParaRPr lang="en-US" altLang="ko-KR" dirty="0" smtClean="0"/>
          </a:p>
          <a:p>
            <a:r>
              <a:rPr lang="ko-KR" altLang="en-US" dirty="0" smtClean="0"/>
              <a:t>순한</a:t>
            </a:r>
            <a:r>
              <a:rPr lang="en-US" altLang="ko-KR" dirty="0" smtClean="0"/>
              <a:t>/</a:t>
            </a:r>
            <a:r>
              <a:rPr lang="ko-KR" altLang="en-US" dirty="0" smtClean="0"/>
              <a:t>까다로운</a:t>
            </a:r>
            <a:r>
              <a:rPr lang="en-US" altLang="ko-KR" dirty="0" smtClean="0"/>
              <a:t>/</a:t>
            </a:r>
            <a:r>
              <a:rPr lang="ko-KR" altLang="en-US" dirty="0" smtClean="0"/>
              <a:t>느린 유아의 세가지 유형</a:t>
            </a:r>
            <a:endParaRPr lang="en-US" altLang="ko-KR" dirty="0" smtClean="0"/>
          </a:p>
          <a:p>
            <a:r>
              <a:rPr lang="ko-KR" altLang="en-US" dirty="0" smtClean="0"/>
              <a:t>이런 기질은 유아기 상호작용에 영향 미침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기질</a:t>
            </a:r>
            <a:r>
              <a:rPr lang="en-US" altLang="ko-KR" dirty="0" smtClean="0"/>
              <a:t> Temperament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883441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양육하는 부모와 아이의 기질적 조화나 적합성 중요</a:t>
            </a:r>
            <a:endParaRPr lang="en-US" altLang="ko-KR" dirty="0" smtClean="0"/>
          </a:p>
          <a:p>
            <a:r>
              <a:rPr lang="ko-KR" altLang="en-US" dirty="0" smtClean="0"/>
              <a:t>아동의 기질에 맞추어 양육</a:t>
            </a:r>
            <a:r>
              <a:rPr lang="ko-KR" altLang="en-US" dirty="0"/>
              <a:t>과</a:t>
            </a:r>
            <a:r>
              <a:rPr lang="ko-KR" altLang="en-US" dirty="0" smtClean="0"/>
              <a:t> 교육</a:t>
            </a:r>
            <a:endParaRPr lang="en-US" altLang="ko-KR" dirty="0" smtClean="0"/>
          </a:p>
          <a:p>
            <a:r>
              <a:rPr lang="ko-KR" altLang="en-US" dirty="0" smtClean="0"/>
              <a:t>아동의 </a:t>
            </a:r>
            <a:r>
              <a:rPr lang="ko-KR" altLang="en-US" dirty="0"/>
              <a:t>성격 발달에 부모 역할 </a:t>
            </a:r>
            <a:r>
              <a:rPr lang="ko-KR" altLang="en-US" dirty="0" smtClean="0"/>
              <a:t>중요</a:t>
            </a:r>
            <a:endParaRPr lang="en-US" altLang="ko-KR" dirty="0" smtClean="0"/>
          </a:p>
          <a:p>
            <a:r>
              <a:rPr lang="ko-KR" altLang="en-US" dirty="0" smtClean="0"/>
              <a:t>기질은 부모의 상호작용 방식이</a:t>
            </a:r>
            <a:r>
              <a:rPr lang="ko-KR" altLang="en-US" dirty="0"/>
              <a:t>나</a:t>
            </a:r>
            <a:r>
              <a:rPr lang="en-US" altLang="ko-KR" dirty="0" smtClean="0"/>
              <a:t> </a:t>
            </a:r>
            <a:r>
              <a:rPr lang="ko-KR" altLang="en-US" dirty="0" smtClean="0"/>
              <a:t>외부 환경 영향을 받아 인간관계 형성에 영향을 미치는 기초적인 개인차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기질</a:t>
            </a:r>
            <a:r>
              <a:rPr lang="en-US" altLang="ko-KR" dirty="0"/>
              <a:t> Temperament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600611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3</a:t>
            </a:r>
            <a:r>
              <a:rPr lang="en-US" altLang="ko-KR" baseline="30000" dirty="0" smtClean="0"/>
              <a:t>rd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성격의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발달과 유형의 차이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572549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연극의 </a:t>
            </a:r>
            <a:r>
              <a:rPr lang="ko-KR" altLang="en-US" dirty="0"/>
              <a:t>가면</a:t>
            </a:r>
            <a:r>
              <a:rPr lang="en-US" altLang="ko-KR" dirty="0"/>
              <a:t>, </a:t>
            </a:r>
            <a:r>
              <a:rPr lang="ko-KR" altLang="en-US" dirty="0"/>
              <a:t>역할</a:t>
            </a:r>
            <a:r>
              <a:rPr lang="en-US" altLang="ko-KR" dirty="0"/>
              <a:t>, </a:t>
            </a:r>
            <a:r>
              <a:rPr lang="ko-KR" altLang="en-US" dirty="0"/>
              <a:t>등장인물 등을 </a:t>
            </a:r>
            <a:r>
              <a:rPr lang="ko-KR" altLang="en-US" dirty="0" smtClean="0"/>
              <a:t>뜻하는 </a:t>
            </a:r>
            <a:r>
              <a:rPr lang="ko-KR" altLang="en-US" dirty="0"/>
              <a:t>라틴어의 페르소나</a:t>
            </a:r>
            <a:r>
              <a:rPr lang="en-US" altLang="ko-KR" dirty="0"/>
              <a:t>(persona)</a:t>
            </a:r>
            <a:r>
              <a:rPr lang="ko-KR" altLang="en-US" dirty="0"/>
              <a:t>에서 </a:t>
            </a:r>
            <a:r>
              <a:rPr lang="ko-KR" altLang="en-US" dirty="0" smtClean="0"/>
              <a:t>기원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페르소나는 </a:t>
            </a:r>
            <a:r>
              <a:rPr lang="ko-KR" altLang="en-US" dirty="0"/>
              <a:t>본래 연 </a:t>
            </a:r>
            <a:r>
              <a:rPr lang="ko-KR" altLang="en-US" dirty="0" smtClean="0"/>
              <a:t>극 배우가 </a:t>
            </a:r>
            <a:r>
              <a:rPr lang="ko-KR" altLang="en-US" dirty="0"/>
              <a:t>쓰는 가면을 가리키는 말이었으나 그것이 점차 인생이라는 연극의 배우인 개인을 일컫는 말로 쓰이게 </a:t>
            </a:r>
            <a:r>
              <a:rPr lang="ko-KR" altLang="en-US" dirty="0" smtClean="0"/>
              <a:t>됨</a:t>
            </a:r>
            <a:endParaRPr lang="en-US" altLang="ko-KR" dirty="0" smtClean="0"/>
          </a:p>
          <a:p>
            <a:r>
              <a:rPr lang="ko-KR" altLang="en-US" dirty="0" smtClean="0"/>
              <a:t>인간에게 일관되게 </a:t>
            </a:r>
            <a:r>
              <a:rPr lang="ko-KR" altLang="en-US" dirty="0"/>
              <a:t>나타나는 성격 및 성향과 그에 따른 독자적인 행동 경향을 </a:t>
            </a:r>
            <a:r>
              <a:rPr lang="ko-KR" altLang="en-US" dirty="0" smtClean="0"/>
              <a:t>말함</a:t>
            </a:r>
            <a:r>
              <a:rPr lang="en-US" altLang="ko-KR" dirty="0" smtClean="0"/>
              <a:t> 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성격</a:t>
            </a:r>
            <a:r>
              <a:rPr lang="en-US" altLang="ko-KR" dirty="0"/>
              <a:t>(personality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98208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각 </a:t>
            </a:r>
            <a:r>
              <a:rPr lang="ko-KR" altLang="en-US" dirty="0"/>
              <a:t>개인에게 특유한 감정</a:t>
            </a:r>
            <a:r>
              <a:rPr lang="en-US" altLang="ko-KR" dirty="0"/>
              <a:t>, </a:t>
            </a:r>
            <a:r>
              <a:rPr lang="ko-KR" altLang="en-US" dirty="0"/>
              <a:t>의지</a:t>
            </a:r>
            <a:r>
              <a:rPr lang="en-US" altLang="ko-KR" dirty="0"/>
              <a:t>, </a:t>
            </a:r>
            <a:r>
              <a:rPr lang="ko-KR" altLang="en-US" dirty="0"/>
              <a:t>행동 등의 경향으로 </a:t>
            </a:r>
            <a:r>
              <a:rPr lang="ko-KR" altLang="en-US" dirty="0" smtClean="0"/>
              <a:t>규정</a:t>
            </a:r>
            <a:endParaRPr lang="en-US" altLang="ko-KR" dirty="0" smtClean="0"/>
          </a:p>
          <a:p>
            <a:r>
              <a:rPr lang="ko-KR" altLang="en-US" dirty="0" smtClean="0"/>
              <a:t>인간의 </a:t>
            </a:r>
            <a:r>
              <a:rPr lang="ko-KR" altLang="en-US" dirty="0"/>
              <a:t>정신생활 속에서 모든 방면으로 나타나는 전체적인 </a:t>
            </a:r>
            <a:r>
              <a:rPr lang="ko-KR" altLang="en-US" dirty="0" smtClean="0"/>
              <a:t>소질</a:t>
            </a:r>
            <a:r>
              <a:rPr lang="en-US" altLang="ko-KR" dirty="0" smtClean="0"/>
              <a:t> </a:t>
            </a:r>
            <a:endParaRPr lang="en-US" altLang="ko-KR" dirty="0"/>
          </a:p>
          <a:p>
            <a:r>
              <a:rPr lang="ko-KR" altLang="en-US" dirty="0" smtClean="0"/>
              <a:t>개인의 </a:t>
            </a:r>
            <a:r>
              <a:rPr lang="ko-KR" altLang="en-US" dirty="0"/>
              <a:t>행동</a:t>
            </a:r>
            <a:r>
              <a:rPr lang="en-US" altLang="ko-KR" dirty="0"/>
              <a:t>, </a:t>
            </a:r>
            <a:r>
              <a:rPr lang="ko-KR" altLang="en-US" dirty="0"/>
              <a:t>태도와 함께 인간성이라는 의미까지 포함하여 자신의 내면을 이루고</a:t>
            </a:r>
            <a:r>
              <a:rPr lang="en-US" altLang="ko-KR" dirty="0"/>
              <a:t>, </a:t>
            </a:r>
            <a:r>
              <a:rPr lang="ko-KR" altLang="en-US" dirty="0"/>
              <a:t>이는 외부로 표출되어 </a:t>
            </a:r>
            <a:r>
              <a:rPr lang="ko-KR" altLang="en-US" dirty="0" smtClean="0"/>
              <a:t>자신의 </a:t>
            </a:r>
            <a:r>
              <a:rPr lang="ko-KR" altLang="en-US" dirty="0"/>
              <a:t>이미지를 형성하는 중요한 요인이 됨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성격</a:t>
            </a:r>
            <a:r>
              <a:rPr lang="en-US" altLang="ko-KR" dirty="0"/>
              <a:t>(personality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491608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인간의 인격적 특성과 인간 관계형성 이해 </a:t>
            </a:r>
            <a:r>
              <a:rPr lang="ko-KR" altLang="en-US" dirty="0" err="1"/>
              <a:t>를</a:t>
            </a:r>
            <a:r>
              <a:rPr lang="ko-KR" altLang="en-US" dirty="0"/>
              <a:t> 위해 기본이 되는 </a:t>
            </a:r>
            <a:r>
              <a:rPr lang="ko-KR" altLang="en-US" dirty="0" smtClean="0"/>
              <a:t>이론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의식 </a:t>
            </a:r>
            <a:r>
              <a:rPr lang="ko-KR" altLang="en-US" dirty="0"/>
              <a:t>수준</a:t>
            </a:r>
            <a:r>
              <a:rPr lang="en-US" altLang="ko-KR" dirty="0"/>
              <a:t>(</a:t>
            </a:r>
            <a:r>
              <a:rPr lang="ko-KR" altLang="en-US" dirty="0"/>
              <a:t>의식</a:t>
            </a:r>
            <a:r>
              <a:rPr lang="en-US" altLang="ko-KR" dirty="0"/>
              <a:t>, </a:t>
            </a:r>
            <a:r>
              <a:rPr lang="ko-KR" altLang="en-US" dirty="0"/>
              <a:t>전의식</a:t>
            </a:r>
            <a:r>
              <a:rPr lang="en-US" altLang="ko-KR" dirty="0"/>
              <a:t>, </a:t>
            </a:r>
            <a:r>
              <a:rPr lang="ko-KR" altLang="en-US" dirty="0"/>
              <a:t>무 의식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성격 </a:t>
            </a:r>
            <a:r>
              <a:rPr lang="ko-KR" altLang="en-US" dirty="0"/>
              <a:t>구조</a:t>
            </a:r>
            <a:r>
              <a:rPr lang="en-US" altLang="ko-KR" dirty="0"/>
              <a:t>(</a:t>
            </a:r>
            <a:r>
              <a:rPr lang="ko-KR" altLang="en-US" dirty="0" err="1"/>
              <a:t>이드</a:t>
            </a:r>
            <a:r>
              <a:rPr lang="en-US" altLang="ko-KR" dirty="0"/>
              <a:t>, </a:t>
            </a:r>
            <a:r>
              <a:rPr lang="ko-KR" altLang="en-US" dirty="0"/>
              <a:t>자아</a:t>
            </a:r>
            <a:r>
              <a:rPr lang="en-US" altLang="ko-KR" dirty="0"/>
              <a:t>, </a:t>
            </a:r>
            <a:r>
              <a:rPr lang="ko-KR" altLang="en-US" dirty="0"/>
              <a:t>초자아</a:t>
            </a:r>
            <a:r>
              <a:rPr lang="en-US" altLang="ko-KR" dirty="0" smtClean="0"/>
              <a:t>)</a:t>
            </a:r>
            <a:endParaRPr lang="en-US" altLang="ko-KR" dirty="0"/>
          </a:p>
          <a:p>
            <a:r>
              <a:rPr lang="ko-KR" altLang="en-US" dirty="0" smtClean="0"/>
              <a:t>정신 </a:t>
            </a:r>
            <a:r>
              <a:rPr lang="ko-KR" altLang="en-US" dirty="0"/>
              <a:t>활동과 </a:t>
            </a:r>
            <a:r>
              <a:rPr lang="ko-KR" altLang="en-US" dirty="0" smtClean="0"/>
              <a:t>성격 </a:t>
            </a:r>
            <a:r>
              <a:rPr lang="ko-KR" altLang="en-US" dirty="0"/>
              <a:t>구조를 </a:t>
            </a:r>
            <a:r>
              <a:rPr lang="ko-KR" altLang="en-US" dirty="0" smtClean="0"/>
              <a:t>이해할 수 있음</a:t>
            </a:r>
            <a:endParaRPr lang="en-US" altLang="ko-KR" dirty="0" smtClean="0"/>
          </a:p>
          <a:p>
            <a:r>
              <a:rPr lang="ko-KR" altLang="en-US" dirty="0" smtClean="0"/>
              <a:t>인간의 행동은 내적 충동과 무의식적 소원이나 동기에 의해 결정됨</a:t>
            </a:r>
            <a:endParaRPr lang="en-US" altLang="ko-KR" dirty="0" smtClean="0"/>
          </a:p>
          <a:p>
            <a:r>
              <a:rPr lang="ko-KR" altLang="en-US" dirty="0" smtClean="0"/>
              <a:t>행동의 중요한 동기는 본능적 충동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Freud</a:t>
            </a:r>
            <a:r>
              <a:rPr lang="ko-KR" altLang="en-US" dirty="0"/>
              <a:t>의 정신분석 이론</a:t>
            </a:r>
          </a:p>
        </p:txBody>
      </p:sp>
    </p:spTree>
    <p:extLst>
      <p:ext uri="{BB962C8B-B14F-4D97-AF65-F5344CB8AC3E}">
        <p14:creationId xmlns:p14="http://schemas.microsoft.com/office/powerpoint/2010/main" val="14554331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Freud</a:t>
            </a:r>
            <a:r>
              <a:rPr lang="ko-KR" altLang="en-US" dirty="0"/>
              <a:t>의 정신분석 이론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700808"/>
            <a:ext cx="7200900" cy="460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66241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분석심리학의 창시자 </a:t>
            </a:r>
            <a:r>
              <a:rPr lang="en-US" altLang="ko-KR" dirty="0" smtClean="0"/>
              <a:t>Jung</a:t>
            </a:r>
            <a:endParaRPr lang="en-US" altLang="ko-KR" dirty="0"/>
          </a:p>
          <a:p>
            <a:r>
              <a:rPr lang="ko-KR" altLang="en-US" dirty="0" smtClean="0"/>
              <a:t>성격을 </a:t>
            </a:r>
            <a:r>
              <a:rPr lang="ko-KR" altLang="en-US" dirty="0"/>
              <a:t>유형론 관점에서 </a:t>
            </a:r>
            <a:r>
              <a:rPr lang="ko-KR" altLang="en-US" dirty="0" smtClean="0"/>
              <a:t>봄 </a:t>
            </a:r>
            <a:endParaRPr lang="en-US" altLang="ko-KR" dirty="0" smtClean="0"/>
          </a:p>
          <a:p>
            <a:r>
              <a:rPr lang="ko-KR" altLang="en-US" dirty="0" smtClean="0"/>
              <a:t>심리 </a:t>
            </a:r>
            <a:r>
              <a:rPr lang="ko-KR" altLang="en-US" dirty="0"/>
              <a:t>경향에 따라 적응이나 환경에 대처하는 방식 또는 인간관계 </a:t>
            </a:r>
            <a:r>
              <a:rPr lang="ko-KR" altLang="en-US" dirty="0" smtClean="0"/>
              <a:t>양상이 다름</a:t>
            </a:r>
            <a:endParaRPr lang="en-US" altLang="ko-KR" dirty="0" smtClean="0"/>
          </a:p>
          <a:p>
            <a:r>
              <a:rPr lang="en-US" altLang="ko-KR" dirty="0"/>
              <a:t>Jung</a:t>
            </a:r>
            <a:r>
              <a:rPr lang="ko-KR" altLang="en-US" dirty="0"/>
              <a:t>은 두 가지 태도와 네 가지 심적 기능을 결합하여 </a:t>
            </a:r>
            <a:r>
              <a:rPr lang="en-US" altLang="ko-KR" dirty="0" smtClean="0"/>
              <a:t>8</a:t>
            </a:r>
            <a:r>
              <a:rPr lang="ko-KR" altLang="en-US" dirty="0" smtClean="0"/>
              <a:t>가지</a:t>
            </a:r>
            <a:r>
              <a:rPr lang="en-US" altLang="ko-KR" dirty="0" smtClean="0"/>
              <a:t>(2X4)</a:t>
            </a:r>
            <a:r>
              <a:rPr lang="ko-KR" altLang="en-US" dirty="0" smtClean="0"/>
              <a:t> </a:t>
            </a:r>
            <a:r>
              <a:rPr lang="ko-KR" altLang="en-US" dirty="0"/>
              <a:t>성격 유형을 제시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Jung</a:t>
            </a:r>
            <a:r>
              <a:rPr lang="ko-KR" altLang="en-US" dirty="0"/>
              <a:t>의 </a:t>
            </a:r>
            <a:r>
              <a:rPr lang="ko-KR" altLang="en-US" dirty="0" smtClean="0"/>
              <a:t>성격유형론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040980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정신 에너지의 방향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ko-KR" altLang="en-US" dirty="0"/>
              <a:t>정신에너지의 방향</a:t>
            </a:r>
            <a:r>
              <a:rPr lang="en-US" altLang="ko-KR" dirty="0"/>
              <a:t>: </a:t>
            </a:r>
            <a:r>
              <a:rPr lang="ko-KR" altLang="en-US" dirty="0"/>
              <a:t>내향적 태도와 외향적 태도</a:t>
            </a:r>
            <a:endParaRPr lang="en-US" altLang="ko-KR" dirty="0"/>
          </a:p>
          <a:p>
            <a:r>
              <a:rPr lang="ko-KR" altLang="en-US" dirty="0" err="1" smtClean="0"/>
              <a:t>외향형</a:t>
            </a:r>
            <a:r>
              <a:rPr lang="en-US" altLang="ko-KR" dirty="0"/>
              <a:t>(E: Extroversion</a:t>
            </a:r>
            <a:r>
              <a:rPr lang="en-US" altLang="ko-KR" dirty="0" smtClean="0"/>
              <a:t>)</a:t>
            </a:r>
            <a:r>
              <a:rPr lang="ko-KR" altLang="en-US" dirty="0"/>
              <a:t> </a:t>
            </a:r>
            <a:r>
              <a:rPr lang="ko-KR" altLang="en-US" dirty="0" smtClean="0"/>
              <a:t> </a:t>
            </a:r>
            <a:r>
              <a:rPr lang="ko-KR" altLang="en-US" dirty="0"/>
              <a:t>주로 </a:t>
            </a:r>
            <a:r>
              <a:rPr lang="ko-KR" altLang="en-US" dirty="0" smtClean="0"/>
              <a:t>외부에 </a:t>
            </a:r>
            <a:r>
              <a:rPr lang="ko-KR" altLang="en-US" dirty="0"/>
              <a:t>관심을 쏟으므로 다양한 활동을 좋아하고 </a:t>
            </a:r>
            <a:r>
              <a:rPr lang="ko-KR" altLang="en-US" dirty="0" smtClean="0"/>
              <a:t>피곤하다가도 </a:t>
            </a:r>
            <a:r>
              <a:rPr lang="ko-KR" altLang="en-US" dirty="0"/>
              <a:t>사람들과 어울리면 즐겁고 힘이 생기는 </a:t>
            </a:r>
            <a:r>
              <a:rPr lang="ko-KR" altLang="en-US" dirty="0" smtClean="0"/>
              <a:t>유형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내향형</a:t>
            </a:r>
            <a:r>
              <a:rPr lang="en-US" altLang="ko-KR" dirty="0"/>
              <a:t>(I: Introversion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r>
              <a:rPr lang="ko-KR" altLang="en-US" dirty="0"/>
              <a:t>자기 안 으로 몰입하는 </a:t>
            </a:r>
            <a:r>
              <a:rPr lang="ko-KR" altLang="en-US" dirty="0" smtClean="0"/>
              <a:t>경향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r>
              <a:rPr lang="ko-KR" altLang="en-US" dirty="0"/>
              <a:t>한 가지에 장시간 </a:t>
            </a:r>
            <a:r>
              <a:rPr lang="ko-KR" altLang="en-US" dirty="0" smtClean="0"/>
              <a:t>집중하기를 </a:t>
            </a:r>
            <a:r>
              <a:rPr lang="ko-KR" altLang="en-US" dirty="0"/>
              <a:t>좋아해 혼자 쉬면서 사색이나 독서 등에 몰두하면서 </a:t>
            </a:r>
            <a:r>
              <a:rPr lang="ko-KR" altLang="en-US" dirty="0" smtClean="0"/>
              <a:t>기운 차</a:t>
            </a:r>
            <a:r>
              <a:rPr lang="ko-KR" altLang="en-US" dirty="0"/>
              <a:t>림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ko-KR" altLang="en-US" dirty="0" smtClean="0"/>
              <a:t>정신기능</a:t>
            </a:r>
            <a:endParaRPr lang="ko-KR" altLang="en-US" dirty="0"/>
          </a:p>
        </p:txBody>
      </p:sp>
      <p:graphicFrame>
        <p:nvGraphicFramePr>
          <p:cNvPr id="7" name="내용 개체 틀 6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768633422"/>
              </p:ext>
            </p:extLst>
          </p:nvPr>
        </p:nvGraphicFramePr>
        <p:xfrm>
          <a:off x="4781550" y="2266950"/>
          <a:ext cx="3932238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6119"/>
                <a:gridCol w="1966119"/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합리적 기능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비합리적 기능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사고형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감각형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감정형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직관형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Jung</a:t>
            </a:r>
            <a:r>
              <a:rPr lang="ko-KR" altLang="en-US" dirty="0"/>
              <a:t>의 </a:t>
            </a:r>
            <a:r>
              <a:rPr lang="ko-KR" altLang="en-US" dirty="0" smtClean="0"/>
              <a:t>성격유형론</a:t>
            </a:r>
            <a:endParaRPr lang="ko-KR" altLang="en-US" dirty="0"/>
          </a:p>
        </p:txBody>
      </p:sp>
      <p:sp>
        <p:nvSpPr>
          <p:cNvPr id="9" name="내용 개체 틀 2"/>
          <p:cNvSpPr txBox="1">
            <a:spLocks/>
          </p:cNvSpPr>
          <p:nvPr/>
        </p:nvSpPr>
        <p:spPr bwMode="gray">
          <a:xfrm>
            <a:off x="4644008" y="3573016"/>
            <a:ext cx="3931920" cy="2592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Clr>
                <a:schemeClr val="accent2"/>
              </a:buClr>
              <a:buSzPct val="75000"/>
              <a:buFont typeface="Wingdings" pitchFamily="2" charset="2"/>
              <a:buChar char="q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Clr>
                <a:schemeClr val="accent3"/>
              </a:buClr>
              <a:buSzPct val="70000"/>
              <a:buFont typeface="Wingdings 2" pitchFamily="18" charset="2"/>
              <a:buChar char="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 2" pitchFamily="18" charset="2"/>
              <a:buChar char="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Clr>
                <a:schemeClr val="accent5"/>
              </a:buClr>
              <a:buSzPct val="100000"/>
              <a:buFont typeface="Wingdings 2" pitchFamily="18" charset="2"/>
              <a:buChar char="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Clr>
                <a:schemeClr val="accent6"/>
              </a:buClr>
              <a:buSzPct val="100000"/>
              <a:buFont typeface="Wingdings 2" pitchFamily="18" charset="2"/>
              <a:buChar char="¡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dirty="0" smtClean="0"/>
              <a:t>서로 대립하는 극으로 보고 유형화</a:t>
            </a:r>
            <a:endParaRPr lang="en-US" altLang="ko-KR" sz="2000" dirty="0" smtClean="0"/>
          </a:p>
          <a:p>
            <a:r>
              <a:rPr lang="en-US" altLang="ko-KR" sz="2000" dirty="0" smtClean="0"/>
              <a:t>4</a:t>
            </a:r>
            <a:r>
              <a:rPr lang="ko-KR" altLang="en-US" sz="2000" dirty="0" smtClean="0"/>
              <a:t>개 기능 중 어느 하나의 기능이 주로 발달하게 되면 이것과 극을 이루는 기능은 미분화됨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8010075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Myers</a:t>
            </a:r>
            <a:r>
              <a:rPr lang="ko-KR" altLang="en-US" dirty="0"/>
              <a:t>와 </a:t>
            </a:r>
            <a:r>
              <a:rPr lang="en-US" altLang="ko-KR" dirty="0"/>
              <a:t>Briggs</a:t>
            </a:r>
            <a:r>
              <a:rPr lang="ko-KR" altLang="en-US" dirty="0"/>
              <a:t>는 </a:t>
            </a:r>
            <a:r>
              <a:rPr lang="en-US" altLang="ko-KR" dirty="0"/>
              <a:t>Jung</a:t>
            </a:r>
            <a:r>
              <a:rPr lang="ko-KR" altLang="en-US" dirty="0"/>
              <a:t>의 성격유형론에 </a:t>
            </a:r>
            <a:r>
              <a:rPr lang="ko-KR" altLang="en-US" dirty="0" smtClean="0"/>
              <a:t>기초해 </a:t>
            </a:r>
            <a:r>
              <a:rPr lang="ko-KR" altLang="en-US" dirty="0"/>
              <a:t>심리유형검사</a:t>
            </a:r>
            <a:r>
              <a:rPr lang="en-US" altLang="ko-KR" dirty="0"/>
              <a:t>(Myers-Briggs Type Indicator; MBTI)</a:t>
            </a:r>
            <a:r>
              <a:rPr lang="ko-KR" altLang="en-US" dirty="0"/>
              <a:t>를 </a:t>
            </a:r>
            <a:r>
              <a:rPr lang="ko-KR" altLang="en-US" dirty="0" smtClean="0"/>
              <a:t>개발</a:t>
            </a:r>
            <a:endParaRPr lang="en-US" altLang="ko-KR" dirty="0" smtClean="0"/>
          </a:p>
          <a:p>
            <a:r>
              <a:rPr lang="en-US" altLang="ko-KR" dirty="0" smtClean="0"/>
              <a:t>Jung</a:t>
            </a:r>
            <a:r>
              <a:rPr lang="ko-KR" altLang="en-US" dirty="0" smtClean="0"/>
              <a:t>의 정신기능 </a:t>
            </a:r>
            <a:r>
              <a:rPr lang="en-US" altLang="ko-KR" dirty="0" smtClean="0"/>
              <a:t>4</a:t>
            </a:r>
            <a:r>
              <a:rPr lang="ko-KR" altLang="en-US" dirty="0" smtClean="0"/>
              <a:t>개에 </a:t>
            </a:r>
            <a:r>
              <a:rPr lang="ko-KR" altLang="en-US" dirty="0" err="1" smtClean="0"/>
              <a:t>판단형과</a:t>
            </a:r>
            <a:r>
              <a:rPr lang="ko-KR" altLang="en-US" dirty="0" smtClean="0"/>
              <a:t> </a:t>
            </a:r>
            <a:r>
              <a:rPr lang="ko-KR" altLang="en-US" dirty="0" err="1"/>
              <a:t>인식형을</a:t>
            </a:r>
            <a:r>
              <a:rPr lang="ko-KR" altLang="en-US" dirty="0"/>
              <a:t> 추가하여 </a:t>
            </a:r>
            <a:r>
              <a:rPr lang="en-US" altLang="ko-KR" dirty="0" smtClean="0"/>
              <a:t>16</a:t>
            </a:r>
            <a:r>
              <a:rPr lang="ko-KR" altLang="en-US" dirty="0" smtClean="0"/>
              <a:t>개</a:t>
            </a:r>
            <a:r>
              <a:rPr lang="en-US" altLang="ko-KR" dirty="0" smtClean="0"/>
              <a:t>(2x2x2x2) </a:t>
            </a:r>
            <a:r>
              <a:rPr lang="ko-KR" altLang="en-US" dirty="0" smtClean="0"/>
              <a:t>성격 </a:t>
            </a:r>
            <a:r>
              <a:rPr lang="ko-KR" altLang="en-US" dirty="0"/>
              <a:t>유형으로 구분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Jung</a:t>
            </a:r>
            <a:r>
              <a:rPr lang="ko-KR" altLang="en-US" dirty="0"/>
              <a:t>의 성격유형론과 </a:t>
            </a:r>
            <a:r>
              <a:rPr lang="en-US" altLang="ko-KR" dirty="0"/>
              <a:t>MBTI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263508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7164731"/>
              </p:ext>
            </p:extLst>
          </p:nvPr>
        </p:nvGraphicFramePr>
        <p:xfrm>
          <a:off x="457200" y="1600200"/>
          <a:ext cx="8110538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Jung</a:t>
            </a:r>
            <a:r>
              <a:rPr lang="ko-KR" altLang="en-US" dirty="0"/>
              <a:t>의 성격유형론과 </a:t>
            </a:r>
            <a:r>
              <a:rPr lang="en-US" altLang="ko-KR" dirty="0"/>
              <a:t>MBTI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81188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2900636"/>
              </p:ext>
            </p:extLst>
          </p:nvPr>
        </p:nvGraphicFramePr>
        <p:xfrm>
          <a:off x="395536" y="1196752"/>
          <a:ext cx="8110538" cy="493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/>
                <a:gridCol w="659837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b="1" dirty="0" err="1" smtClean="0">
                          <a:solidFill>
                            <a:schemeClr val="tx1"/>
                          </a:solidFill>
                        </a:rPr>
                        <a:t>감각형</a:t>
                      </a:r>
                      <a:r>
                        <a:rPr lang="en-US" altLang="ko-KR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dirty="0" smtClean="0">
                          <a:solidFill>
                            <a:schemeClr val="tx1"/>
                          </a:solidFill>
                        </a:rPr>
                        <a:t>Sensing</a:t>
                      </a:r>
                      <a:endParaRPr lang="en-US" altLang="ko-KR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0" dirty="0" smtClean="0">
                          <a:solidFill>
                            <a:schemeClr val="tx1"/>
                          </a:solidFill>
                        </a:rPr>
                        <a:t>감각을 통해 관찰하면서 인식하는 직접 </a:t>
                      </a:r>
                      <a:r>
                        <a:rPr lang="ko-KR" altLang="en-US" b="0" dirty="0" smtClean="0">
                          <a:solidFill>
                            <a:schemeClr val="tx1"/>
                          </a:solidFill>
                        </a:rPr>
                        <a:t>경험을 좋아함</a:t>
                      </a:r>
                      <a:endParaRPr lang="en-US" altLang="ko-KR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ko-KR" altLang="en-US" b="0" dirty="0" smtClean="0">
                          <a:solidFill>
                            <a:schemeClr val="tx1"/>
                          </a:solidFill>
                        </a:rPr>
                        <a:t>구체적이고 </a:t>
                      </a:r>
                      <a:r>
                        <a:rPr lang="ko-KR" altLang="en-US" b="0" dirty="0" smtClean="0">
                          <a:solidFill>
                            <a:schemeClr val="tx1"/>
                          </a:solidFill>
                        </a:rPr>
                        <a:t>실제적이며 상세한 것까지도 잘 </a:t>
                      </a:r>
                      <a:r>
                        <a:rPr lang="ko-KR" altLang="en-US" b="0" dirty="0" smtClean="0">
                          <a:solidFill>
                            <a:schemeClr val="tx1"/>
                          </a:solidFill>
                        </a:rPr>
                        <a:t>기억</a:t>
                      </a:r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err="1" smtClean="0"/>
                        <a:t>직관형</a:t>
                      </a:r>
                      <a:r>
                        <a:rPr lang="en-US" altLang="ko-KR" b="1" baseline="0" dirty="0" smtClean="0"/>
                        <a:t> </a:t>
                      </a:r>
                      <a:r>
                        <a:rPr lang="en-US" altLang="ko-KR" b="1" dirty="0" smtClean="0"/>
                        <a:t>N </a:t>
                      </a:r>
                    </a:p>
                    <a:p>
                      <a:pPr latinLnBrk="1"/>
                      <a:r>
                        <a:rPr lang="en-US" altLang="ko-KR" b="1" dirty="0" err="1" smtClean="0"/>
                        <a:t>iNtuition</a:t>
                      </a:r>
                      <a:endParaRPr lang="ko-KR" altLang="en-US" b="1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통찰을 통해 가능성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의미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관계를 인식</a:t>
                      </a:r>
                      <a:endParaRPr lang="en-US" altLang="ko-KR" dirty="0" smtClean="0"/>
                    </a:p>
                    <a:p>
                      <a:pPr latinLnBrk="1"/>
                      <a:r>
                        <a:rPr lang="ko-KR" altLang="en-US" dirty="0" smtClean="0"/>
                        <a:t>추상화하기를 선호하고 육감이나 예감으로 감각을 통하지 않는 채 인식하기도 함</a:t>
                      </a:r>
                      <a:r>
                        <a:rPr lang="en-US" altLang="ko-KR" dirty="0" smtClean="0"/>
                        <a:t> </a:t>
                      </a:r>
                      <a:endParaRPr lang="ko-KR" altLang="en-US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err="1" smtClean="0"/>
                        <a:t>사고형</a:t>
                      </a:r>
                      <a:r>
                        <a:rPr lang="en-US" altLang="ko-KR" b="1" baseline="0" dirty="0" smtClean="0"/>
                        <a:t> </a:t>
                      </a:r>
                      <a:r>
                        <a:rPr lang="en-US" altLang="ko-KR" b="1" dirty="0" smtClean="0"/>
                        <a:t>T </a:t>
                      </a:r>
                    </a:p>
                    <a:p>
                      <a:pPr latinLnBrk="1"/>
                      <a:r>
                        <a:rPr lang="en-US" altLang="ko-KR" b="1" dirty="0" smtClean="0"/>
                        <a:t>Thinking</a:t>
                      </a:r>
                      <a:endParaRPr lang="ko-KR" altLang="en-US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아이디어를 논리적으로 연관시킴</a:t>
                      </a:r>
                      <a:endParaRPr lang="en-US" altLang="ko-KR" dirty="0" smtClean="0"/>
                    </a:p>
                    <a:p>
                      <a:pPr latinLnBrk="1"/>
                      <a:r>
                        <a:rPr lang="ko-KR" altLang="en-US" dirty="0" smtClean="0"/>
                        <a:t>분석적이고 객관적이며 냉철하고 관계보다는 업무를 우선할 때가 많음</a:t>
                      </a:r>
                      <a:endParaRPr lang="ko-KR" alt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err="1" smtClean="0"/>
                        <a:t>감정형</a:t>
                      </a:r>
                      <a:r>
                        <a:rPr lang="en-US" altLang="ko-KR" b="1" baseline="0" dirty="0" smtClean="0"/>
                        <a:t>  </a:t>
                      </a:r>
                      <a:r>
                        <a:rPr lang="en-US" altLang="ko-KR" b="1" dirty="0" smtClean="0"/>
                        <a:t>F</a:t>
                      </a:r>
                    </a:p>
                    <a:p>
                      <a:pPr latinLnBrk="1"/>
                      <a:r>
                        <a:rPr lang="en-US" altLang="ko-KR" b="1" dirty="0" smtClean="0"/>
                        <a:t>Feeling</a:t>
                      </a:r>
                      <a:endParaRPr lang="ko-KR" altLang="en-US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인간관계 맥락에서 경험을 이해하려고 하므로 인간적인 측면을 중시하고 호의를 베풀거나 받는 것을 좋아하며 따뜻하고 대인관계에 우선순위를 둘 때가 많음</a:t>
                      </a:r>
                      <a:endParaRPr lang="ko-KR" alt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err="1" smtClean="0"/>
                        <a:t>판단형</a:t>
                      </a:r>
                      <a:r>
                        <a:rPr lang="en-US" altLang="ko-KR" b="1" baseline="0" dirty="0" smtClean="0"/>
                        <a:t> </a:t>
                      </a:r>
                      <a:r>
                        <a:rPr lang="en-US" altLang="ko-KR" b="1" dirty="0" smtClean="0"/>
                        <a:t>J</a:t>
                      </a:r>
                    </a:p>
                    <a:p>
                      <a:pPr latinLnBrk="1"/>
                      <a:r>
                        <a:rPr lang="en-US" altLang="ko-KR" b="1" dirty="0" smtClean="0"/>
                        <a:t>Judging </a:t>
                      </a:r>
                      <a:endParaRPr lang="ko-KR" altLang="en-US" b="1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계획을 잘 수립하며 체계적으로 활동하는 경향</a:t>
                      </a:r>
                      <a:endParaRPr lang="en-US" altLang="ko-KR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스케줄과 일의 마무리를 중요하게 여기고 일을 결정짓고 안정시키는 것을 선호</a:t>
                      </a:r>
                      <a:endParaRPr lang="ko-KR" altLang="en-US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err="1" smtClean="0"/>
                        <a:t>인식형</a:t>
                      </a:r>
                      <a:r>
                        <a:rPr lang="en-US" altLang="ko-KR" b="1" baseline="0" dirty="0" smtClean="0"/>
                        <a:t> </a:t>
                      </a:r>
                      <a:r>
                        <a:rPr lang="en-US" altLang="ko-KR" b="1" dirty="0" smtClean="0"/>
                        <a:t>P</a:t>
                      </a:r>
                      <a:br>
                        <a:rPr lang="en-US" altLang="ko-KR" b="1" dirty="0" smtClean="0"/>
                      </a:br>
                      <a:r>
                        <a:rPr lang="en-US" altLang="ko-KR" b="1" dirty="0" smtClean="0"/>
                        <a:t>Perceiving</a:t>
                      </a:r>
                      <a:endParaRPr lang="ko-KR" altLang="en-US" b="1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틀에 박히고 정해진 일과에 따르는 것을 지루하게 여기고 자신에게 들어오는 정보 자체를 즐기며 변화를 두려워하지 않음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63655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내용 개체 틀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9</a:t>
            </a:r>
            <a:r>
              <a:rPr lang="ko-KR" altLang="en-US" dirty="0"/>
              <a:t>가지 성격 유형과 유형들의 연관성을 </a:t>
            </a:r>
            <a:r>
              <a:rPr lang="ko-KR" altLang="en-US" dirty="0" smtClean="0"/>
              <a:t>표시한 </a:t>
            </a:r>
            <a:r>
              <a:rPr lang="ko-KR" altLang="en-US" dirty="0"/>
              <a:t>기하학적 </a:t>
            </a:r>
            <a:r>
              <a:rPr lang="ko-KR" altLang="en-US" dirty="0" smtClean="0"/>
              <a:t>도형</a:t>
            </a:r>
            <a:endParaRPr lang="en-US" altLang="ko-KR" dirty="0" smtClean="0"/>
          </a:p>
          <a:p>
            <a:r>
              <a:rPr lang="ko-KR" altLang="en-US" dirty="0" err="1" smtClean="0"/>
              <a:t>에네아스</a:t>
            </a:r>
            <a:r>
              <a:rPr lang="en-US" altLang="ko-KR" dirty="0" smtClean="0"/>
              <a:t>(</a:t>
            </a:r>
            <a:r>
              <a:rPr lang="en-US" altLang="ko-KR" dirty="0" err="1"/>
              <a:t>enneas</a:t>
            </a:r>
            <a:r>
              <a:rPr lang="en-US" altLang="ko-KR" dirty="0"/>
              <a:t>) +</a:t>
            </a:r>
            <a:r>
              <a:rPr lang="ko-KR" altLang="en-US" dirty="0" smtClean="0"/>
              <a:t> 그람</a:t>
            </a:r>
            <a:r>
              <a:rPr lang="en-US" altLang="ko-KR" dirty="0" smtClean="0"/>
              <a:t>(</a:t>
            </a:r>
            <a:r>
              <a:rPr lang="en-US" altLang="ko-KR" dirty="0" err="1"/>
              <a:t>gramma</a:t>
            </a:r>
            <a:r>
              <a:rPr lang="en-US" altLang="ko-KR" dirty="0" smtClean="0"/>
              <a:t>)</a:t>
            </a:r>
          </a:p>
          <a:p>
            <a:pPr marL="0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                   9 </a:t>
            </a:r>
            <a:r>
              <a:rPr lang="ko-KR" altLang="en-US" sz="2000" dirty="0" smtClean="0"/>
              <a:t>아홉                                                      기록</a:t>
            </a:r>
            <a:endParaRPr lang="en-US" altLang="ko-KR" sz="2000" dirty="0" smtClean="0"/>
          </a:p>
          <a:p>
            <a:r>
              <a:rPr lang="ko-KR" altLang="en-US" dirty="0" smtClean="0"/>
              <a:t>모든 </a:t>
            </a:r>
            <a:r>
              <a:rPr lang="ko-KR" altLang="en-US" dirty="0"/>
              <a:t>유형에 여러 성격이 혼합되어 나타나지만 특정 패턴의 </a:t>
            </a:r>
            <a:r>
              <a:rPr lang="ko-KR" altLang="en-US" dirty="0" smtClean="0"/>
              <a:t>기본적인 </a:t>
            </a:r>
            <a:r>
              <a:rPr lang="ko-KR" altLang="en-US" dirty="0"/>
              <a:t>성격 유형이 일생을 통해 일관되게 </a:t>
            </a:r>
            <a:r>
              <a:rPr lang="ko-KR" altLang="en-US" dirty="0" smtClean="0"/>
              <a:t>유지</a:t>
            </a:r>
            <a:endParaRPr lang="en-US" altLang="ko-KR" dirty="0" smtClean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에니어그램</a:t>
            </a:r>
            <a:r>
              <a:rPr lang="ko-KR" altLang="en-US" dirty="0" smtClean="0"/>
              <a:t> </a:t>
            </a:r>
            <a:r>
              <a:rPr lang="en-US" altLang="ko-KR" dirty="0" smtClean="0"/>
              <a:t>Enneagram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372363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내용 개체 틀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만 </a:t>
            </a:r>
            <a:r>
              <a:rPr lang="en-US" altLang="ko-KR" dirty="0"/>
              <a:t>6</a:t>
            </a:r>
            <a:r>
              <a:rPr lang="ko-KR" altLang="en-US" dirty="0"/>
              <a:t>세를 </a:t>
            </a:r>
            <a:r>
              <a:rPr lang="ko-KR" altLang="en-US" dirty="0" smtClean="0"/>
              <a:t>전후 </a:t>
            </a:r>
            <a:r>
              <a:rPr lang="ko-KR" altLang="en-US" dirty="0"/>
              <a:t>기본적인 성격 유형이 </a:t>
            </a:r>
            <a:r>
              <a:rPr lang="ko-KR" altLang="en-US" dirty="0" smtClean="0"/>
              <a:t>확정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이에 </a:t>
            </a:r>
            <a:r>
              <a:rPr lang="ko-KR" altLang="en-US" dirty="0"/>
              <a:t>따라 독특한 속성을 갖게 </a:t>
            </a:r>
            <a:r>
              <a:rPr lang="ko-KR" altLang="en-US" dirty="0" smtClean="0"/>
              <a:t>되는데</a:t>
            </a:r>
            <a:r>
              <a:rPr lang="en-US" altLang="ko-KR" dirty="0"/>
              <a:t>, </a:t>
            </a:r>
            <a:r>
              <a:rPr lang="ko-KR" altLang="en-US" dirty="0"/>
              <a:t>이것은 흔히 습성이나 버릇으로 </a:t>
            </a:r>
            <a:r>
              <a:rPr lang="ko-KR" altLang="en-US" dirty="0" smtClean="0"/>
              <a:t>나타남</a:t>
            </a:r>
            <a:endParaRPr lang="en-US" altLang="ko-KR" dirty="0" smtClean="0"/>
          </a:p>
          <a:p>
            <a:r>
              <a:rPr lang="ko-KR" altLang="en-US" dirty="0" smtClean="0"/>
              <a:t>성장과정에 </a:t>
            </a:r>
            <a:r>
              <a:rPr lang="ko-KR" altLang="en-US" dirty="0"/>
              <a:t>상처를 </a:t>
            </a:r>
            <a:r>
              <a:rPr lang="ko-KR" altLang="en-US" dirty="0" smtClean="0"/>
              <a:t>받으면서 </a:t>
            </a:r>
            <a:r>
              <a:rPr lang="ko-KR" altLang="en-US" dirty="0"/>
              <a:t>자기를 지키려고 애쓰면서 숨은 격정이나 강박충동이 자리 </a:t>
            </a:r>
            <a:r>
              <a:rPr lang="ko-KR" altLang="en-US" dirty="0" smtClean="0"/>
              <a:t>잡게 </a:t>
            </a:r>
            <a:r>
              <a:rPr lang="ko-KR" altLang="en-US" dirty="0"/>
              <a:t>되고 이에 따라 나이가 든 후에도 특정한 행동 양상을 보인다는 것</a:t>
            </a:r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에니어그램</a:t>
            </a:r>
            <a:r>
              <a:rPr lang="ko-KR" altLang="en-US" dirty="0" smtClean="0"/>
              <a:t> </a:t>
            </a:r>
            <a:r>
              <a:rPr lang="en-US" altLang="ko-KR" dirty="0" smtClean="0"/>
              <a:t>Enneagram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467172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err="1"/>
              <a:t>에니어그램을</a:t>
            </a:r>
            <a:r>
              <a:rPr lang="ko-KR" altLang="en-US" dirty="0"/>
              <a:t> 통해 자신과 타인의 행동을 더 깊이 이해할 수 있고</a:t>
            </a:r>
            <a:r>
              <a:rPr lang="en-US" altLang="ko-KR" dirty="0"/>
              <a:t>, </a:t>
            </a:r>
            <a:r>
              <a:rPr lang="ko-KR" altLang="en-US" dirty="0"/>
              <a:t>왜 그런 행동과 말을 했는지</a:t>
            </a:r>
            <a:r>
              <a:rPr lang="en-US" altLang="ko-KR" dirty="0"/>
              <a:t>, </a:t>
            </a:r>
            <a:r>
              <a:rPr lang="ko-KR" altLang="en-US" dirty="0"/>
              <a:t>다른 사람은 그 상황에서 왜 그렇게 </a:t>
            </a:r>
            <a:r>
              <a:rPr lang="ko-KR" altLang="en-US" dirty="0" smtClean="0"/>
              <a:t>대처했는지 </a:t>
            </a:r>
            <a:r>
              <a:rPr lang="ko-KR" altLang="en-US" dirty="0"/>
              <a:t>등을 생각해볼 수 있으므로 자기성찰과 관계의 변화를 가져 오는 </a:t>
            </a:r>
            <a:r>
              <a:rPr lang="ko-KR" altLang="en-US" dirty="0" smtClean="0"/>
              <a:t>계기</a:t>
            </a:r>
            <a:endParaRPr lang="en-US" altLang="ko-KR" dirty="0" smtClean="0"/>
          </a:p>
          <a:p>
            <a:r>
              <a:rPr lang="ko-KR" altLang="en-US" dirty="0"/>
              <a:t>자신의 진정한 모습을 발견하고 점차 조화로운 </a:t>
            </a:r>
            <a:r>
              <a:rPr lang="ko-KR" altLang="en-US" dirty="0" smtClean="0"/>
              <a:t>사람이 </a:t>
            </a:r>
            <a:r>
              <a:rPr lang="ko-KR" altLang="en-US" dirty="0"/>
              <a:t>되도록 </a:t>
            </a:r>
            <a:r>
              <a:rPr lang="ko-KR" altLang="en-US" dirty="0" smtClean="0"/>
              <a:t>노력</a:t>
            </a:r>
            <a:endParaRPr lang="en-US" altLang="ko-KR" dirty="0" smtClean="0"/>
          </a:p>
          <a:p>
            <a:r>
              <a:rPr lang="ko-KR" altLang="en-US" dirty="0" smtClean="0"/>
              <a:t>괜한 </a:t>
            </a:r>
            <a:r>
              <a:rPr lang="ko-KR" altLang="en-US" dirty="0"/>
              <a:t>편견이나 </a:t>
            </a:r>
            <a:r>
              <a:rPr lang="ko-KR" altLang="en-US" dirty="0" smtClean="0"/>
              <a:t>오해 없이 </a:t>
            </a:r>
            <a:r>
              <a:rPr lang="ko-KR" altLang="en-US" dirty="0"/>
              <a:t>상대방에 </a:t>
            </a:r>
            <a:r>
              <a:rPr lang="ko-KR" altLang="en-US" dirty="0" smtClean="0"/>
              <a:t>대해 긍정적이고 </a:t>
            </a:r>
            <a:r>
              <a:rPr lang="ko-KR" altLang="en-US" dirty="0"/>
              <a:t>새로운 시각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0245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4th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생물학적</a:t>
            </a:r>
            <a:r>
              <a:rPr lang="en-US" altLang="ko-KR" dirty="0" smtClean="0"/>
              <a:t> </a:t>
            </a:r>
            <a:r>
              <a:rPr lang="ko-KR" altLang="en-US" dirty="0" smtClean="0"/>
              <a:t>차이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309717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dirty="0" smtClean="0"/>
              <a:t>호르몬</a:t>
            </a:r>
            <a:r>
              <a:rPr lang="en-US" altLang="ko-KR" dirty="0"/>
              <a:t>, </a:t>
            </a:r>
            <a:r>
              <a:rPr lang="ko-KR" altLang="en-US" dirty="0"/>
              <a:t>두뇌 </a:t>
            </a:r>
            <a:r>
              <a:rPr lang="ko-KR" altLang="en-US" dirty="0" smtClean="0"/>
              <a:t>구조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우세반구</a:t>
            </a:r>
            <a:r>
              <a:rPr lang="ko-KR" altLang="en-US" dirty="0" smtClean="0"/>
              <a:t> </a:t>
            </a:r>
            <a:r>
              <a:rPr lang="ko-KR" altLang="en-US" dirty="0"/>
              <a:t>등에 </a:t>
            </a:r>
            <a:r>
              <a:rPr lang="ko-KR" altLang="en-US" dirty="0" smtClean="0"/>
              <a:t>차이</a:t>
            </a:r>
            <a:endParaRPr lang="en-US" altLang="ko-KR" dirty="0" smtClean="0"/>
          </a:p>
          <a:p>
            <a:r>
              <a:rPr lang="ko-KR" altLang="en-US" dirty="0" smtClean="0"/>
              <a:t>양육이나 </a:t>
            </a:r>
            <a:r>
              <a:rPr lang="ko-KR" altLang="en-US" dirty="0"/>
              <a:t>학습에 의한 사회화 과정에 영향을 받아 서로 다른 행동을 </a:t>
            </a:r>
            <a:r>
              <a:rPr lang="ko-KR" altLang="en-US" dirty="0" smtClean="0"/>
              <a:t>보임</a:t>
            </a:r>
            <a:endParaRPr lang="en-US" altLang="ko-KR" dirty="0" smtClean="0"/>
          </a:p>
          <a:p>
            <a:r>
              <a:rPr lang="ko-KR" altLang="en-US" dirty="0" smtClean="0"/>
              <a:t>여자는 공감능력 높아 상대적으로 언어 능력 뛰어남</a:t>
            </a:r>
            <a:endParaRPr lang="en-US" altLang="ko-KR" dirty="0"/>
          </a:p>
          <a:p>
            <a:r>
              <a:rPr lang="ko-KR" altLang="en-US" dirty="0" smtClean="0"/>
              <a:t>남자는 체계화 능력 발달로 공간지각능력 높음</a:t>
            </a:r>
            <a:endParaRPr lang="en-US" altLang="ko-KR" dirty="0" smtClean="0"/>
          </a:p>
          <a:p>
            <a:r>
              <a:rPr lang="ko-KR" altLang="en-US" smtClean="0"/>
              <a:t>성별에 </a:t>
            </a:r>
            <a:r>
              <a:rPr lang="ko-KR" altLang="en-US" dirty="0"/>
              <a:t>따른 차이를 이해하고 상호 보완하며 배려하려는 노력이 </a:t>
            </a:r>
            <a:r>
              <a:rPr lang="ko-KR" altLang="en-US" dirty="0" smtClean="0"/>
              <a:t>중요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남녀의 차이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554331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72363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5</a:t>
            </a:r>
            <a:r>
              <a:rPr lang="en-US" altLang="ko-KR" dirty="0" smtClean="0"/>
              <a:t>th Section </a:t>
            </a:r>
            <a:r>
              <a:rPr lang="ko-KR" altLang="en-US" dirty="0" smtClean="0"/>
              <a:t>학습활동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서로 달라서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12962237"/>
      </p:ext>
    </p:extLst>
  </p:cSld>
  <p:clrMapOvr>
    <a:masterClrMapping/>
  </p:clrMapOvr>
</p:sld>
</file>

<file path=ppt/theme/theme1.xml><?xml version="1.0" encoding="utf-8"?>
<a:theme xmlns:a="http://schemas.openxmlformats.org/drawingml/2006/main" name="New_Education03">
  <a:themeElements>
    <a:clrScheme name="Education0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ducation03">
      <a:maj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Education03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hade val="100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3500" dist="25400" dir="5400000" sx="102000" sy="102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31750" h="19050" prst="softRound"/>
            <a:contourClr>
              <a:schemeClr val="phClr"/>
            </a:contourClr>
          </a:sp3d>
        </a:effectStyle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69850" h="5715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50000"/>
              </a:schemeClr>
            </a:gs>
            <a:gs pos="64000">
              <a:schemeClr val="phClr">
                <a:tint val="100000"/>
                <a:shade val="85000"/>
                <a:satMod val="130000"/>
              </a:schemeClr>
            </a:gs>
            <a:gs pos="72000">
              <a:schemeClr val="phClr">
                <a:shade val="85000"/>
                <a:satMod val="13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90000"/>
                <a:satMod val="200000"/>
              </a:schemeClr>
            </a:gs>
            <a:gs pos="100000">
              <a:schemeClr val="phClr">
                <a:shade val="70000"/>
                <a:satMod val="150000"/>
              </a:schemeClr>
            </a:gs>
          </a:gsLst>
          <a:path path="circle">
            <a:fillToRect l="50000" t="10000" r="50000" b="9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메모 테마</Template>
  <TotalTime>128</TotalTime>
  <Words>791</Words>
  <Application>Microsoft Office PowerPoint</Application>
  <PresentationFormat>화면 슬라이드 쇼(4:3)</PresentationFormat>
  <Paragraphs>122</Paragraphs>
  <Slides>26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27" baseType="lpstr">
      <vt:lpstr>New_Education03</vt:lpstr>
      <vt:lpstr>개인차</vt:lpstr>
      <vt:lpstr>여우와 두루미</vt:lpstr>
      <vt:lpstr>개인차</vt:lpstr>
      <vt:lpstr>욕구의 차이</vt:lpstr>
      <vt:lpstr>Maslow 욕구단계 이론</vt:lpstr>
      <vt:lpstr>Maslow 욕구단계 이론</vt:lpstr>
      <vt:lpstr>기질의 차이</vt:lpstr>
      <vt:lpstr>기질 Temperament</vt:lpstr>
      <vt:lpstr>기질 Temperament</vt:lpstr>
      <vt:lpstr>성격의 발달과 유형의 차이</vt:lpstr>
      <vt:lpstr>성격(personality)</vt:lpstr>
      <vt:lpstr>성격(personality)</vt:lpstr>
      <vt:lpstr>Freud의 정신분석 이론</vt:lpstr>
      <vt:lpstr>Freud의 정신분석 이론</vt:lpstr>
      <vt:lpstr>Jung의 성격유형론 </vt:lpstr>
      <vt:lpstr>Jung의 성격유형론</vt:lpstr>
      <vt:lpstr>Jung의 성격유형론과 MBTI </vt:lpstr>
      <vt:lpstr>Jung의 성격유형론과 MBTI </vt:lpstr>
      <vt:lpstr>PowerPoint 프레젠테이션</vt:lpstr>
      <vt:lpstr>에니어그램 Enneagram</vt:lpstr>
      <vt:lpstr>에니어그램 Enneagram</vt:lpstr>
      <vt:lpstr>PowerPoint 프레젠테이션</vt:lpstr>
      <vt:lpstr>생물학적 차이</vt:lpstr>
      <vt:lpstr>남녀의 차이</vt:lpstr>
      <vt:lpstr>PowerPoint 프레젠테이션</vt:lpstr>
      <vt:lpstr>서로 달라서</vt:lpstr>
    </vt:vector>
  </TitlesOfParts>
  <Company>R&amp;D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교수님</cp:lastModifiedBy>
  <cp:revision>23</cp:revision>
  <dcterms:created xsi:type="dcterms:W3CDTF">2006-10-05T04:04:58Z</dcterms:created>
  <dcterms:modified xsi:type="dcterms:W3CDTF">2014-08-03T04:56:32Z</dcterms:modified>
</cp:coreProperties>
</file>