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80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0" r:id="rId14"/>
    <p:sldId id="268" r:id="rId15"/>
    <p:sldId id="269" r:id="rId16"/>
    <p:sldId id="281" r:id="rId17"/>
    <p:sldId id="282" r:id="rId18"/>
    <p:sldId id="270" r:id="rId19"/>
    <p:sldId id="283" r:id="rId20"/>
    <p:sldId id="284" r:id="rId21"/>
    <p:sldId id="285" r:id="rId22"/>
    <p:sldId id="271" r:id="rId23"/>
    <p:sldId id="272" r:id="rId24"/>
    <p:sldId id="273" r:id="rId25"/>
    <p:sldId id="274" r:id="rId26"/>
    <p:sldId id="276" r:id="rId27"/>
    <p:sldId id="275" r:id="rId28"/>
    <p:sldId id="277" r:id="rId29"/>
    <p:sldId id="278" r:id="rId30"/>
    <p:sldId id="279" r:id="rId3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인간관계와 의사소통</a:t>
            </a:r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인간관계의 이해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33847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43608" y="2060848"/>
            <a:ext cx="1944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smtClean="0"/>
              <a:t>사람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(+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사람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r>
              <a:rPr lang="en-US" altLang="ko-KR" dirty="0" smtClean="0"/>
              <a:t>=</a:t>
            </a:r>
            <a:r>
              <a:rPr lang="ko-KR" altLang="en-US" dirty="0"/>
              <a:t>인간</a:t>
            </a:r>
          </a:p>
        </p:txBody>
      </p:sp>
      <p:sp>
        <p:nvSpPr>
          <p:cNvPr id="7" name="제목 2"/>
          <p:cNvSpPr txBox="1">
            <a:spLocks/>
          </p:cNvSpPr>
          <p:nvPr/>
        </p:nvSpPr>
        <p:spPr bwMode="black">
          <a:xfrm>
            <a:off x="539552" y="2852936"/>
            <a:ext cx="76328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dirty="0" smtClean="0"/>
              <a:t>인간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인간 </a:t>
            </a:r>
            <a:r>
              <a:rPr lang="en-US" altLang="ko-KR" dirty="0" smtClean="0"/>
              <a:t>=</a:t>
            </a:r>
            <a:r>
              <a:rPr lang="ko-KR" altLang="en-US" dirty="0" smtClean="0"/>
              <a:t>관계 </a:t>
            </a:r>
            <a:r>
              <a:rPr lang="ko-KR" altLang="en-US" dirty="0" smtClean="0"/>
              <a:t>關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빗장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매듭</a:t>
            </a:r>
            <a:r>
              <a:rPr lang="en-US" altLang="ko-KR" sz="1600" dirty="0" smtClean="0"/>
              <a:t>)</a:t>
            </a:r>
            <a:r>
              <a:rPr lang="ko-KR" altLang="en-US" dirty="0" smtClean="0"/>
              <a:t>係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걸다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 묶다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66616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800" dirty="0">
                <a:latin typeface="30"/>
              </a:rPr>
              <a:t>두 사람이나 혹은 그 이상의 사람들</a:t>
            </a:r>
            <a:r>
              <a:rPr lang="en-US" altLang="ko-KR" sz="2800" dirty="0">
                <a:latin typeface="30"/>
              </a:rPr>
              <a:t> </a:t>
            </a:r>
            <a:r>
              <a:rPr lang="ko-KR" altLang="en-US" sz="2800" dirty="0">
                <a:latin typeface="30"/>
              </a:rPr>
              <a:t>간의 역동적이고 계속적인 상호작용의 복합적 </a:t>
            </a:r>
            <a:r>
              <a:rPr lang="ko-KR" altLang="en-US" sz="2800" dirty="0" smtClean="0">
                <a:latin typeface="30"/>
              </a:rPr>
              <a:t>패턴</a:t>
            </a:r>
            <a:endParaRPr lang="en-US" altLang="ko-KR" sz="2800" dirty="0" smtClean="0">
              <a:latin typeface="30"/>
            </a:endParaRPr>
          </a:p>
          <a:p>
            <a:endParaRPr lang="en-US" altLang="ko-KR" sz="2800" dirty="0" smtClean="0">
              <a:latin typeface="30"/>
            </a:endParaRPr>
          </a:p>
          <a:p>
            <a:r>
              <a:rPr lang="ko-KR" altLang="en-US" sz="2800" dirty="0" smtClean="0">
                <a:latin typeface="30"/>
              </a:rPr>
              <a:t>상대방을</a:t>
            </a:r>
            <a:r>
              <a:rPr lang="en-US" altLang="ko-KR" sz="2800" dirty="0" smtClean="0">
                <a:latin typeface="30"/>
              </a:rPr>
              <a:t> </a:t>
            </a:r>
            <a:r>
              <a:rPr lang="ko-KR" altLang="en-US" sz="2800" dirty="0" smtClean="0">
                <a:latin typeface="30"/>
              </a:rPr>
              <a:t>지배하거나 의존하면서 상호작용</a:t>
            </a:r>
            <a:endParaRPr lang="en-US" altLang="ko-KR" sz="2800" dirty="0" smtClean="0">
              <a:latin typeface="30"/>
            </a:endParaRPr>
          </a:p>
          <a:p>
            <a:endParaRPr lang="en-US" altLang="ko-KR" sz="2800" dirty="0" smtClean="0">
              <a:latin typeface="30"/>
            </a:endParaRPr>
          </a:p>
          <a:p>
            <a:r>
              <a:rPr lang="ko-KR" altLang="en-US" sz="2800" dirty="0" smtClean="0">
                <a:latin typeface="30"/>
              </a:rPr>
              <a:t>조화 </a:t>
            </a:r>
            <a:r>
              <a:rPr lang="ko-KR" altLang="en-US" sz="2800" dirty="0" smtClean="0">
                <a:latin typeface="30"/>
              </a:rPr>
              <a:t>또는 갈등 </a:t>
            </a:r>
            <a:endParaRPr lang="en-US" altLang="ko-KR" sz="2800" dirty="0">
              <a:latin typeface="30"/>
            </a:endParaRP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인간관계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2719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인간은 사회적 </a:t>
            </a:r>
            <a:r>
              <a:rPr lang="ko-KR" altLang="en-US" dirty="0" smtClean="0"/>
              <a:t>존재임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기본 욕구로서 관계의 욕구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욕구단계설</a:t>
            </a:r>
            <a:r>
              <a:rPr lang="en-US" altLang="ko-KR" sz="1200" dirty="0" smtClean="0"/>
              <a:t>(Maslow, 1968) 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단계 </a:t>
            </a:r>
            <a:r>
              <a:rPr lang="ko-KR" altLang="en-US" dirty="0" smtClean="0">
                <a:solidFill>
                  <a:srgbClr val="FFC000"/>
                </a:solidFill>
              </a:rPr>
              <a:t>소속과 애정 욕구</a:t>
            </a:r>
            <a:r>
              <a:rPr lang="ko-KR" altLang="en-US" dirty="0" smtClean="0"/>
              <a:t>에 해당하며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이를 충족하기 위해서는 생리적 욕구와 안전</a:t>
            </a:r>
            <a:r>
              <a:rPr lang="en-US" altLang="ko-KR" dirty="0" smtClean="0"/>
              <a:t>/</a:t>
            </a:r>
            <a:r>
              <a:rPr lang="ko-KR" altLang="en-US" dirty="0" smtClean="0"/>
              <a:t>안정의 욕구 충족이 선행되어야 함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기본</a:t>
            </a:r>
            <a:r>
              <a:rPr lang="en-US" altLang="ko-KR" dirty="0" smtClean="0"/>
              <a:t> </a:t>
            </a:r>
            <a:r>
              <a:rPr lang="ko-KR" altLang="en-US" dirty="0" smtClean="0"/>
              <a:t>욕구로서 인간관계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925144"/>
          </a:xfrm>
        </p:spPr>
        <p:txBody>
          <a:bodyPr>
            <a:normAutofit/>
          </a:bodyPr>
          <a:lstStyle/>
          <a:p>
            <a:r>
              <a:rPr lang="ko-KR" altLang="en-US" sz="2800" dirty="0"/>
              <a:t>인격은 타인과의 상호작용에 영향 </a:t>
            </a:r>
            <a:r>
              <a:rPr lang="ko-KR" altLang="en-US" sz="2800" dirty="0" smtClean="0"/>
              <a:t>미침</a:t>
            </a:r>
            <a:endParaRPr lang="en-US" altLang="ko-KR" sz="2800" dirty="0" smtClean="0"/>
          </a:p>
          <a:p>
            <a:r>
              <a:rPr lang="ko-KR" altLang="en-US" sz="2800" dirty="0" smtClean="0"/>
              <a:t>생물학적 욕구의 </a:t>
            </a:r>
            <a:r>
              <a:rPr lang="ko-KR" altLang="en-US" sz="2800" dirty="0"/>
              <a:t>충</a:t>
            </a:r>
            <a:r>
              <a:rPr lang="ko-KR" altLang="en-US" sz="2800" dirty="0" smtClean="0"/>
              <a:t>족과 인간관계의 안정이 인격발달에 중요</a:t>
            </a:r>
            <a:r>
              <a:rPr lang="en-US" altLang="ko-KR" sz="1800" dirty="0" smtClean="0"/>
              <a:t>(Sullivan)</a:t>
            </a:r>
          </a:p>
          <a:p>
            <a:r>
              <a:rPr lang="ko-KR" altLang="en-US" sz="2800" dirty="0" smtClean="0"/>
              <a:t>불충분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불만족스러운 관계는 불안을 야기하며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정서적 문제의 기본이 됨</a:t>
            </a:r>
            <a:endParaRPr lang="en-US" altLang="ko-KR" sz="2800" dirty="0" smtClean="0"/>
          </a:p>
          <a:p>
            <a:r>
              <a:rPr lang="ko-KR" altLang="en-US" sz="2800" dirty="0" smtClean="0"/>
              <a:t>인간관계는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개인 정체성과 인격발달에 영향 미침</a:t>
            </a:r>
            <a:r>
              <a:rPr lang="en-US" altLang="ko-KR" sz="1800" dirty="0" smtClean="0"/>
              <a:t>(</a:t>
            </a:r>
            <a:r>
              <a:rPr lang="en-US" altLang="ko-KR" sz="1800" dirty="0" err="1" smtClean="0"/>
              <a:t>Gazda</a:t>
            </a:r>
            <a:r>
              <a:rPr lang="en-US" altLang="ko-KR" sz="1800" dirty="0" smtClean="0"/>
              <a:t>)</a:t>
            </a:r>
          </a:p>
          <a:p>
            <a:r>
              <a:rPr lang="ko-KR" altLang="en-US" sz="2800" dirty="0" smtClean="0"/>
              <a:t>인간관계의 기초를 이루는 애착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1800" dirty="0" smtClean="0"/>
              <a:t>        (</a:t>
            </a:r>
            <a:r>
              <a:rPr lang="ko-KR" altLang="en-US" sz="1800" dirty="0" smtClean="0"/>
              <a:t>출생초기 불안정한 애착 경험한 경우 성장한 후에 관계 형성 및 유지 어려움</a:t>
            </a:r>
            <a:r>
              <a:rPr lang="en-US" altLang="ko-KR" sz="1800" dirty="0" smtClean="0"/>
              <a:t>)</a:t>
            </a:r>
            <a:endParaRPr lang="ko-KR" altLang="en-US" sz="1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인간관계와 인격발달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5788223"/>
            <a:ext cx="4289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Sullivan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>
                <a:solidFill>
                  <a:srgbClr val="FFC000"/>
                </a:solidFill>
              </a:rPr>
              <a:t>인간관계</a:t>
            </a:r>
            <a:r>
              <a:rPr lang="ko-KR" altLang="en-US" dirty="0" smtClean="0"/>
              <a:t>의 의미와 중요성 강조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5770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자존감</a:t>
            </a:r>
            <a:r>
              <a:rPr lang="ko-KR" altLang="en-US" dirty="0"/>
              <a:t> </a:t>
            </a:r>
            <a:r>
              <a:rPr lang="ko-KR" altLang="en-US" dirty="0" smtClean="0"/>
              <a:t>↑ ⇒ </a:t>
            </a:r>
            <a:r>
              <a:rPr lang="ko-KR" altLang="en-US" dirty="0"/>
              <a:t>적응력 </a:t>
            </a:r>
            <a:r>
              <a:rPr lang="ko-KR" altLang="en-US" dirty="0" smtClean="0"/>
              <a:t>↑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자기자신에게 긍정적 </a:t>
            </a:r>
            <a:r>
              <a:rPr lang="ko-KR" altLang="en-US" dirty="0"/>
              <a:t>⇒ </a:t>
            </a:r>
            <a:r>
              <a:rPr lang="ko-KR" altLang="en-US" dirty="0" smtClean="0"/>
              <a:t>가정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건강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개인 문제에 원만히 적응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자존감</a:t>
            </a:r>
            <a:r>
              <a:rPr lang="ko-KR" altLang="en-US" dirty="0" smtClean="0"/>
              <a:t> </a:t>
            </a:r>
            <a:r>
              <a:rPr lang="ko-KR" altLang="en-US" dirty="0" smtClean="0"/>
              <a:t>↓</a:t>
            </a:r>
            <a:r>
              <a:rPr lang="ko-KR" altLang="en-US" dirty="0"/>
              <a:t> </a:t>
            </a:r>
            <a:r>
              <a:rPr lang="en-US" altLang="ko-KR" dirty="0" smtClean="0"/>
              <a:t>or </a:t>
            </a:r>
            <a:r>
              <a:rPr lang="ko-KR" altLang="en-US" dirty="0"/>
              <a:t>자기개념 ↓</a:t>
            </a:r>
            <a:r>
              <a:rPr lang="ko-KR" altLang="en-US" dirty="0" smtClean="0"/>
              <a:t> </a:t>
            </a:r>
            <a:r>
              <a:rPr lang="ko-KR" altLang="en-US" dirty="0"/>
              <a:t>⇒ 관계 </a:t>
            </a:r>
            <a:r>
              <a:rPr lang="ko-KR" altLang="en-US" dirty="0" smtClean="0"/>
              <a:t>↓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인간관계와 </a:t>
            </a:r>
            <a:r>
              <a:rPr lang="ko-KR" altLang="en-US" dirty="0" err="1" smtClean="0"/>
              <a:t>자존감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9376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타인과 관계 및 상호작용을 시작하는 </a:t>
            </a:r>
            <a:r>
              <a:rPr lang="ko-KR" altLang="en-US" dirty="0" smtClean="0"/>
              <a:t>능력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자신의 권리나 불쾌함을 적절히 주장하는 능력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개인적인 </a:t>
            </a:r>
            <a:r>
              <a:rPr lang="ko-KR" altLang="en-US" dirty="0" smtClean="0"/>
              <a:t>정보를 타인에게 개방하는 능력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타인을 </a:t>
            </a:r>
            <a:r>
              <a:rPr lang="ko-KR" altLang="en-US" dirty="0" smtClean="0"/>
              <a:t>정서적으로 지지하는 능력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(</a:t>
            </a:r>
            <a:r>
              <a:rPr lang="ko-KR" altLang="en-US" sz="2000" dirty="0" smtClean="0"/>
              <a:t>이해와 공감 표현</a:t>
            </a:r>
            <a:r>
              <a:rPr lang="en-US" altLang="ko-KR" sz="2000" dirty="0" smtClean="0"/>
              <a:t>)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인간관계 </a:t>
            </a:r>
            <a:r>
              <a:rPr lang="ko-KR" altLang="en-US" dirty="0" err="1" smtClean="0"/>
              <a:t>유능성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87283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>
                <a:latin typeface="30"/>
              </a:rPr>
              <a:t>거부민감성</a:t>
            </a:r>
            <a:r>
              <a:rPr lang="en-US" altLang="ko-KR" sz="2800" dirty="0" smtClean="0">
                <a:latin typeface="30"/>
              </a:rPr>
              <a:t> </a:t>
            </a:r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</a:t>
            </a:r>
            <a:r>
              <a:rPr lang="ko-KR" altLang="en-US" sz="2400" dirty="0" smtClean="0"/>
              <a:t>대인관계에서 </a:t>
            </a:r>
            <a:r>
              <a:rPr lang="ko-KR" altLang="en-US" sz="2400" dirty="0" smtClean="0"/>
              <a:t>거부당할 </a:t>
            </a:r>
            <a:r>
              <a:rPr lang="ko-KR" altLang="en-US" sz="2400" dirty="0"/>
              <a:t>것이라는 불안한 </a:t>
            </a:r>
            <a:r>
              <a:rPr lang="ko-KR" altLang="en-US" sz="2400" dirty="0" smtClean="0"/>
              <a:t>기대를</a:t>
            </a:r>
            <a:r>
              <a:rPr lang="en-US" altLang="ko-KR" sz="2400" dirty="0"/>
              <a:t> </a:t>
            </a:r>
            <a:r>
              <a:rPr lang="ko-KR" altLang="en-US" sz="2400" dirty="0" smtClean="0"/>
              <a:t>가진 </a:t>
            </a:r>
            <a:r>
              <a:rPr lang="ko-KR" altLang="en-US" sz="2400" dirty="0"/>
              <a:t>채</a:t>
            </a:r>
            <a:r>
              <a:rPr lang="en-US" altLang="ko-KR" sz="2400" dirty="0"/>
              <a:t>,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상호작용에서 </a:t>
            </a:r>
            <a:r>
              <a:rPr lang="ko-KR" altLang="en-US" sz="2400" dirty="0"/>
              <a:t>거부와 관련된 단서를 지각하고</a:t>
            </a:r>
            <a:r>
              <a:rPr lang="en-US" altLang="ko-KR" sz="2400" dirty="0"/>
              <a:t>, </a:t>
            </a:r>
            <a:r>
              <a:rPr lang="ko-KR" altLang="en-US" sz="2400" dirty="0" err="1" smtClean="0"/>
              <a:t>거부당하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는 </a:t>
            </a:r>
            <a:r>
              <a:rPr lang="ko-KR" altLang="en-US" sz="2400" dirty="0"/>
              <a:t>상황에 </a:t>
            </a:r>
            <a:r>
              <a:rPr lang="ko-KR" altLang="en-US" sz="2400" dirty="0" smtClean="0"/>
              <a:t>과민하게 </a:t>
            </a:r>
            <a:r>
              <a:rPr lang="ko-KR" altLang="en-US" sz="2400" dirty="0"/>
              <a:t>반응하는 역동적인 </a:t>
            </a:r>
            <a:r>
              <a:rPr lang="ko-KR" altLang="en-US" sz="2400" dirty="0" smtClean="0"/>
              <a:t>인지∙정서적 과정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 (</a:t>
            </a:r>
            <a:r>
              <a:rPr lang="en-US" altLang="ko-KR" sz="2000" dirty="0"/>
              <a:t>Feldman &amp; Downey, 1994</a:t>
            </a:r>
            <a:r>
              <a:rPr lang="en-US" altLang="ko-KR" sz="2000" dirty="0" smtClean="0"/>
              <a:t>)</a:t>
            </a:r>
          </a:p>
          <a:p>
            <a:endParaRPr lang="en-US" altLang="ko-KR" sz="2800" dirty="0" smtClean="0"/>
          </a:p>
          <a:p>
            <a:r>
              <a:rPr lang="ko-KR" altLang="en-US" sz="2800" dirty="0" smtClean="0"/>
              <a:t>거부에 </a:t>
            </a:r>
            <a:r>
              <a:rPr lang="ko-KR" altLang="en-US" sz="2800" dirty="0"/>
              <a:t>민감한 사람들은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다른 </a:t>
            </a:r>
            <a:r>
              <a:rPr lang="ko-KR" altLang="en-US" sz="2800" dirty="0"/>
              <a:t>사람을 대할 때 불안이 높고 스트레스에 </a:t>
            </a:r>
            <a:r>
              <a:rPr lang="ko-KR" altLang="en-US" sz="2800" dirty="0" smtClean="0"/>
              <a:t>소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극적으로 </a:t>
            </a:r>
            <a:r>
              <a:rPr lang="ko-KR" altLang="en-US" sz="2800" dirty="0" smtClean="0"/>
              <a:t>대처해 어려움에 처하기도 함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인간관계와 거부민감성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2769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ko-KR" altLang="en-US" dirty="0" smtClean="0"/>
              <a:t>관계와 물질 모두 </a:t>
            </a:r>
            <a:r>
              <a:rPr lang="ko-KR" altLang="en-US" dirty="0" smtClean="0"/>
              <a:t>중요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인간은 </a:t>
            </a:r>
            <a:r>
              <a:rPr lang="ko-KR" altLang="en-US" dirty="0"/>
              <a:t>이 두 가지를 충족시켜 안전을 확보하려고 </a:t>
            </a:r>
            <a:r>
              <a:rPr lang="ko-KR" altLang="en-US" dirty="0" smtClean="0"/>
              <a:t>함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둘 </a:t>
            </a:r>
            <a:r>
              <a:rPr lang="ko-KR" altLang="en-US" dirty="0"/>
              <a:t>중 어느 하나가 부족할 경우 다른 하나를 추구하려는 경향이 </a:t>
            </a:r>
            <a:r>
              <a:rPr lang="ko-KR" altLang="en-US" dirty="0" smtClean="0"/>
              <a:t>높아짐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둘 </a:t>
            </a:r>
            <a:r>
              <a:rPr lang="ko-KR" altLang="en-US" dirty="0"/>
              <a:t>중 하나를 통해 안전 욕구를 충족하면 다른 하나를 덜 추구 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인간에 </a:t>
            </a:r>
            <a:r>
              <a:rPr lang="ko-KR" altLang="en-US" dirty="0" smtClean="0"/>
              <a:t>대한 </a:t>
            </a:r>
            <a:r>
              <a:rPr lang="ko-KR" altLang="en-US" dirty="0"/>
              <a:t>일반적 </a:t>
            </a:r>
            <a:r>
              <a:rPr lang="ko-KR" altLang="en-US" dirty="0" smtClean="0"/>
              <a:t>신뢰가 </a:t>
            </a:r>
            <a:r>
              <a:rPr lang="ko-KR" altLang="en-US" dirty="0"/>
              <a:t>낮은 </a:t>
            </a:r>
            <a:r>
              <a:rPr lang="ko-KR" altLang="en-US" dirty="0" smtClean="0"/>
              <a:t>사람일수록 물질 중시</a:t>
            </a:r>
            <a:r>
              <a:rPr lang="en-US" altLang="ko-KR" dirty="0" smtClean="0"/>
              <a:t>,</a:t>
            </a:r>
            <a:r>
              <a:rPr lang="ko-KR" altLang="en-US" dirty="0" smtClean="0"/>
              <a:t> 인간관계 </a:t>
            </a:r>
            <a:r>
              <a:rPr lang="ko-KR" altLang="en-US" dirty="0"/>
              <a:t>경시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물질주의와 인간관계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57562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개인주의 </a:t>
            </a:r>
            <a:r>
              <a:rPr lang="ko-KR" altLang="en-US" dirty="0"/>
              <a:t>중심의 </a:t>
            </a:r>
            <a:r>
              <a:rPr lang="ko-KR" altLang="en-US" dirty="0" smtClean="0"/>
              <a:t>문화</a:t>
            </a:r>
            <a:r>
              <a:rPr lang="en-US" altLang="ko-KR" sz="2000" dirty="0" smtClean="0"/>
              <a:t>(ex. </a:t>
            </a:r>
            <a:r>
              <a:rPr lang="ko-KR" altLang="en-US" sz="2000" dirty="0" smtClean="0"/>
              <a:t>미국</a:t>
            </a:r>
            <a:r>
              <a:rPr lang="en-US" altLang="ko-KR" sz="2000" dirty="0" smtClean="0"/>
              <a:t>)</a:t>
            </a:r>
            <a:r>
              <a:rPr lang="ko-KR" altLang="en-US" dirty="0" smtClean="0"/>
              <a:t>에서는 </a:t>
            </a:r>
            <a:r>
              <a:rPr lang="ko-KR" altLang="en-US" dirty="0"/>
              <a:t>친교관계를 성립하는 데 개인의 </a:t>
            </a:r>
            <a:r>
              <a:rPr lang="ko-KR" altLang="en-US" dirty="0" smtClean="0"/>
              <a:t>능력이나 </a:t>
            </a:r>
            <a:r>
              <a:rPr lang="ko-KR" altLang="en-US" dirty="0"/>
              <a:t>매력</a:t>
            </a:r>
            <a:r>
              <a:rPr lang="en-US" altLang="ko-KR" dirty="0"/>
              <a:t>, </a:t>
            </a:r>
            <a:r>
              <a:rPr lang="ko-KR" altLang="en-US" dirty="0"/>
              <a:t>혹은 화술이 </a:t>
            </a:r>
            <a:r>
              <a:rPr lang="ko-KR" altLang="en-US" dirty="0" smtClean="0"/>
              <a:t>중요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집합주의 중심의 문화</a:t>
            </a:r>
            <a:r>
              <a:rPr lang="en-US" altLang="ko-KR" sz="2000" dirty="0" smtClean="0"/>
              <a:t>(ex.</a:t>
            </a:r>
            <a:r>
              <a:rPr lang="ko-KR" altLang="en-US" sz="2000" dirty="0" smtClean="0"/>
              <a:t>한국</a:t>
            </a:r>
            <a:r>
              <a:rPr lang="en-US" altLang="ko-KR" sz="2000" dirty="0" smtClean="0"/>
              <a:t>)</a:t>
            </a:r>
            <a:r>
              <a:rPr lang="ko-KR" altLang="en-US" dirty="0" smtClean="0"/>
              <a:t>에서는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연줄과 </a:t>
            </a:r>
            <a:r>
              <a:rPr lang="ko-KR" altLang="en-US" dirty="0"/>
              <a:t>인연에 의해 많은 영향을 </a:t>
            </a:r>
            <a:r>
              <a:rPr lang="ko-KR" altLang="en-US" dirty="0" smtClean="0"/>
              <a:t>받음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r>
              <a:rPr lang="ko-KR" altLang="en-US" dirty="0"/>
              <a:t>처음 만날 때 둘 사이를 연결해주는 사람을 찾는 </a:t>
            </a:r>
            <a:r>
              <a:rPr lang="ko-KR" altLang="en-US" dirty="0" smtClean="0"/>
              <a:t>경향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학연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지연 등 끈끈한 </a:t>
            </a:r>
            <a:r>
              <a:rPr lang="ko-KR" altLang="en-US" dirty="0" err="1" smtClean="0"/>
              <a:t>집단애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문화와 인간관계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87334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외모나 </a:t>
            </a:r>
            <a:r>
              <a:rPr lang="ko-KR" altLang="en-US" dirty="0"/>
              <a:t>신체적인 매력도 대인관계의 지각과 선택 과정에 직접적인 </a:t>
            </a:r>
            <a:r>
              <a:rPr lang="ko-KR" altLang="en-US" dirty="0" smtClean="0"/>
              <a:t>영향 </a:t>
            </a:r>
            <a:r>
              <a:rPr lang="ko-KR" altLang="en-US" dirty="0" smtClean="0"/>
              <a:t>미침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신체적으로 </a:t>
            </a:r>
            <a:r>
              <a:rPr lang="ko-KR" altLang="en-US" dirty="0"/>
              <a:t>매력적인 사람을 </a:t>
            </a:r>
            <a:r>
              <a:rPr lang="ko-KR" altLang="en-US" dirty="0" smtClean="0"/>
              <a:t>긍정적으로 </a:t>
            </a:r>
            <a:r>
              <a:rPr lang="ko-KR" altLang="en-US" dirty="0"/>
              <a:t>평가하고 선호하는 </a:t>
            </a:r>
            <a:r>
              <a:rPr lang="ko-KR" altLang="en-US" dirty="0" smtClean="0"/>
              <a:t>경향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외모가 </a:t>
            </a:r>
            <a:r>
              <a:rPr lang="ko-KR" altLang="en-US" dirty="0" smtClean="0"/>
              <a:t>인간관계의 결정적 요소라기보다는 본인 외모에 대한 만족감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조화로운 매력일 수 있음 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외모와 인간관계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7962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인간관계 관련 개념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8575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67544" y="1556792"/>
            <a:ext cx="8109857" cy="4525963"/>
          </a:xfrm>
        </p:spPr>
        <p:txBody>
          <a:bodyPr>
            <a:normAutofit/>
          </a:bodyPr>
          <a:lstStyle/>
          <a:p>
            <a:endParaRPr lang="en-US" altLang="ko-KR" dirty="0"/>
          </a:p>
          <a:p>
            <a:endParaRPr lang="en-US" altLang="ko-KR" dirty="0" smtClean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437480"/>
              </p:ext>
            </p:extLst>
          </p:nvPr>
        </p:nvGraphicFramePr>
        <p:xfrm>
          <a:off x="1043608" y="1124744"/>
          <a:ext cx="7128792" cy="4752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5184576"/>
              </a:tblGrid>
              <a:tr h="475827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/>
                        <a:t>인간관계</a:t>
                      </a:r>
                      <a:endParaRPr lang="ko-KR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023007">
                <a:tc>
                  <a:txBody>
                    <a:bodyPr/>
                    <a:lstStyle/>
                    <a:p>
                      <a:r>
                        <a:rPr lang="ko-KR" altLang="en-US" dirty="0" smtClean="0"/>
                        <a:t>사회적 관계</a:t>
                      </a:r>
                      <a:endParaRPr lang="en-US" altLang="ko-KR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social relationship</a:t>
                      </a:r>
                    </a:p>
                    <a:p>
                      <a:endParaRPr lang="en-US" altLang="ko-K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일상생활에서 흔히 경험하는 관계 </a:t>
                      </a:r>
                      <a:r>
                        <a:rPr lang="en-US" altLang="ko-KR" dirty="0" smtClean="0"/>
                        <a:t/>
                      </a:r>
                      <a:br>
                        <a:rPr lang="en-US" altLang="ko-KR" dirty="0" smtClean="0"/>
                      </a:br>
                      <a:r>
                        <a:rPr lang="ko-KR" altLang="en-US" dirty="0" smtClean="0"/>
                        <a:t>친구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이웃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동료관계 등</a:t>
                      </a:r>
                      <a:endParaRPr lang="en-US" altLang="ko-KR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생각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느낌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경험을 나누며 서로의 욕구 충족 </a:t>
                      </a:r>
                      <a:r>
                        <a:rPr lang="en-US" altLang="ko-KR" dirty="0" smtClean="0"/>
                        <a:t> </a:t>
                      </a:r>
                    </a:p>
                  </a:txBody>
                  <a:tcPr/>
                </a:tc>
              </a:tr>
              <a:tr h="9742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친밀한 관계</a:t>
                      </a:r>
                      <a:endParaRPr lang="en-US" altLang="ko-KR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intimate relationship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정서적으로 맺어진 두 사람 사이</a:t>
                      </a:r>
                      <a:endParaRPr lang="en-US" altLang="ko-KR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개인적 욕구를 채우는 데 관심을 가지고 서로의 욕구를 잘 충족시키도록 도움</a:t>
                      </a:r>
                      <a:endParaRPr lang="en-US" altLang="ko-KR" dirty="0" smtClean="0"/>
                    </a:p>
                  </a:txBody>
                  <a:tcPr/>
                </a:tc>
              </a:tr>
              <a:tr h="1237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역할관계 </a:t>
                      </a:r>
                      <a:endParaRPr lang="en-US" altLang="ko-KR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role</a:t>
                      </a:r>
                      <a:r>
                        <a:rPr lang="ko-KR" altLang="en-US" sz="1400" dirty="0" smtClean="0"/>
                        <a:t> </a:t>
                      </a:r>
                      <a:r>
                        <a:rPr lang="en-US" altLang="ko-KR" sz="1400" dirty="0" smtClean="0"/>
                        <a:t>relationship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어떤 집단이나 사회에서 그 사람이 가지는 지위와 상태를 정하게 되고 다른 사람과의 관계에서 공통으로 이해되는 정보를 제공</a:t>
                      </a:r>
                      <a:r>
                        <a:rPr lang="en-US" altLang="ko-KR" dirty="0" smtClean="0"/>
                        <a:t>.</a:t>
                      </a:r>
                      <a:r>
                        <a:rPr lang="en-US" altLang="ko-KR" baseline="0" dirty="0" smtClean="0"/>
                        <a:t> </a:t>
                      </a:r>
                      <a:r>
                        <a:rPr lang="ko-KR" altLang="en-US" dirty="0" smtClean="0"/>
                        <a:t>사회적 자기개념을 가지게 함</a:t>
                      </a:r>
                      <a:endParaRPr lang="en-US" altLang="ko-KR" dirty="0" smtClean="0"/>
                    </a:p>
                  </a:txBody>
                  <a:tcPr/>
                </a:tc>
              </a:tr>
              <a:tr h="10423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치료적 관계 </a:t>
                      </a:r>
                      <a:r>
                        <a:rPr lang="en-US" altLang="ko-KR" sz="1400" dirty="0" smtClean="0"/>
                        <a:t>therapeutic relationship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대상자의 욕구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경험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감정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ko-KR" altLang="en-US" dirty="0" smtClean="0"/>
                        <a:t> 생각에 초점을 두는 대상자 중심의 관계</a:t>
                      </a:r>
                      <a:r>
                        <a:rPr lang="en-US" altLang="ko-KR" dirty="0" smtClean="0"/>
                        <a:t>. </a:t>
                      </a:r>
                      <a:r>
                        <a:rPr lang="ko-KR" altLang="en-US" dirty="0" smtClean="0"/>
                        <a:t>일반적인 사회적 관계나 친밀한 관계와 다름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8215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dirty="0" smtClean="0"/>
              <a:t>간호사의 자기인식</a:t>
            </a:r>
            <a:r>
              <a:rPr lang="en-US" altLang="ko-KR" dirty="0"/>
              <a:t>, </a:t>
            </a:r>
            <a:r>
              <a:rPr lang="ko-KR" altLang="en-US" dirty="0"/>
              <a:t>인간 행동에 대한 폭넓은 </a:t>
            </a:r>
            <a:r>
              <a:rPr lang="ko-KR" altLang="en-US" dirty="0" smtClean="0"/>
              <a:t>이해와 </a:t>
            </a:r>
            <a:r>
              <a:rPr lang="ko-KR" altLang="en-US" dirty="0" err="1"/>
              <a:t>의사소통술</a:t>
            </a:r>
            <a:r>
              <a:rPr lang="ko-KR" altLang="en-US" dirty="0"/>
              <a:t> </a:t>
            </a:r>
            <a:r>
              <a:rPr lang="ko-KR" altLang="en-US" dirty="0" smtClean="0"/>
              <a:t>필요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간호사와 </a:t>
            </a:r>
            <a:r>
              <a:rPr lang="ko-KR" altLang="en-US" dirty="0"/>
              <a:t>대상자 사이에 적절한 경계를 두어 사회적 관계나 친밀한 관계로 진행되지 않도록 해야 </a:t>
            </a:r>
            <a:r>
              <a:rPr lang="ko-KR" altLang="en-US" dirty="0" smtClean="0"/>
              <a:t>함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대상자 </a:t>
            </a:r>
            <a:r>
              <a:rPr lang="ko-KR" altLang="en-US" dirty="0" smtClean="0"/>
              <a:t>중심의 커뮤니케이션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  - </a:t>
            </a:r>
            <a:r>
              <a:rPr lang="ko-KR" altLang="en-US" sz="2000" dirty="0" smtClean="0"/>
              <a:t>대상자의 인생경험과 가치관 그리고 건강문제 사이의 연결점을 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  </a:t>
            </a:r>
            <a:r>
              <a:rPr lang="ko-KR" altLang="en-US" sz="2000" dirty="0" smtClean="0"/>
              <a:t>이해하려는 것</a:t>
            </a:r>
            <a:endParaRPr lang="en-US" altLang="ko-KR" sz="2000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일치관계</a:t>
            </a:r>
            <a:r>
              <a:rPr lang="ko-KR" altLang="en-US" dirty="0" smtClean="0"/>
              <a:t> </a:t>
            </a:r>
            <a:r>
              <a:rPr lang="en-US" altLang="ko-KR" dirty="0" smtClean="0"/>
              <a:t>rapport</a:t>
            </a:r>
            <a:r>
              <a:rPr lang="ko-KR" altLang="en-US" dirty="0" smtClean="0"/>
              <a:t> 형성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치료적</a:t>
            </a:r>
            <a:r>
              <a:rPr lang="en-US" altLang="ko-KR" dirty="0" smtClean="0"/>
              <a:t> </a:t>
            </a:r>
            <a:r>
              <a:rPr lang="ko-KR" altLang="en-US" dirty="0" smtClean="0"/>
              <a:t>관계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07779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라포</a:t>
            </a:r>
            <a:r>
              <a:rPr lang="ko-KR" altLang="en-US" dirty="0" smtClean="0"/>
              <a:t> </a:t>
            </a:r>
            <a:r>
              <a:rPr lang="en-US" altLang="ko-KR" dirty="0" smtClean="0"/>
              <a:t>rapport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첫 만남부터 </a:t>
            </a:r>
            <a:r>
              <a:rPr lang="ko-KR" altLang="en-US" dirty="0" err="1" smtClean="0"/>
              <a:t>일치관계</a:t>
            </a:r>
            <a:r>
              <a:rPr lang="ko-KR" altLang="en-US" dirty="0" smtClean="0"/>
              <a:t> 형성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대상자</a:t>
            </a:r>
            <a:r>
              <a:rPr lang="en-US" altLang="ko-KR" dirty="0" smtClean="0"/>
              <a:t>-</a:t>
            </a:r>
            <a:r>
              <a:rPr lang="ko-KR" altLang="en-US" dirty="0" smtClean="0"/>
              <a:t>간호사 관계 전체과정을 통해 지속</a:t>
            </a:r>
            <a:endParaRPr lang="en-US" altLang="ko-KR" dirty="0"/>
          </a:p>
          <a:p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일치관계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9150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412776"/>
            <a:ext cx="8109857" cy="4968552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공감적 </a:t>
            </a:r>
            <a:r>
              <a:rPr lang="ko-KR" altLang="en-US" dirty="0" smtClean="0"/>
              <a:t>객관성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/>
              <a:t>Here and now </a:t>
            </a:r>
            <a:r>
              <a:rPr lang="ko-KR" altLang="en-US" dirty="0"/>
              <a:t>집중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존중 </a:t>
            </a:r>
            <a:r>
              <a:rPr lang="ko-KR" altLang="en-US" dirty="0"/>
              <a:t>표함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진정한 </a:t>
            </a:r>
            <a:r>
              <a:rPr lang="ko-KR" altLang="en-US" dirty="0"/>
              <a:t>관심</a:t>
            </a:r>
            <a:r>
              <a:rPr lang="en-US" altLang="ko-KR" dirty="0"/>
              <a:t>, </a:t>
            </a:r>
            <a:r>
              <a:rPr lang="ko-KR" altLang="en-US" dirty="0"/>
              <a:t>확실한 태도로 역량 전달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서로 </a:t>
            </a:r>
            <a:r>
              <a:rPr lang="ko-KR" altLang="en-US" dirty="0"/>
              <a:t>다른 목표 해결 대안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일치관계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651206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관계와 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68079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412776"/>
            <a:ext cx="8109857" cy="5112568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dirty="0" smtClean="0"/>
              <a:t>일상 생활 그 </a:t>
            </a:r>
            <a:r>
              <a:rPr lang="ko-KR" altLang="en-US" dirty="0" smtClean="0"/>
              <a:t>자체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가정</a:t>
            </a:r>
            <a:r>
              <a:rPr lang="en-US" altLang="ko-KR" dirty="0" smtClean="0"/>
              <a:t>,</a:t>
            </a:r>
            <a:r>
              <a:rPr lang="ko-KR" altLang="en-US" dirty="0" smtClean="0"/>
              <a:t> 학교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직장 등에서 교류 ∙업무 도구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일생을 </a:t>
            </a:r>
            <a:r>
              <a:rPr lang="ko-KR" altLang="en-US" dirty="0" smtClean="0"/>
              <a:t>통해 지속되는 과정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현재 </a:t>
            </a:r>
            <a:r>
              <a:rPr lang="ko-KR" altLang="en-US" dirty="0" smtClean="0"/>
              <a:t>인간관계나 소통에 문제가 있더라도 노력 여하에 따라 달라짐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커뮤니케이션을 </a:t>
            </a:r>
            <a:r>
              <a:rPr lang="ko-KR" altLang="en-US" dirty="0" err="1" smtClean="0"/>
              <a:t>사려깊게</a:t>
            </a:r>
            <a:r>
              <a:rPr lang="ko-KR" altLang="en-US" dirty="0" smtClean="0"/>
              <a:t> 조절한다면</a:t>
            </a:r>
            <a:r>
              <a:rPr lang="en-US" altLang="ko-KR" dirty="0"/>
              <a:t> </a:t>
            </a:r>
            <a:r>
              <a:rPr lang="ko-KR" altLang="en-US" dirty="0" smtClean="0"/>
              <a:t>든든한 자원이 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삶의 질을 높임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인간관계와 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92137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자기침묵 </a:t>
            </a:r>
            <a:r>
              <a:rPr lang="en-US" altLang="ko-KR" dirty="0" smtClean="0"/>
              <a:t>silencing the </a:t>
            </a:r>
            <a:r>
              <a:rPr lang="en-US" altLang="ko-KR" dirty="0" smtClean="0"/>
              <a:t>self : </a:t>
            </a:r>
            <a:r>
              <a:rPr lang="ko-KR" altLang="en-US" dirty="0" smtClean="0"/>
              <a:t>상호작용에서</a:t>
            </a:r>
            <a:r>
              <a:rPr lang="en-US" altLang="ko-KR" dirty="0" smtClean="0"/>
              <a:t> </a:t>
            </a:r>
            <a:r>
              <a:rPr lang="ko-KR" altLang="en-US" dirty="0" smtClean="0"/>
              <a:t>자신의 감정이나 생각을 제한하는 </a:t>
            </a:r>
            <a:r>
              <a:rPr lang="ko-KR" altLang="en-US" dirty="0" smtClean="0"/>
              <a:t>행동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적절하지 않은 </a:t>
            </a:r>
            <a:r>
              <a:rPr lang="ko-KR" altLang="en-US" dirty="0" smtClean="0"/>
              <a:t>침묵은 </a:t>
            </a:r>
            <a:r>
              <a:rPr lang="ko-KR" altLang="en-US" dirty="0" smtClean="0"/>
              <a:t>인간관계에 </a:t>
            </a:r>
            <a:r>
              <a:rPr lang="ko-KR" altLang="en-US" dirty="0" err="1" smtClean="0"/>
              <a:t>부정적결과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침묵을 </a:t>
            </a:r>
            <a:r>
              <a:rPr lang="ko-KR" altLang="en-US" dirty="0" smtClean="0"/>
              <a:t>상황에 따라 적절히 </a:t>
            </a:r>
            <a:r>
              <a:rPr lang="ko-KR" altLang="en-US" dirty="0" smtClean="0"/>
              <a:t>활용해야 함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침묵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3239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행복한 </a:t>
            </a:r>
            <a:r>
              <a:rPr lang="ko-KR" altLang="en-US" dirty="0" smtClean="0"/>
              <a:t>관계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자기발전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간호업무 </a:t>
            </a:r>
            <a:r>
              <a:rPr lang="ko-KR" altLang="en-US" dirty="0" smtClean="0"/>
              <a:t>성취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관계와 소통의 기능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40008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57200" y="1412776"/>
            <a:ext cx="8109857" cy="5040560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자기를 표현하고 의사 전달을 위해 의사소통을 </a:t>
            </a:r>
            <a:r>
              <a:rPr lang="ko-KR" altLang="en-US" dirty="0" smtClean="0"/>
              <a:t>함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의사소통을 통해 보다 긍정적이고 생산적인 인간관계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만족과 </a:t>
            </a:r>
            <a:r>
              <a:rPr lang="ko-KR" altLang="en-US" dirty="0" smtClean="0"/>
              <a:t>안정 얻음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관계 </a:t>
            </a:r>
            <a:r>
              <a:rPr lang="ko-KR" altLang="en-US" dirty="0" smtClean="0"/>
              <a:t>속에서 행복해 질 수 있음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행복한</a:t>
            </a:r>
            <a:r>
              <a:rPr lang="en-US" altLang="ko-KR" dirty="0" smtClean="0"/>
              <a:t> </a:t>
            </a:r>
            <a:r>
              <a:rPr lang="ko-KR" altLang="en-US" dirty="0" smtClean="0"/>
              <a:t>관계와 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13546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자기 의견에 도전 받음으로써 발전하고 </a:t>
            </a:r>
            <a:r>
              <a:rPr lang="ko-KR" altLang="en-US" dirty="0" smtClean="0"/>
              <a:t>성숙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성숙한 인간은 타인과 관계 맺고 사회적 맥락 속에서 적절히 기능하는 심리적 특성이 있음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인간관계에 </a:t>
            </a:r>
            <a:r>
              <a:rPr lang="ko-KR" altLang="en-US" dirty="0" smtClean="0"/>
              <a:t>문제가 생기면 삶의 질 위협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 발전을 위한 관계와 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22217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412776"/>
            <a:ext cx="8109857" cy="5040560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간호를 잘 하려면 간호지식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간호술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의사소통술이</a:t>
            </a:r>
            <a:r>
              <a:rPr lang="ko-KR" altLang="en-US" dirty="0" smtClean="0"/>
              <a:t> </a:t>
            </a:r>
            <a:r>
              <a:rPr lang="ko-KR" altLang="en-US" dirty="0" smtClean="0"/>
              <a:t>필수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대상자와 그 가족들은 건강 문제로 매우 혼란스럽고 두려운 상태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따라서 간호사의 세심하고 배려 깊은 관계와 소통 필요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그러나 </a:t>
            </a:r>
            <a:r>
              <a:rPr lang="ko-KR" altLang="en-US" dirty="0" smtClean="0"/>
              <a:t>응급상황으로 촌각을 다투는 치열한 업무환경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스트레스 상황이 관계와 소통에 어려움을 초래하기도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간호업무 성취를 위한 관계와 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8326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의사소통의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이해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68079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둘 또는 그 이상의 사람들 간에 사실</a:t>
            </a:r>
            <a:r>
              <a:rPr lang="en-US" altLang="ko-KR" dirty="0"/>
              <a:t>, </a:t>
            </a:r>
            <a:r>
              <a:rPr lang="ko-KR" altLang="en-US" dirty="0"/>
              <a:t>생각</a:t>
            </a:r>
            <a:r>
              <a:rPr lang="en-US" altLang="ko-KR" dirty="0"/>
              <a:t>, </a:t>
            </a:r>
            <a:r>
              <a:rPr lang="ko-KR" altLang="en-US" dirty="0"/>
              <a:t>의견 또는 </a:t>
            </a:r>
            <a:r>
              <a:rPr lang="ko-KR" altLang="en-US" dirty="0" smtClean="0"/>
              <a:t>감정</a:t>
            </a:r>
            <a:r>
              <a:rPr lang="en-US" altLang="ko-KR" dirty="0"/>
              <a:t>, </a:t>
            </a:r>
            <a:r>
              <a:rPr lang="ko-KR" altLang="en-US" dirty="0"/>
              <a:t>즉 메시지의 교환을 통해 </a:t>
            </a:r>
            <a:r>
              <a:rPr lang="ko-KR" altLang="en-US" dirty="0">
                <a:solidFill>
                  <a:srgbClr val="FF0000"/>
                </a:solidFill>
              </a:rPr>
              <a:t>공통적 이해</a:t>
            </a:r>
            <a:r>
              <a:rPr lang="ko-KR" altLang="en-US" dirty="0"/>
              <a:t>를 </a:t>
            </a:r>
            <a:r>
              <a:rPr lang="ko-KR" altLang="en-US" dirty="0" smtClean="0"/>
              <a:t>이루고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수용자 </a:t>
            </a:r>
            <a:r>
              <a:rPr lang="ko-KR" altLang="en-US" dirty="0"/>
              <a:t>측의 </a:t>
            </a:r>
            <a:r>
              <a:rPr lang="ko-KR" altLang="en-US" dirty="0" smtClean="0"/>
              <a:t>의식이나 </a:t>
            </a:r>
            <a:r>
              <a:rPr lang="ko-KR" altLang="en-US" dirty="0"/>
              <a:t>태도 혹은 행동에 변화를 일으키는 </a:t>
            </a:r>
            <a:r>
              <a:rPr lang="ko-KR" altLang="en-US" dirty="0" smtClean="0">
                <a:solidFill>
                  <a:srgbClr val="FF0000"/>
                </a:solidFill>
              </a:rPr>
              <a:t>역동적인 </a:t>
            </a:r>
            <a:r>
              <a:rPr lang="ko-KR" altLang="en-US" dirty="0" smtClean="0"/>
              <a:t>일련의 과정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의사소통이란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76873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57200" y="1340768"/>
            <a:ext cx="8109857" cy="5112568"/>
          </a:xfrm>
        </p:spPr>
        <p:txBody>
          <a:bodyPr>
            <a:normAutofit fontScale="92500"/>
          </a:bodyPr>
          <a:lstStyle/>
          <a:p>
            <a:r>
              <a:rPr lang="ko-KR" altLang="en-US" sz="3500" dirty="0" smtClean="0"/>
              <a:t>언어적 의사소통</a:t>
            </a:r>
            <a:endParaRPr lang="en-US" altLang="ko-KR" sz="35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말이나 글을 통해 일어나는 의사소통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대화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토론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강연 등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통신수단의 다양화에 따른 문제 </a:t>
            </a:r>
            <a:endParaRPr lang="en-US" altLang="ko-KR" sz="2800" dirty="0" smtClean="0"/>
          </a:p>
          <a:p>
            <a:pPr marL="0" indent="0">
              <a:buNone/>
            </a:pPr>
            <a:endParaRPr lang="en-US" altLang="ko-KR" sz="2800" dirty="0" smtClean="0"/>
          </a:p>
          <a:p>
            <a:r>
              <a:rPr lang="ko-KR" altLang="en-US" sz="3500" dirty="0" smtClean="0"/>
              <a:t>비언어적 의사소통</a:t>
            </a:r>
            <a:endParaRPr lang="en-US" altLang="ko-KR" sz="3500" dirty="0" smtClean="0"/>
          </a:p>
          <a:p>
            <a:pPr marL="0" indent="0">
              <a:buNone/>
            </a:pPr>
            <a:r>
              <a:rPr lang="ko-KR" altLang="en-US" sz="2600" dirty="0" smtClean="0">
                <a:latin typeface="26"/>
              </a:rPr>
              <a:t>   언어가 담지 못하는 것을 포함하는 의사소통</a:t>
            </a:r>
            <a:endParaRPr lang="en-US" altLang="ko-KR" sz="2600" dirty="0" smtClean="0">
              <a:latin typeface="26"/>
            </a:endParaRPr>
          </a:p>
          <a:p>
            <a:pPr marL="0" indent="0">
              <a:buNone/>
            </a:pPr>
            <a:r>
              <a:rPr lang="ko-KR" altLang="en-US" sz="2800" dirty="0" smtClean="0">
                <a:latin typeface="26"/>
              </a:rPr>
              <a:t>   </a:t>
            </a:r>
            <a:r>
              <a:rPr lang="ko-KR" altLang="en-US" sz="2800" dirty="0" err="1" smtClean="0">
                <a:latin typeface="26"/>
              </a:rPr>
              <a:t>초언어적</a:t>
            </a:r>
            <a:r>
              <a:rPr lang="ko-KR" altLang="en-US" sz="2800" dirty="0" smtClean="0">
                <a:latin typeface="26"/>
              </a:rPr>
              <a:t> 의사소통</a:t>
            </a:r>
            <a:r>
              <a:rPr lang="en-US" altLang="ko-KR" sz="1700" dirty="0" smtClean="0">
                <a:latin typeface="26"/>
              </a:rPr>
              <a:t>(</a:t>
            </a:r>
            <a:r>
              <a:rPr lang="ko-KR" altLang="en-US" sz="1700" dirty="0">
                <a:latin typeface="26"/>
              </a:rPr>
              <a:t>옷</a:t>
            </a:r>
            <a:r>
              <a:rPr lang="en-US" altLang="ko-KR" sz="1700" dirty="0">
                <a:latin typeface="26"/>
              </a:rPr>
              <a:t>,</a:t>
            </a:r>
            <a:r>
              <a:rPr lang="ko-KR" altLang="en-US" sz="1700" dirty="0">
                <a:latin typeface="26"/>
              </a:rPr>
              <a:t> 시설</a:t>
            </a:r>
            <a:r>
              <a:rPr lang="en-US" altLang="ko-KR" sz="1700" dirty="0">
                <a:latin typeface="26"/>
              </a:rPr>
              <a:t>, </a:t>
            </a:r>
            <a:r>
              <a:rPr lang="ko-KR" altLang="en-US" sz="1700" dirty="0">
                <a:latin typeface="26"/>
              </a:rPr>
              <a:t>가구집기</a:t>
            </a:r>
            <a:r>
              <a:rPr lang="en-US" altLang="ko-KR" sz="1700" dirty="0">
                <a:latin typeface="26"/>
              </a:rPr>
              <a:t>, </a:t>
            </a:r>
            <a:r>
              <a:rPr lang="ko-KR" altLang="en-US" sz="1700" dirty="0">
                <a:latin typeface="26"/>
              </a:rPr>
              <a:t>거리 </a:t>
            </a:r>
            <a:r>
              <a:rPr lang="ko-KR" altLang="en-US" sz="1700" dirty="0" smtClean="0">
                <a:latin typeface="26"/>
              </a:rPr>
              <a:t>등</a:t>
            </a:r>
            <a:r>
              <a:rPr lang="en-US" altLang="ko-KR" sz="1700" dirty="0" smtClean="0">
                <a:latin typeface="26"/>
              </a:rPr>
              <a:t>)</a:t>
            </a:r>
            <a:r>
              <a:rPr lang="ko-KR" altLang="en-US" sz="2800" dirty="0" smtClean="0">
                <a:latin typeface="26"/>
              </a:rPr>
              <a:t> 편의상 포함</a:t>
            </a:r>
            <a:endParaRPr lang="en-US" altLang="ko-KR" sz="2800" dirty="0" smtClean="0">
              <a:latin typeface="26"/>
            </a:endParaRPr>
          </a:p>
          <a:p>
            <a:pPr marL="0" indent="0">
              <a:buNone/>
            </a:pPr>
            <a:r>
              <a:rPr lang="ko-KR" altLang="en-US" sz="2800" dirty="0" smtClean="0">
                <a:latin typeface="26"/>
              </a:rPr>
              <a:t>   비언어적 의사소통을 통해 훨씬 많은 부분이 전달됨</a:t>
            </a:r>
            <a:endParaRPr lang="en-US" altLang="ko-KR" sz="2800" dirty="0" smtClean="0">
              <a:latin typeface="26"/>
            </a:endParaRPr>
          </a:p>
          <a:p>
            <a:pPr marL="0" indent="0">
              <a:buNone/>
            </a:pPr>
            <a:r>
              <a:rPr lang="ko-KR" altLang="en-US" sz="2800" dirty="0" smtClean="0">
                <a:latin typeface="26"/>
              </a:rPr>
              <a:t>   효과적인 의사소통을 </a:t>
            </a:r>
            <a:r>
              <a:rPr lang="ko-KR" altLang="en-US" sz="2800" dirty="0" smtClean="0"/>
              <a:t>위해 매우 중요</a:t>
            </a:r>
            <a:endParaRPr lang="en-US" altLang="ko-KR" sz="2800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의사소통의 유형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79005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57200" y="1412776"/>
            <a:ext cx="8109857" cy="5040560"/>
          </a:xfrm>
        </p:spPr>
        <p:txBody>
          <a:bodyPr>
            <a:normAutofit fontScale="85000" lnSpcReduction="10000"/>
          </a:bodyPr>
          <a:lstStyle/>
          <a:p>
            <a:r>
              <a:rPr lang="ko-KR" altLang="en-US" dirty="0" err="1" smtClean="0"/>
              <a:t>회유형</a:t>
            </a:r>
            <a:r>
              <a:rPr lang="ko-KR" altLang="en-US" dirty="0" smtClean="0"/>
              <a:t> </a:t>
            </a:r>
            <a:r>
              <a:rPr lang="en-US" altLang="ko-KR" dirty="0" smtClean="0"/>
              <a:t>placating: </a:t>
            </a:r>
            <a:r>
              <a:rPr lang="ko-KR" altLang="en-US" dirty="0" smtClean="0"/>
              <a:t>타인의 비위를 </a:t>
            </a:r>
            <a:r>
              <a:rPr lang="ko-KR" altLang="en-US" dirty="0"/>
              <a:t>맞</a:t>
            </a:r>
            <a:r>
              <a:rPr lang="ko-KR" altLang="en-US" dirty="0" smtClean="0"/>
              <a:t>추기 위해 자신을 </a:t>
            </a:r>
            <a:r>
              <a:rPr lang="ko-KR" altLang="en-US" dirty="0" smtClean="0"/>
              <a:t>무시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비난형</a:t>
            </a:r>
            <a:r>
              <a:rPr lang="ko-KR" altLang="en-US" dirty="0" smtClean="0"/>
              <a:t> </a:t>
            </a:r>
            <a:r>
              <a:rPr lang="en-US" altLang="ko-KR" dirty="0" smtClean="0"/>
              <a:t>blaming: </a:t>
            </a:r>
            <a:r>
              <a:rPr lang="ko-KR" altLang="en-US" dirty="0" smtClean="0"/>
              <a:t>타인을 무시하고 자기만을 생각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초이성형</a:t>
            </a:r>
            <a:r>
              <a:rPr lang="ko-KR" altLang="en-US" dirty="0" smtClean="0"/>
              <a:t> </a:t>
            </a:r>
            <a:r>
              <a:rPr lang="en-US" altLang="ko-KR" dirty="0" smtClean="0"/>
              <a:t>super-reasonable: </a:t>
            </a:r>
            <a:r>
              <a:rPr lang="ko-KR" altLang="en-US" dirty="0" smtClean="0"/>
              <a:t>지나치게 이성적이면서 자기자신이나 타인 모두 과소평가하고 상황 중시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산만형</a:t>
            </a:r>
            <a:r>
              <a:rPr lang="ko-KR" altLang="en-US" dirty="0" smtClean="0"/>
              <a:t> </a:t>
            </a:r>
            <a:r>
              <a:rPr lang="en-US" altLang="ko-KR" dirty="0" smtClean="0"/>
              <a:t>irrelevant: </a:t>
            </a:r>
            <a:r>
              <a:rPr lang="ko-KR" altLang="en-US" dirty="0" smtClean="0"/>
              <a:t>주제에 초점을 맞추지 못하고 상대방이나 상황과도 조화롭지 못함</a:t>
            </a:r>
            <a:endParaRPr lang="en-US" altLang="ko-KR" dirty="0" smtClean="0"/>
          </a:p>
          <a:p>
            <a:pPr marL="0" indent="0" algn="r">
              <a:buNone/>
            </a:pPr>
            <a:r>
              <a:rPr lang="en-US" altLang="ko-KR" sz="2400" dirty="0" err="1" smtClean="0"/>
              <a:t>Satir</a:t>
            </a:r>
            <a:r>
              <a:rPr lang="en-US" altLang="ko-KR" sz="2400" dirty="0" smtClean="0"/>
              <a:t>(1972</a:t>
            </a:r>
            <a:r>
              <a:rPr lang="en-US" altLang="ko-KR" sz="2400" dirty="0"/>
              <a:t>)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역기능적 의사소통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776873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57200" y="1412776"/>
            <a:ext cx="8109857" cy="4968552"/>
          </a:xfrm>
        </p:spPr>
        <p:txBody>
          <a:bodyPr/>
          <a:lstStyle/>
          <a:p>
            <a:r>
              <a:rPr lang="ko-KR" altLang="en-US" dirty="0" smtClean="0"/>
              <a:t>인간의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이해</a:t>
            </a:r>
            <a:r>
              <a:rPr lang="en-US" altLang="ko-KR" dirty="0" smtClean="0"/>
              <a:t>, </a:t>
            </a:r>
            <a:r>
              <a:rPr lang="ko-KR" altLang="en-US" dirty="0" smtClean="0"/>
              <a:t>특히 인간의 다양한 차이에 대한 </a:t>
            </a:r>
            <a:r>
              <a:rPr lang="ko-KR" altLang="en-US" dirty="0" smtClean="0"/>
              <a:t>이해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커뮤니케이션 </a:t>
            </a:r>
            <a:r>
              <a:rPr lang="ko-KR" altLang="en-US" dirty="0" err="1" smtClean="0"/>
              <a:t>전후관계와</a:t>
            </a:r>
            <a:r>
              <a:rPr lang="ko-KR" altLang="en-US" dirty="0" smtClean="0"/>
              <a:t> 배경</a:t>
            </a:r>
            <a:r>
              <a:rPr lang="en-US" altLang="ko-KR" dirty="0" smtClean="0"/>
              <a:t>(</a:t>
            </a:r>
            <a:r>
              <a:rPr lang="ko-KR" altLang="en-US" dirty="0" smtClean="0"/>
              <a:t>상황적 맥락</a:t>
            </a:r>
            <a:r>
              <a:rPr lang="en-US" altLang="ko-KR" dirty="0" smtClean="0"/>
              <a:t>)</a:t>
            </a:r>
            <a:r>
              <a:rPr lang="ko-KR" altLang="en-US" dirty="0" smtClean="0"/>
              <a:t> 이해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신념과 </a:t>
            </a:r>
            <a:r>
              <a:rPr lang="ko-KR" altLang="en-US" dirty="0" smtClean="0"/>
              <a:t>문화에 대한 고려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효과적인 의사소통의 유의사항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76873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5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인간관계 </a:t>
            </a:r>
            <a:r>
              <a:rPr lang="ko-KR" altLang="en-US" dirty="0" err="1" smtClean="0"/>
              <a:t>지도그리기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3421632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1573</TotalTime>
  <Words>897</Words>
  <Application>Microsoft Office PowerPoint</Application>
  <PresentationFormat>화면 슬라이드 쇼(4:3)</PresentationFormat>
  <Paragraphs>191</Paragraphs>
  <Slides>30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1" baseType="lpstr">
      <vt:lpstr>New_Education03</vt:lpstr>
      <vt:lpstr>인간관계와 의사소통</vt:lpstr>
      <vt:lpstr>인간관계의 이해</vt:lpstr>
      <vt:lpstr>PowerPoint 프레젠테이션</vt:lpstr>
      <vt:lpstr>인간관계</vt:lpstr>
      <vt:lpstr>기본 욕구로서 인간관계</vt:lpstr>
      <vt:lpstr>인간관계와 인격발달</vt:lpstr>
      <vt:lpstr>인간관계와 자존감</vt:lpstr>
      <vt:lpstr>인간관계 유능성</vt:lpstr>
      <vt:lpstr>인간관계와 거부민감성</vt:lpstr>
      <vt:lpstr>물질주의와 인간관계</vt:lpstr>
      <vt:lpstr>문화와 인간관계</vt:lpstr>
      <vt:lpstr>외모와 인간관계</vt:lpstr>
      <vt:lpstr>인간관계 관련 개념</vt:lpstr>
      <vt:lpstr>PowerPoint 프레젠테이션</vt:lpstr>
      <vt:lpstr>치료적 관계</vt:lpstr>
      <vt:lpstr>일치관계</vt:lpstr>
      <vt:lpstr>일치관계</vt:lpstr>
      <vt:lpstr>관계와 소통</vt:lpstr>
      <vt:lpstr>인간관계와 소통</vt:lpstr>
      <vt:lpstr>침묵</vt:lpstr>
      <vt:lpstr>관계와 소통의 기능</vt:lpstr>
      <vt:lpstr>행복한 관계와 소통</vt:lpstr>
      <vt:lpstr>자기 발전을 위한 관계와 소통</vt:lpstr>
      <vt:lpstr>간호업무 성취를 위한 관계와 소통</vt:lpstr>
      <vt:lpstr>의사소통의 이해</vt:lpstr>
      <vt:lpstr>의사소통이란</vt:lpstr>
      <vt:lpstr>의사소통의 유형</vt:lpstr>
      <vt:lpstr>역기능적 의사소통</vt:lpstr>
      <vt:lpstr>효과적인 의사소통의 유의사항</vt:lpstr>
      <vt:lpstr>인간관계 지도그리기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임숙빈</cp:lastModifiedBy>
  <cp:revision>37</cp:revision>
  <dcterms:created xsi:type="dcterms:W3CDTF">2006-10-05T04:04:58Z</dcterms:created>
  <dcterms:modified xsi:type="dcterms:W3CDTF">2014-08-11T04:21:12Z</dcterms:modified>
</cp:coreProperties>
</file>