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1C23-8C41-4ECF-A2D3-2615C1BDE8FB}" type="datetimeFigureOut">
              <a:rPr lang="ko-KR" altLang="en-US" smtClean="0"/>
              <a:t>2016-02-22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54D51-5B0D-4B50-96DB-9198439D2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6374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1C23-8C41-4ECF-A2D3-2615C1BDE8FB}" type="datetimeFigureOut">
              <a:rPr lang="ko-KR" altLang="en-US" smtClean="0"/>
              <a:t>2016-02-22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54D51-5B0D-4B50-96DB-9198439D2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13939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1C23-8C41-4ECF-A2D3-2615C1BDE8FB}" type="datetimeFigureOut">
              <a:rPr lang="ko-KR" altLang="en-US" smtClean="0"/>
              <a:t>2016-02-22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54D51-5B0D-4B50-96DB-9198439D2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9604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1C23-8C41-4ECF-A2D3-2615C1BDE8FB}" type="datetimeFigureOut">
              <a:rPr lang="ko-KR" altLang="en-US" smtClean="0"/>
              <a:t>2016-02-22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54D51-5B0D-4B50-96DB-9198439D2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394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1C23-8C41-4ECF-A2D3-2615C1BDE8FB}" type="datetimeFigureOut">
              <a:rPr lang="ko-KR" altLang="en-US" smtClean="0"/>
              <a:t>2016-02-22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54D51-5B0D-4B50-96DB-9198439D2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6139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1C23-8C41-4ECF-A2D3-2615C1BDE8FB}" type="datetimeFigureOut">
              <a:rPr lang="ko-KR" altLang="en-US" smtClean="0"/>
              <a:t>2016-02-22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54D51-5B0D-4B50-96DB-9198439D2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0177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1C23-8C41-4ECF-A2D3-2615C1BDE8FB}" type="datetimeFigureOut">
              <a:rPr lang="ko-KR" altLang="en-US" smtClean="0"/>
              <a:t>2016-02-22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54D51-5B0D-4B50-96DB-9198439D2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4024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1C23-8C41-4ECF-A2D3-2615C1BDE8FB}" type="datetimeFigureOut">
              <a:rPr lang="ko-KR" altLang="en-US" smtClean="0"/>
              <a:t>2016-02-22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54D51-5B0D-4B50-96DB-9198439D2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2168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1C23-8C41-4ECF-A2D3-2615C1BDE8FB}" type="datetimeFigureOut">
              <a:rPr lang="ko-KR" altLang="en-US" smtClean="0"/>
              <a:t>2016-02-22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54D51-5B0D-4B50-96DB-9198439D2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0405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1C23-8C41-4ECF-A2D3-2615C1BDE8FB}" type="datetimeFigureOut">
              <a:rPr lang="ko-KR" altLang="en-US" smtClean="0"/>
              <a:t>2016-02-22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54D51-5B0D-4B50-96DB-9198439D2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204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1C23-8C41-4ECF-A2D3-2615C1BDE8FB}" type="datetimeFigureOut">
              <a:rPr lang="ko-KR" altLang="en-US" smtClean="0"/>
              <a:t>2016-02-22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54D51-5B0D-4B50-96DB-9198439D2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2955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091C23-8C41-4ECF-A2D3-2615C1BDE8FB}" type="datetimeFigureOut">
              <a:rPr lang="ko-KR" altLang="en-US" smtClean="0"/>
              <a:t>2016-02-22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F54D51-5B0D-4B50-96DB-9198439D2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7439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info.hit.ac.kr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51520" y="620688"/>
            <a:ext cx="8712968" cy="3528392"/>
          </a:xfrm>
        </p:spPr>
        <p:txBody>
          <a:bodyPr>
            <a:noAutofit/>
          </a:bodyPr>
          <a:lstStyle/>
          <a:p>
            <a:r>
              <a:rPr lang="en-US" altLang="ko-KR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</a:t>
            </a:r>
            <a:r>
              <a:rPr lang="ko-KR" altLang="en-US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학번 </a:t>
            </a:r>
            <a:r>
              <a:rPr lang="en-US" altLang="ko-KR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altLang="ko-KR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ko-KR" altLang="en-U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수강신청 </a:t>
            </a:r>
            <a:r>
              <a:rPr lang="ko-KR" altLang="en-US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 유의사항 </a:t>
            </a:r>
            <a:r>
              <a:rPr lang="en-US" altLang="ko-KR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altLang="ko-KR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ko-KR" altLang="en-U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및 기타 안내</a:t>
            </a:r>
            <a:endParaRPr lang="ko-KR" altLang="en-US" sz="66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4499992" y="5481436"/>
            <a:ext cx="3168352" cy="1051266"/>
          </a:xfrm>
        </p:spPr>
        <p:txBody>
          <a:bodyPr>
            <a:noAutofit/>
          </a:bodyPr>
          <a:lstStyle/>
          <a:p>
            <a:r>
              <a:rPr lang="ko-KR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간호학과</a:t>
            </a:r>
            <a:endParaRPr lang="ko-KR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5517232"/>
            <a:ext cx="3762375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729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수강신청 기간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fontAlgn="base"/>
            <a:r>
              <a:rPr lang="ko-KR" altLang="en-US" sz="4400" b="1" dirty="0" smtClean="0"/>
              <a:t>수강신청 </a:t>
            </a:r>
            <a:r>
              <a:rPr lang="ko-KR" altLang="en-US" sz="4400" b="1" dirty="0"/>
              <a:t>기간 </a:t>
            </a:r>
            <a:r>
              <a:rPr lang="en-US" altLang="ko-KR" sz="4400" b="1" dirty="0"/>
              <a:t>: </a:t>
            </a:r>
          </a:p>
          <a:p>
            <a:pPr marL="0" indent="0" algn="ctr" fontAlgn="base">
              <a:buNone/>
            </a:pPr>
            <a:r>
              <a:rPr lang="en-US" altLang="ko-KR" sz="4400" b="1" dirty="0" smtClean="0"/>
              <a:t>2016</a:t>
            </a:r>
            <a:r>
              <a:rPr lang="en-US" altLang="ko-KR" sz="4400" b="1" dirty="0"/>
              <a:t>. 02. 22 (</a:t>
            </a:r>
            <a:r>
              <a:rPr lang="ko-KR" altLang="en-US" sz="4400" b="1" dirty="0"/>
              <a:t>월</a:t>
            </a:r>
            <a:r>
              <a:rPr lang="en-US" altLang="ko-KR" sz="4400" b="1" dirty="0"/>
              <a:t>) ~ 24 (</a:t>
            </a:r>
            <a:r>
              <a:rPr lang="ko-KR" altLang="en-US" sz="4400" b="1" dirty="0"/>
              <a:t>수</a:t>
            </a:r>
            <a:r>
              <a:rPr lang="en-US" altLang="ko-KR" sz="4400" b="1" dirty="0" smtClean="0"/>
              <a:t>)</a:t>
            </a:r>
          </a:p>
          <a:p>
            <a:pPr marL="0" indent="0" algn="ctr" fontAlgn="base">
              <a:buNone/>
            </a:pPr>
            <a:endParaRPr lang="ko-KR" altLang="en-US" sz="4400" b="1" dirty="0"/>
          </a:p>
          <a:p>
            <a:pPr algn="ctr" fontAlgn="base"/>
            <a:r>
              <a:rPr lang="ko-KR" altLang="en-US" sz="4400" b="1" dirty="0" smtClean="0"/>
              <a:t>수강신청 </a:t>
            </a:r>
            <a:r>
              <a:rPr lang="ko-KR" altLang="en-US" sz="4400" b="1" dirty="0"/>
              <a:t>정정기간 </a:t>
            </a:r>
            <a:r>
              <a:rPr lang="en-US" altLang="ko-KR" sz="4400" b="1" dirty="0"/>
              <a:t>: </a:t>
            </a:r>
            <a:endParaRPr lang="en-US" altLang="ko-KR" sz="4400" b="1" dirty="0" smtClean="0"/>
          </a:p>
          <a:p>
            <a:pPr marL="0" indent="0" algn="ctr" fontAlgn="base">
              <a:buNone/>
            </a:pPr>
            <a:r>
              <a:rPr lang="en-US" altLang="ko-KR" sz="4400" b="1" dirty="0" smtClean="0"/>
              <a:t>2016</a:t>
            </a:r>
            <a:r>
              <a:rPr lang="en-US" altLang="ko-KR" sz="4400" b="1" dirty="0"/>
              <a:t>. 3. 2 (</a:t>
            </a:r>
            <a:r>
              <a:rPr lang="ko-KR" altLang="en-US" sz="4400" b="1" dirty="0"/>
              <a:t>수</a:t>
            </a:r>
            <a:r>
              <a:rPr lang="en-US" altLang="ko-KR" sz="4400" b="1" dirty="0"/>
              <a:t>) ~ 4 (</a:t>
            </a:r>
            <a:r>
              <a:rPr lang="ko-KR" altLang="en-US" sz="4400" b="1" dirty="0"/>
              <a:t>금</a:t>
            </a:r>
            <a:r>
              <a:rPr lang="en-US" altLang="ko-KR" sz="4400" b="1" dirty="0"/>
              <a:t>)</a:t>
            </a:r>
            <a:endParaRPr lang="ko-KR" altLang="en-US" sz="4400" b="1" dirty="0"/>
          </a:p>
          <a:p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120645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48070"/>
            <a:ext cx="8424936" cy="716634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수강신청 방법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692696"/>
            <a:ext cx="7704855" cy="4869723"/>
          </a:xfrm>
          <a:prstGeom prst="rect">
            <a:avLst/>
          </a:prstGeom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7523" y="5805264"/>
            <a:ext cx="8496944" cy="936104"/>
          </a:xfrm>
        </p:spPr>
        <p:txBody>
          <a:bodyPr>
            <a:normAutofit/>
          </a:bodyPr>
          <a:lstStyle/>
          <a:p>
            <a:pPr marL="0" indent="0" algn="ctr" fontAlgn="base">
              <a:buNone/>
            </a:pPr>
            <a:r>
              <a:rPr lang="en-US" altLang="ko-KR" sz="2400" dirty="0" smtClean="0"/>
              <a:t>1. </a:t>
            </a:r>
            <a:r>
              <a:rPr lang="en-US" altLang="ko-KR" sz="2400" dirty="0" smtClean="0">
                <a:hlinkClick r:id="rId3"/>
              </a:rPr>
              <a:t>http</a:t>
            </a:r>
            <a:r>
              <a:rPr lang="en-US" altLang="ko-KR" sz="2400" dirty="0">
                <a:hlinkClick r:id="rId3"/>
              </a:rPr>
              <a:t>://</a:t>
            </a:r>
            <a:r>
              <a:rPr lang="en-US" altLang="ko-KR" sz="2400" dirty="0" smtClean="0">
                <a:hlinkClick r:id="rId3"/>
              </a:rPr>
              <a:t>info.hit.ac.kr</a:t>
            </a:r>
            <a:r>
              <a:rPr lang="en-US" altLang="ko-KR" sz="2400" dirty="0" smtClean="0"/>
              <a:t>  (</a:t>
            </a:r>
            <a:r>
              <a:rPr lang="ko-KR" altLang="en-US" sz="2400" dirty="0"/>
              <a:t>학교종합정보시스템</a:t>
            </a:r>
            <a:r>
              <a:rPr lang="en-US" altLang="ko-KR" sz="2400" dirty="0"/>
              <a:t>) </a:t>
            </a:r>
            <a:r>
              <a:rPr lang="ko-KR" altLang="en-US" sz="2400" dirty="0"/>
              <a:t>로 </a:t>
            </a:r>
            <a:r>
              <a:rPr lang="ko-KR" altLang="en-US" sz="2400" dirty="0" smtClean="0"/>
              <a:t>접속 </a:t>
            </a:r>
            <a:endParaRPr lang="ko-KR" altLang="en-US" sz="2400" dirty="0"/>
          </a:p>
          <a:p>
            <a:pPr marL="0" indent="0" algn="ctr" fontAlgn="base">
              <a:buNone/>
            </a:pPr>
            <a:r>
              <a:rPr lang="en-US" altLang="ko-KR" sz="2400" dirty="0">
                <a:solidFill>
                  <a:srgbClr val="FF0000"/>
                </a:solidFill>
              </a:rPr>
              <a:t>(ID : </a:t>
            </a:r>
            <a:r>
              <a:rPr lang="ko-KR" altLang="en-US" sz="2400" dirty="0">
                <a:solidFill>
                  <a:srgbClr val="FF0000"/>
                </a:solidFill>
              </a:rPr>
              <a:t>학번</a:t>
            </a:r>
            <a:r>
              <a:rPr lang="en-US" altLang="ko-KR" sz="2400" dirty="0">
                <a:solidFill>
                  <a:srgbClr val="FF0000"/>
                </a:solidFill>
              </a:rPr>
              <a:t>, </a:t>
            </a:r>
            <a:r>
              <a:rPr lang="en-US" altLang="ko-KR" sz="2400" dirty="0" smtClean="0">
                <a:solidFill>
                  <a:srgbClr val="FF0000"/>
                </a:solidFill>
              </a:rPr>
              <a:t>PW </a:t>
            </a:r>
            <a:r>
              <a:rPr lang="en-US" altLang="ko-KR" sz="2400" dirty="0">
                <a:solidFill>
                  <a:srgbClr val="FF0000"/>
                </a:solidFill>
              </a:rPr>
              <a:t>: </a:t>
            </a:r>
            <a:r>
              <a:rPr lang="ko-KR" altLang="en-US" sz="2400" dirty="0">
                <a:solidFill>
                  <a:srgbClr val="FF0000"/>
                </a:solidFill>
              </a:rPr>
              <a:t>주민등록번호 </a:t>
            </a:r>
            <a:r>
              <a:rPr lang="ko-KR" altLang="en-US" sz="2400" dirty="0" smtClean="0">
                <a:solidFill>
                  <a:srgbClr val="FF0000"/>
                </a:solidFill>
              </a:rPr>
              <a:t>뒷자리</a:t>
            </a:r>
            <a:r>
              <a:rPr lang="en-US" altLang="ko-KR" sz="2400" dirty="0" smtClean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5" name="모서리가 둥근 직사각형 4"/>
          <p:cNvSpPr/>
          <p:nvPr/>
        </p:nvSpPr>
        <p:spPr>
          <a:xfrm>
            <a:off x="3707904" y="2492896"/>
            <a:ext cx="1800200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5508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716548"/>
            <a:ext cx="6912768" cy="5192665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48070"/>
            <a:ext cx="8424936" cy="716634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수강신청 방법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7523" y="5805264"/>
            <a:ext cx="8496944" cy="936104"/>
          </a:xfrm>
        </p:spPr>
        <p:txBody>
          <a:bodyPr>
            <a:normAutofit/>
          </a:bodyPr>
          <a:lstStyle/>
          <a:p>
            <a:pPr marL="0" indent="0" algn="ctr" fontAlgn="base">
              <a:buNone/>
            </a:pPr>
            <a:r>
              <a:rPr lang="en-US" altLang="ko-KR" sz="2400" dirty="0" smtClean="0"/>
              <a:t>2. </a:t>
            </a:r>
            <a:r>
              <a:rPr lang="ko-KR" altLang="en-US" sz="2400" dirty="0" smtClean="0"/>
              <a:t>로그인 후 개인정보 수집 및 활용동의에 </a:t>
            </a:r>
            <a:endParaRPr lang="en-US" altLang="ko-KR" sz="2400" dirty="0" smtClean="0"/>
          </a:p>
          <a:p>
            <a:pPr marL="0" indent="0" algn="ctr" fontAlgn="base">
              <a:buNone/>
            </a:pPr>
            <a:r>
              <a:rPr lang="ko-KR" altLang="en-US" sz="2400" dirty="0" smtClean="0">
                <a:solidFill>
                  <a:srgbClr val="FF0000"/>
                </a:solidFill>
              </a:rPr>
              <a:t>동의함</a:t>
            </a:r>
            <a:r>
              <a:rPr lang="ko-KR" altLang="en-US" sz="2400" dirty="0" smtClean="0"/>
              <a:t>으로 체크 후 </a:t>
            </a:r>
            <a:r>
              <a:rPr lang="ko-KR" altLang="en-US" sz="2400" dirty="0" smtClean="0">
                <a:solidFill>
                  <a:srgbClr val="FF0000"/>
                </a:solidFill>
              </a:rPr>
              <a:t>저장</a:t>
            </a:r>
            <a:r>
              <a:rPr lang="en-US" altLang="ko-KR" sz="2400" dirty="0" smtClean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5" name="모서리가 둥근 직사각형 4"/>
          <p:cNvSpPr/>
          <p:nvPr/>
        </p:nvSpPr>
        <p:spPr>
          <a:xfrm>
            <a:off x="4355976" y="5301208"/>
            <a:ext cx="1440160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7164288" y="1860848"/>
            <a:ext cx="432048" cy="36004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709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48070"/>
            <a:ext cx="8424936" cy="716634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수강신청 방법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7523" y="5805264"/>
            <a:ext cx="8496944" cy="936104"/>
          </a:xfrm>
        </p:spPr>
        <p:txBody>
          <a:bodyPr>
            <a:normAutofit/>
          </a:bodyPr>
          <a:lstStyle/>
          <a:p>
            <a:pPr marL="0" indent="0" algn="ctr" fontAlgn="base">
              <a:buNone/>
            </a:pPr>
            <a:r>
              <a:rPr lang="en-US" altLang="ko-KR" sz="2400" dirty="0" smtClean="0"/>
              <a:t>3. </a:t>
            </a:r>
            <a:r>
              <a:rPr lang="ko-KR" altLang="en-US" sz="2400" dirty="0" smtClean="0"/>
              <a:t>왼쪽 탭에 수강</a:t>
            </a:r>
            <a:r>
              <a:rPr lang="en-US" altLang="ko-KR" sz="2400" dirty="0" smtClean="0"/>
              <a:t>/</a:t>
            </a:r>
            <a:r>
              <a:rPr lang="ko-KR" altLang="en-US" sz="2400" dirty="0" smtClean="0"/>
              <a:t>성적 탭 클릭 후</a:t>
            </a:r>
            <a:r>
              <a:rPr lang="en-US" altLang="ko-KR" sz="2400" dirty="0" smtClean="0"/>
              <a:t>, </a:t>
            </a:r>
          </a:p>
          <a:p>
            <a:pPr marL="0" indent="0" algn="ctr" fontAlgn="base">
              <a:buNone/>
            </a:pPr>
            <a:r>
              <a:rPr lang="ko-KR" altLang="en-US" sz="2400" dirty="0" smtClean="0"/>
              <a:t>수강신청을 클릭</a:t>
            </a:r>
            <a:endParaRPr lang="en-US" altLang="ko-KR" sz="2400" dirty="0" smtClean="0"/>
          </a:p>
        </p:txBody>
      </p:sp>
      <p:sp>
        <p:nvSpPr>
          <p:cNvPr id="5" name="모서리가 둥근 직사각형 4"/>
          <p:cNvSpPr/>
          <p:nvPr/>
        </p:nvSpPr>
        <p:spPr>
          <a:xfrm>
            <a:off x="3707904" y="2492896"/>
            <a:ext cx="1800200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836712"/>
            <a:ext cx="6348108" cy="4896544"/>
          </a:xfrm>
          <a:prstGeom prst="rect">
            <a:avLst/>
          </a:prstGeom>
        </p:spPr>
      </p:pic>
      <p:sp>
        <p:nvSpPr>
          <p:cNvPr id="7" name="모서리가 둥근 직사각형 6"/>
          <p:cNvSpPr/>
          <p:nvPr/>
        </p:nvSpPr>
        <p:spPr>
          <a:xfrm>
            <a:off x="1187624" y="2048750"/>
            <a:ext cx="864096" cy="18002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475656" y="1700808"/>
            <a:ext cx="216024" cy="720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709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48070"/>
            <a:ext cx="8424936" cy="716634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수강신청 방법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7523" y="5805264"/>
            <a:ext cx="8496944" cy="936104"/>
          </a:xfrm>
        </p:spPr>
        <p:txBody>
          <a:bodyPr>
            <a:normAutofit/>
          </a:bodyPr>
          <a:lstStyle/>
          <a:p>
            <a:pPr marL="0" indent="0" algn="ctr" fontAlgn="base">
              <a:buNone/>
            </a:pPr>
            <a:r>
              <a:rPr lang="en-US" altLang="ko-KR" sz="2400" dirty="0" smtClean="0"/>
              <a:t>4. </a:t>
            </a:r>
            <a:r>
              <a:rPr lang="ko-KR" altLang="en-US" sz="2400" dirty="0" smtClean="0"/>
              <a:t>창이 뜨면 자기주도선택전공 및 자기주도선택교양을 </a:t>
            </a:r>
            <a:endParaRPr lang="en-US" altLang="ko-KR" sz="2400" dirty="0" smtClean="0"/>
          </a:p>
          <a:p>
            <a:pPr marL="0" indent="0" algn="ctr" fontAlgn="base">
              <a:buNone/>
            </a:pPr>
            <a:r>
              <a:rPr lang="ko-KR" altLang="en-US" sz="2400" dirty="0" err="1" smtClean="0"/>
              <a:t>클릭후</a:t>
            </a:r>
            <a:r>
              <a:rPr lang="ko-KR" altLang="en-US" sz="2400" dirty="0" smtClean="0"/>
              <a:t> </a:t>
            </a:r>
            <a:r>
              <a:rPr lang="ko-KR" altLang="en-US" sz="2400" dirty="0" smtClean="0">
                <a:solidFill>
                  <a:srgbClr val="FF0000"/>
                </a:solidFill>
              </a:rPr>
              <a:t>필수 과목 </a:t>
            </a:r>
            <a:r>
              <a:rPr lang="ko-KR" altLang="en-US" sz="2400" dirty="0" smtClean="0"/>
              <a:t>체크박스 체크 후 저장 버튼 클릭</a:t>
            </a:r>
            <a:r>
              <a:rPr lang="en-US" altLang="ko-KR" sz="2400" dirty="0" smtClean="0"/>
              <a:t>.</a:t>
            </a:r>
          </a:p>
        </p:txBody>
      </p:sp>
      <p:sp>
        <p:nvSpPr>
          <p:cNvPr id="5" name="모서리가 둥근 직사각형 4"/>
          <p:cNvSpPr/>
          <p:nvPr/>
        </p:nvSpPr>
        <p:spPr>
          <a:xfrm>
            <a:off x="3707904" y="2492896"/>
            <a:ext cx="1800200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1835696" y="1477626"/>
            <a:ext cx="504056" cy="720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692696"/>
            <a:ext cx="6340335" cy="5066906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2035930" y="1772816"/>
            <a:ext cx="535135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571065" y="2780928"/>
            <a:ext cx="1424871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7236296" y="2636912"/>
            <a:ext cx="280387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709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48070"/>
            <a:ext cx="8424936" cy="716634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수강신청 방법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7523" y="5805264"/>
            <a:ext cx="8496944" cy="936104"/>
          </a:xfrm>
        </p:spPr>
        <p:txBody>
          <a:bodyPr>
            <a:normAutofit/>
          </a:bodyPr>
          <a:lstStyle/>
          <a:p>
            <a:pPr marL="0" indent="0" algn="ctr" fontAlgn="base">
              <a:buNone/>
            </a:pPr>
            <a:r>
              <a:rPr lang="en-US" altLang="ko-KR" sz="2400" dirty="0" smtClean="0"/>
              <a:t>5. </a:t>
            </a:r>
            <a:r>
              <a:rPr lang="ko-KR" altLang="en-US" sz="2400" dirty="0" smtClean="0"/>
              <a:t>학과 필수과목 수강신청내역 확인 후 </a:t>
            </a:r>
            <a:endParaRPr lang="en-US" altLang="ko-KR" sz="2400" dirty="0" smtClean="0"/>
          </a:p>
          <a:p>
            <a:pPr marL="0" indent="0" algn="ctr" fontAlgn="base">
              <a:buNone/>
            </a:pPr>
            <a:r>
              <a:rPr lang="ko-KR" altLang="en-US" sz="2400" dirty="0" smtClean="0"/>
              <a:t>자기주도선택교양 옵션버튼 클릭</a:t>
            </a:r>
            <a:endParaRPr lang="en-US" altLang="ko-KR" sz="2400" dirty="0" smtClean="0"/>
          </a:p>
        </p:txBody>
      </p:sp>
      <p:sp>
        <p:nvSpPr>
          <p:cNvPr id="5" name="모서리가 둥근 직사각형 4"/>
          <p:cNvSpPr/>
          <p:nvPr/>
        </p:nvSpPr>
        <p:spPr>
          <a:xfrm>
            <a:off x="3707904" y="2492896"/>
            <a:ext cx="1800200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436" y="852032"/>
            <a:ext cx="7539136" cy="4908936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2411760" y="1412776"/>
            <a:ext cx="5904656" cy="10801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139952" y="2924944"/>
            <a:ext cx="864096" cy="1080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709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48070"/>
            <a:ext cx="8424936" cy="716634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수강신청 방법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7523" y="5805264"/>
            <a:ext cx="8496944" cy="936104"/>
          </a:xfrm>
        </p:spPr>
        <p:txBody>
          <a:bodyPr>
            <a:normAutofit/>
          </a:bodyPr>
          <a:lstStyle/>
          <a:p>
            <a:pPr marL="0" indent="0" algn="ctr" fontAlgn="base">
              <a:buNone/>
            </a:pPr>
            <a:r>
              <a:rPr lang="en-US" altLang="ko-KR" sz="2400" dirty="0" smtClean="0"/>
              <a:t>6. </a:t>
            </a:r>
            <a:r>
              <a:rPr lang="ko-KR" altLang="en-US" sz="2400" dirty="0" smtClean="0"/>
              <a:t>교과 구분 선택 후 왼쪽 체크박스 클릭 후 저장 버튼 클릭</a:t>
            </a:r>
            <a:endParaRPr lang="en-US" altLang="ko-KR" sz="2400" dirty="0" smtClean="0"/>
          </a:p>
          <a:p>
            <a:pPr marL="0" indent="0" algn="ctr" fontAlgn="base">
              <a:buNone/>
            </a:pPr>
            <a:r>
              <a:rPr lang="en-US" altLang="ko-KR" sz="2400" dirty="0" smtClean="0"/>
              <a:t>7. </a:t>
            </a:r>
            <a:r>
              <a:rPr lang="ko-KR" altLang="en-US" sz="2400" dirty="0" smtClean="0"/>
              <a:t>최종 적으로 수강신청 내역 확인</a:t>
            </a:r>
            <a:endParaRPr lang="en-US" altLang="ko-KR" sz="2400" dirty="0" smtClean="0"/>
          </a:p>
        </p:txBody>
      </p:sp>
      <p:sp>
        <p:nvSpPr>
          <p:cNvPr id="5" name="모서리가 둥근 직사각형 4"/>
          <p:cNvSpPr/>
          <p:nvPr/>
        </p:nvSpPr>
        <p:spPr>
          <a:xfrm>
            <a:off x="3707904" y="2492896"/>
            <a:ext cx="1800200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836712"/>
            <a:ext cx="7360361" cy="4896544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7551958" y="3104717"/>
            <a:ext cx="519601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2195736" y="1556792"/>
            <a:ext cx="5875823" cy="12241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709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48070"/>
            <a:ext cx="8424936" cy="716634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수강신청 방법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79512" y="1052736"/>
            <a:ext cx="8640960" cy="4896544"/>
          </a:xfrm>
        </p:spPr>
        <p:txBody>
          <a:bodyPr>
            <a:normAutofit/>
          </a:bodyPr>
          <a:lstStyle/>
          <a:p>
            <a:pPr marL="0" indent="0" algn="ctr" fontAlgn="base">
              <a:buNone/>
            </a:pPr>
            <a:endParaRPr lang="en-US" altLang="ko-KR" sz="2800" u="sng" dirty="0">
              <a:solidFill>
                <a:srgbClr val="FF0000"/>
              </a:solidFill>
            </a:endParaRPr>
          </a:p>
          <a:p>
            <a:pPr marL="0" indent="0" algn="ctr" fontAlgn="base">
              <a:buNone/>
            </a:pPr>
            <a:r>
              <a:rPr lang="en-US" altLang="ko-KR" sz="2800" u="sng" dirty="0" smtClean="0">
                <a:solidFill>
                  <a:srgbClr val="FF0000"/>
                </a:solidFill>
              </a:rPr>
              <a:t>※ </a:t>
            </a:r>
            <a:r>
              <a:rPr lang="ko-KR" altLang="en-US" sz="2800" u="sng" dirty="0" smtClean="0">
                <a:solidFill>
                  <a:srgbClr val="FF0000"/>
                </a:solidFill>
              </a:rPr>
              <a:t>주의사항</a:t>
            </a:r>
            <a:r>
              <a:rPr lang="en-US" altLang="ko-KR" sz="2800" u="sng" dirty="0" smtClean="0">
                <a:solidFill>
                  <a:srgbClr val="FF0000"/>
                </a:solidFill>
              </a:rPr>
              <a:t> </a:t>
            </a:r>
          </a:p>
          <a:p>
            <a:pPr marL="0" indent="0" algn="ctr" fontAlgn="base">
              <a:buNone/>
            </a:pPr>
            <a:r>
              <a:rPr lang="ko-KR" altLang="en-US" sz="2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본인 반 학과 전공과목 시간표를 피해 교양과목을 </a:t>
            </a:r>
            <a:endParaRPr lang="en-US" altLang="ko-KR" sz="2800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 fontAlgn="base">
              <a:buNone/>
            </a:pPr>
            <a:r>
              <a:rPr lang="ko-KR" altLang="en-US" sz="2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선택해서 수강 할 수 있습니다</a:t>
            </a:r>
            <a:r>
              <a:rPr lang="en-US" altLang="ko-KR" sz="2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0" indent="0" algn="ctr" fontAlgn="base">
              <a:buNone/>
            </a:pPr>
            <a:endParaRPr lang="en-US" altLang="ko-KR" sz="2800" u="sng" dirty="0" smtClean="0">
              <a:solidFill>
                <a:srgbClr val="FF0000"/>
              </a:solidFill>
            </a:endParaRPr>
          </a:p>
          <a:p>
            <a:pPr marL="0" indent="0" algn="ctr" fontAlgn="base">
              <a:buNone/>
            </a:pPr>
            <a:r>
              <a:rPr lang="ko-KR" altLang="en-US" sz="2800" dirty="0" smtClean="0"/>
              <a:t>학과에서 권장하는 자기주도 선택교양 </a:t>
            </a:r>
            <a:r>
              <a:rPr lang="en-US" altLang="ko-KR" sz="2800" dirty="0" smtClean="0"/>
              <a:t>: </a:t>
            </a:r>
          </a:p>
          <a:p>
            <a:pPr marL="0" indent="0" algn="ctr" fontAlgn="base">
              <a:buNone/>
            </a:pPr>
            <a:r>
              <a:rPr lang="ko-KR" altLang="en-US" sz="2800" dirty="0" smtClean="0"/>
              <a:t> </a:t>
            </a:r>
            <a:r>
              <a:rPr lang="ko-KR" altLang="en-US" sz="2800" u="sng" dirty="0" smtClean="0">
                <a:solidFill>
                  <a:srgbClr val="FF0000"/>
                </a:solidFill>
              </a:rPr>
              <a:t>정보처리와 기술의 이해</a:t>
            </a:r>
            <a:endParaRPr lang="en-US" altLang="ko-KR" sz="2800" u="sng" dirty="0" smtClean="0">
              <a:solidFill>
                <a:srgbClr val="FF0000"/>
              </a:solidFill>
            </a:endParaRPr>
          </a:p>
          <a:p>
            <a:pPr marL="0" indent="0" algn="ctr" fontAlgn="base">
              <a:buNone/>
            </a:pPr>
            <a:endParaRPr lang="en-US" altLang="ko-KR" sz="2000" u="sng" dirty="0">
              <a:solidFill>
                <a:srgbClr val="FF0000"/>
              </a:solidFill>
            </a:endParaRPr>
          </a:p>
          <a:p>
            <a:pPr marL="0" indent="0" algn="ctr" fontAlgn="base">
              <a:buNone/>
            </a:pPr>
            <a:endParaRPr lang="en-US" altLang="ko-KR" sz="2000" u="sng" dirty="0" smtClean="0">
              <a:solidFill>
                <a:srgbClr val="FF0000"/>
              </a:solidFill>
            </a:endParaRPr>
          </a:p>
          <a:p>
            <a:pPr marL="0" indent="0" algn="ctr" fontAlgn="base">
              <a:buNone/>
            </a:pPr>
            <a:endParaRPr lang="ko-KR" altLang="en-US" sz="2000" dirty="0"/>
          </a:p>
          <a:p>
            <a:pPr marL="0" indent="0" algn="ctr" fontAlgn="base">
              <a:buNone/>
            </a:pPr>
            <a:endParaRPr lang="en-US" altLang="ko-KR" sz="2400" dirty="0" smtClean="0">
              <a:solidFill>
                <a:srgbClr val="FF0000"/>
              </a:solidFill>
            </a:endParaRPr>
          </a:p>
        </p:txBody>
      </p:sp>
      <p:cxnSp>
        <p:nvCxnSpPr>
          <p:cNvPr id="7" name="직선 화살표 연결선 6"/>
          <p:cNvCxnSpPr/>
          <p:nvPr/>
        </p:nvCxnSpPr>
        <p:spPr>
          <a:xfrm>
            <a:off x="4544874" y="4725144"/>
            <a:ext cx="0" cy="72008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모서리가 둥근 직사각형 7"/>
          <p:cNvSpPr/>
          <p:nvPr/>
        </p:nvSpPr>
        <p:spPr>
          <a:xfrm>
            <a:off x="2195736" y="5445224"/>
            <a:ext cx="4680520" cy="115212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정보처리와 기술의 이해 과목은 시간표와 교수님을 확인 후 본인이 선택해서 수강 신청 하시면 됩니다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709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48070"/>
            <a:ext cx="8424936" cy="716634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수강신청 방법</a:t>
            </a:r>
            <a:endParaRPr lang="ko-KR" altLang="en-US" dirty="0"/>
          </a:p>
        </p:txBody>
      </p:sp>
      <p:sp>
        <p:nvSpPr>
          <p:cNvPr id="6" name="내용 개체 틀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altLang="ko-KR" sz="4400" dirty="0" smtClean="0"/>
              <a:t>※</a:t>
            </a:r>
            <a:r>
              <a:rPr lang="ko-KR" altLang="en-US" sz="4400" dirty="0" smtClean="0"/>
              <a:t>학과 시간표는 따로 </a:t>
            </a:r>
            <a:endParaRPr lang="en-US" altLang="ko-KR" sz="4400" dirty="0" smtClean="0"/>
          </a:p>
          <a:p>
            <a:pPr marL="0" indent="0" algn="ctr">
              <a:buNone/>
            </a:pPr>
            <a:r>
              <a:rPr lang="ko-KR" altLang="en-US" sz="4400" i="1" u="sng" dirty="0" smtClean="0">
                <a:solidFill>
                  <a:srgbClr val="FF0000"/>
                </a:solidFill>
              </a:rPr>
              <a:t>학과 홈페이지 자료실</a:t>
            </a:r>
            <a:r>
              <a:rPr lang="ko-KR" altLang="en-US" sz="4400" dirty="0" smtClean="0"/>
              <a:t>에 </a:t>
            </a:r>
            <a:endParaRPr lang="en-US" altLang="ko-KR" sz="4400" dirty="0" smtClean="0"/>
          </a:p>
          <a:p>
            <a:pPr marL="0" indent="0" algn="ctr">
              <a:buNone/>
            </a:pPr>
            <a:r>
              <a:rPr lang="ko-KR" altLang="en-US" sz="4400" dirty="0" smtClean="0"/>
              <a:t>등록 할 예정이오니 </a:t>
            </a:r>
            <a:r>
              <a:rPr lang="ko-KR" altLang="en-US" sz="4400" dirty="0" smtClean="0">
                <a:solidFill>
                  <a:srgbClr val="FF0000"/>
                </a:solidFill>
              </a:rPr>
              <a:t>확인 후 </a:t>
            </a:r>
            <a:endParaRPr lang="en-US" altLang="ko-KR" sz="4400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ko-KR" altLang="en-US" sz="4400" dirty="0" smtClean="0"/>
              <a:t>수강신청 바랍니다</a:t>
            </a:r>
            <a:r>
              <a:rPr lang="en-US" altLang="ko-KR" sz="4400" dirty="0" smtClean="0"/>
              <a:t>.</a:t>
            </a:r>
            <a:endParaRPr lang="ko-KR" altLang="en-US" sz="4400" dirty="0"/>
          </a:p>
        </p:txBody>
      </p:sp>
    </p:spTree>
    <p:extLst>
      <p:ext uri="{BB962C8B-B14F-4D97-AF65-F5344CB8AC3E}">
        <p14:creationId xmlns:p14="http://schemas.microsoft.com/office/powerpoint/2010/main" val="202709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48070"/>
            <a:ext cx="8424936" cy="716634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수강신청 방법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23528" y="640417"/>
            <a:ext cx="8496944" cy="5832648"/>
          </a:xfrm>
        </p:spPr>
        <p:txBody>
          <a:bodyPr>
            <a:normAutofit fontScale="92500" lnSpcReduction="20000"/>
          </a:bodyPr>
          <a:lstStyle/>
          <a:p>
            <a:pPr marL="0" indent="0" algn="ctr" fontAlgn="base">
              <a:buNone/>
            </a:pPr>
            <a:endParaRPr lang="en-US" altLang="ko-KR" sz="2400" dirty="0" smtClean="0"/>
          </a:p>
          <a:p>
            <a:pPr marL="0" indent="0" algn="ctr" fontAlgn="base">
              <a:buNone/>
            </a:pPr>
            <a:endParaRPr lang="en-US" altLang="ko-KR" sz="2400" dirty="0" smtClean="0"/>
          </a:p>
          <a:p>
            <a:pPr marL="0" indent="0" algn="ctr" fontAlgn="base">
              <a:buNone/>
            </a:pPr>
            <a:r>
              <a:rPr lang="en-US" altLang="ko-KR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ko-KR" alt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년제 대학 졸업 시 필요한 </a:t>
            </a:r>
            <a:endParaRPr lang="en-US" altLang="ko-KR" sz="4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 fontAlgn="base">
              <a:buNone/>
            </a:pPr>
            <a:r>
              <a:rPr lang="ko-KR" alt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최소 이수학점 </a:t>
            </a:r>
            <a:r>
              <a:rPr lang="en-US" altLang="ko-KR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140</a:t>
            </a:r>
            <a:r>
              <a:rPr lang="ko-KR" alt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학점 이상</a:t>
            </a:r>
            <a:endParaRPr lang="en-US" altLang="ko-KR" sz="4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 fontAlgn="base">
              <a:buNone/>
            </a:pPr>
            <a:endParaRPr lang="en-US" altLang="ko-KR" sz="2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 fontAlgn="base">
              <a:buNone/>
            </a:pPr>
            <a:r>
              <a:rPr lang="en-US" altLang="ko-K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전공학점 </a:t>
            </a:r>
            <a:r>
              <a:rPr lang="en-US" altLang="ko-K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altLang="ko-K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110</a:t>
            </a:r>
            <a:r>
              <a:rPr lang="ko-KR" alt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학점 이상</a:t>
            </a:r>
            <a:r>
              <a:rPr lang="en-US" altLang="ko-K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</a:p>
          <a:p>
            <a:pPr marL="0" indent="0" algn="ctr" fontAlgn="base">
              <a:buNone/>
            </a:pPr>
            <a:r>
              <a:rPr lang="ko-KR" alt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교양학점 </a:t>
            </a:r>
            <a:r>
              <a:rPr lang="en-US" altLang="ko-K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26</a:t>
            </a:r>
            <a:r>
              <a:rPr lang="ko-KR" alt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학점은 반드시 </a:t>
            </a:r>
            <a:r>
              <a:rPr lang="ko-KR" alt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필수</a:t>
            </a:r>
            <a:r>
              <a:rPr lang="en-US" altLang="ko-K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altLang="ko-KR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 fontAlgn="base">
              <a:buNone/>
            </a:pPr>
            <a:endParaRPr lang="en-US" altLang="ko-KR" sz="1700" dirty="0" smtClean="0"/>
          </a:p>
          <a:p>
            <a:pPr marL="0" indent="0" algn="ctr" fontAlgn="base">
              <a:buNone/>
            </a:pPr>
            <a:r>
              <a:rPr lang="en-US" altLang="ko-KR" sz="2800" dirty="0" smtClean="0"/>
              <a:t>※ </a:t>
            </a:r>
            <a:r>
              <a:rPr lang="ko-KR" altLang="en-US" sz="2800" dirty="0" smtClean="0"/>
              <a:t>간호학과 </a:t>
            </a:r>
            <a:r>
              <a:rPr lang="en-US" altLang="ko-KR" sz="2800" dirty="0" smtClean="0"/>
              <a:t>4</a:t>
            </a:r>
            <a:r>
              <a:rPr lang="ko-KR" altLang="en-US" sz="2800" dirty="0" smtClean="0"/>
              <a:t>학년 졸업 전</a:t>
            </a:r>
            <a:endParaRPr lang="en-US" altLang="ko-KR" sz="2800" dirty="0" smtClean="0"/>
          </a:p>
          <a:p>
            <a:pPr marL="0" indent="0" algn="ctr" fontAlgn="base">
              <a:buNone/>
            </a:pPr>
            <a:r>
              <a:rPr lang="ko-KR" altLang="en-US" sz="2800" dirty="0" smtClean="0"/>
              <a:t> ① </a:t>
            </a:r>
            <a:r>
              <a:rPr lang="ko-KR" altLang="en-US" sz="2800" b="1" dirty="0" smtClean="0"/>
              <a:t>전공 </a:t>
            </a:r>
            <a:r>
              <a:rPr lang="en-US" altLang="ko-KR" sz="2800" b="1" dirty="0" smtClean="0"/>
              <a:t>110</a:t>
            </a:r>
            <a:r>
              <a:rPr lang="ko-KR" altLang="en-US" sz="2800" b="1" dirty="0" smtClean="0"/>
              <a:t>학점 이상</a:t>
            </a:r>
            <a:r>
              <a:rPr lang="en-US" altLang="ko-KR" sz="2800" b="1" dirty="0" smtClean="0"/>
              <a:t>, </a:t>
            </a:r>
            <a:r>
              <a:rPr lang="ko-KR" altLang="en-US" sz="2800" b="1" dirty="0" smtClean="0"/>
              <a:t>교양 </a:t>
            </a:r>
            <a:r>
              <a:rPr lang="en-US" altLang="ko-KR" sz="2800" b="1" dirty="0" smtClean="0"/>
              <a:t>26</a:t>
            </a:r>
            <a:r>
              <a:rPr lang="ko-KR" altLang="en-US" sz="2800" b="1" dirty="0" smtClean="0"/>
              <a:t>학점</a:t>
            </a:r>
            <a:r>
              <a:rPr lang="ko-KR" altLang="en-US" sz="2800" dirty="0" smtClean="0"/>
              <a:t> </a:t>
            </a:r>
            <a:r>
              <a:rPr lang="ko-KR" altLang="en-US" sz="2800" dirty="0" smtClean="0"/>
              <a:t>이수</a:t>
            </a:r>
            <a:r>
              <a:rPr lang="en-US" altLang="ko-KR" sz="2800" dirty="0" smtClean="0"/>
              <a:t> </a:t>
            </a:r>
          </a:p>
          <a:p>
            <a:pPr marL="0" indent="0" algn="ctr" fontAlgn="base">
              <a:buNone/>
            </a:pPr>
            <a:r>
              <a:rPr lang="ko-KR" altLang="en-US" sz="2800" dirty="0" smtClean="0"/>
              <a:t>②사회봉사</a:t>
            </a:r>
            <a:r>
              <a:rPr lang="en-US" altLang="ko-KR" sz="2800" dirty="0" smtClean="0"/>
              <a:t>1, 2</a:t>
            </a:r>
            <a:r>
              <a:rPr lang="ko-KR" altLang="en-US" sz="2800" dirty="0" smtClean="0"/>
              <a:t>와 </a:t>
            </a:r>
            <a:r>
              <a:rPr lang="ko-KR" altLang="en-US" sz="2800" b="1" u="sng" dirty="0" smtClean="0"/>
              <a:t>정보처리와 기술의 이해</a:t>
            </a:r>
            <a:r>
              <a:rPr lang="ko-KR" altLang="en-US" sz="2800" dirty="0" smtClean="0"/>
              <a:t> 이수</a:t>
            </a:r>
            <a:endParaRPr lang="en-US" altLang="ko-KR" sz="2800" dirty="0" smtClean="0"/>
          </a:p>
          <a:p>
            <a:pPr marL="0" indent="0" algn="ctr" fontAlgn="base">
              <a:buNone/>
            </a:pPr>
            <a:r>
              <a:rPr lang="ko-KR" altLang="en-US" sz="2800" dirty="0"/>
              <a:t>③ </a:t>
            </a:r>
            <a:r>
              <a:rPr lang="ko-KR" altLang="en-US" sz="2800" dirty="0" smtClean="0"/>
              <a:t>②</a:t>
            </a:r>
            <a:r>
              <a:rPr lang="ko-KR" altLang="en-US" sz="2800" dirty="0" err="1" smtClean="0"/>
              <a:t>를</a:t>
            </a:r>
            <a:r>
              <a:rPr lang="ko-KR" altLang="en-US" sz="2800" dirty="0" smtClean="0"/>
              <a:t> 제외한 나머지 </a:t>
            </a:r>
            <a:r>
              <a:rPr lang="en-US" altLang="ko-KR" sz="2800" dirty="0" smtClean="0"/>
              <a:t>20</a:t>
            </a:r>
            <a:r>
              <a:rPr lang="ko-KR" altLang="en-US" sz="2800" dirty="0" smtClean="0"/>
              <a:t>학점은 </a:t>
            </a:r>
            <a:r>
              <a:rPr lang="ko-KR" altLang="en-US" sz="2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본인 </a:t>
            </a:r>
            <a:r>
              <a:rPr lang="ko-KR" altLang="en-US" sz="2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선택하여</a:t>
            </a:r>
            <a:r>
              <a:rPr lang="ko-KR" altLang="en-US" sz="2800" dirty="0" smtClean="0"/>
              <a:t> </a:t>
            </a:r>
            <a:endParaRPr lang="en-US" altLang="ko-KR" sz="2800" dirty="0" smtClean="0"/>
          </a:p>
          <a:p>
            <a:pPr marL="0" indent="0" algn="ctr" fontAlgn="base">
              <a:buNone/>
            </a:pPr>
            <a:r>
              <a:rPr lang="en-US" altLang="ko-KR" sz="2800" dirty="0" smtClean="0"/>
              <a:t>2</a:t>
            </a:r>
            <a:r>
              <a:rPr lang="ko-KR" altLang="en-US" sz="2800" dirty="0" smtClean="0"/>
              <a:t>학년 </a:t>
            </a:r>
            <a:r>
              <a:rPr lang="en-US" altLang="ko-KR" sz="2800" dirty="0" smtClean="0"/>
              <a:t>2</a:t>
            </a:r>
            <a:r>
              <a:rPr lang="ko-KR" altLang="en-US" sz="2800" dirty="0" smtClean="0"/>
              <a:t>학기</a:t>
            </a:r>
            <a:r>
              <a:rPr lang="ko-KR" altLang="en-US" sz="2800" dirty="0" smtClean="0"/>
              <a:t> </a:t>
            </a:r>
            <a:r>
              <a:rPr lang="ko-KR" altLang="en-US" sz="2800" dirty="0" smtClean="0"/>
              <a:t>까지 </a:t>
            </a:r>
            <a:r>
              <a:rPr lang="ko-KR" altLang="en-US" sz="2800" dirty="0" smtClean="0"/>
              <a:t>이수</a:t>
            </a:r>
            <a:r>
              <a:rPr lang="en-US" altLang="ko-KR" sz="2800" dirty="0" smtClean="0"/>
              <a:t> </a:t>
            </a:r>
            <a:endParaRPr lang="ko-KR" altLang="en-US" sz="2800" dirty="0" smtClean="0"/>
          </a:p>
          <a:p>
            <a:pPr marL="0" indent="0" algn="ctr" fontAlgn="base">
              <a:buNone/>
            </a:pPr>
            <a:endParaRPr lang="en-US" altLang="ko-KR" sz="36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709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48070"/>
            <a:ext cx="8424936" cy="716634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수강신청 방법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23528" y="980728"/>
            <a:ext cx="8496944" cy="5544616"/>
          </a:xfrm>
        </p:spPr>
        <p:txBody>
          <a:bodyPr>
            <a:noAutofit/>
          </a:bodyPr>
          <a:lstStyle/>
          <a:p>
            <a:pPr fontAlgn="base"/>
            <a:endParaRPr lang="en-US" altLang="ko-KR" sz="4000" b="1" dirty="0" smtClean="0"/>
          </a:p>
          <a:p>
            <a:pPr fontAlgn="base"/>
            <a:r>
              <a:rPr lang="ko-KR" altLang="en-US" sz="4000" b="1" dirty="0" smtClean="0"/>
              <a:t>한 </a:t>
            </a:r>
            <a:r>
              <a:rPr lang="ko-KR" altLang="en-US" sz="4000" b="1" dirty="0"/>
              <a:t>학기를 마친 후 </a:t>
            </a:r>
            <a:r>
              <a:rPr lang="ko-KR" altLang="en-US" sz="4000" b="1" dirty="0" err="1"/>
              <a:t>재이수는</a:t>
            </a:r>
            <a:r>
              <a:rPr lang="ko-KR" altLang="en-US" sz="4000" b="1" dirty="0"/>
              <a:t> </a:t>
            </a:r>
            <a:r>
              <a:rPr lang="en-US" altLang="ko-KR" sz="4000" b="1" dirty="0" smtClean="0"/>
              <a:t>C0</a:t>
            </a:r>
            <a:r>
              <a:rPr lang="ko-KR" altLang="en-US" sz="4000" b="1" dirty="0" smtClean="0"/>
              <a:t>학점부터 </a:t>
            </a:r>
            <a:r>
              <a:rPr lang="ko-KR" altLang="en-US" sz="4000" b="1" dirty="0" err="1"/>
              <a:t>재이수가</a:t>
            </a:r>
            <a:r>
              <a:rPr lang="ko-KR" altLang="en-US" sz="4000" b="1" dirty="0"/>
              <a:t> 가능하며</a:t>
            </a:r>
            <a:r>
              <a:rPr lang="en-US" altLang="ko-KR" sz="4000" b="1" dirty="0"/>
              <a:t>, </a:t>
            </a:r>
            <a:r>
              <a:rPr lang="ko-KR" altLang="en-US" sz="4000" b="1" dirty="0" err="1" smtClean="0"/>
              <a:t>재이수하는</a:t>
            </a:r>
            <a:r>
              <a:rPr lang="ko-KR" altLang="en-US" sz="4000" b="1" dirty="0" smtClean="0"/>
              <a:t> </a:t>
            </a:r>
            <a:r>
              <a:rPr lang="ko-KR" altLang="en-US" sz="4000" b="1" dirty="0"/>
              <a:t>과목은 </a:t>
            </a:r>
            <a:r>
              <a:rPr lang="ko-KR" altLang="en-US" sz="4000" b="1" dirty="0" err="1"/>
              <a:t>재이수</a:t>
            </a:r>
            <a:r>
              <a:rPr lang="ko-KR" altLang="en-US" sz="4000" b="1" dirty="0"/>
              <a:t> </a:t>
            </a:r>
            <a:r>
              <a:rPr lang="ko-KR" altLang="en-US" sz="4000" b="1" dirty="0" smtClean="0"/>
              <a:t>버튼을 </a:t>
            </a:r>
            <a:r>
              <a:rPr lang="ko-KR" altLang="en-US" sz="4000" b="1" dirty="0"/>
              <a:t>눌러 수강신청을 해야 합니다</a:t>
            </a:r>
            <a:r>
              <a:rPr lang="en-US" altLang="ko-KR" sz="4000" b="1" dirty="0"/>
              <a:t>. </a:t>
            </a:r>
            <a:endParaRPr lang="en-US" altLang="ko-KR" sz="4000" b="1" dirty="0" smtClean="0"/>
          </a:p>
          <a:p>
            <a:pPr fontAlgn="base"/>
            <a:endParaRPr lang="en-US" altLang="ko-KR" sz="4000" b="1" dirty="0"/>
          </a:p>
          <a:p>
            <a:pPr marL="0" indent="0" algn="ctr" fontAlgn="base">
              <a:buNone/>
            </a:pPr>
            <a:r>
              <a:rPr lang="ko-KR" altLang="en-US" b="1" dirty="0"/>
              <a:t>단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재수강 시 받을 수 있는 점수는 최대 </a:t>
            </a:r>
            <a:endParaRPr lang="en-US" altLang="ko-KR" b="1" dirty="0" smtClean="0"/>
          </a:p>
          <a:p>
            <a:pPr marL="0" indent="0" algn="ctr" fontAlgn="base">
              <a:buNone/>
            </a:pPr>
            <a:r>
              <a:rPr lang="en-US" altLang="ko-KR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en-US" altLang="ko-KR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</a:t>
            </a:r>
            <a:r>
              <a:rPr lang="ko-KR" altLang="en-US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학점 </a:t>
            </a:r>
            <a:r>
              <a:rPr lang="ko-KR" altLang="en-US" b="1" dirty="0"/>
              <a:t>입니다</a:t>
            </a:r>
            <a:r>
              <a:rPr lang="en-US" altLang="ko-KR" b="1" dirty="0"/>
              <a:t>.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02709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48070"/>
            <a:ext cx="8424936" cy="716634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사회봉사 이수 방법</a:t>
            </a:r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1115616" y="836712"/>
            <a:ext cx="3024336" cy="28803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2</a:t>
            </a:r>
            <a:r>
              <a:rPr lang="ko-KR" altLang="en-US" b="1" dirty="0" smtClean="0">
                <a:solidFill>
                  <a:schemeClr val="tx1"/>
                </a:solidFill>
              </a:rPr>
              <a:t>학년 </a:t>
            </a:r>
            <a:r>
              <a:rPr lang="en-US" altLang="ko-KR" b="1" dirty="0" smtClean="0">
                <a:solidFill>
                  <a:schemeClr val="tx1"/>
                </a:solidFill>
              </a:rPr>
              <a:t>1, 2</a:t>
            </a:r>
            <a:r>
              <a:rPr lang="ko-KR" altLang="en-US" b="1" dirty="0" smtClean="0">
                <a:solidFill>
                  <a:schemeClr val="tx1"/>
                </a:solidFill>
              </a:rPr>
              <a:t>학기 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중 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사회봉사</a:t>
            </a:r>
            <a:r>
              <a:rPr lang="en-US" altLang="ko-KR" b="1" dirty="0" smtClean="0">
                <a:solidFill>
                  <a:schemeClr val="tx1"/>
                </a:solidFill>
              </a:rPr>
              <a:t>1, 2</a:t>
            </a:r>
            <a:r>
              <a:rPr lang="ko-KR" altLang="en-US" b="1" dirty="0" smtClean="0">
                <a:solidFill>
                  <a:schemeClr val="tx1"/>
                </a:solidFill>
              </a:rPr>
              <a:t>과목을 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수강 신청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860032" y="836712"/>
            <a:ext cx="3024336" cy="28803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사회복지자원봉사인증관리 </a:t>
            </a:r>
            <a:r>
              <a:rPr lang="en-US" altLang="ko-KR" b="1" dirty="0" smtClean="0">
                <a:solidFill>
                  <a:schemeClr val="tx1"/>
                </a:solidFill>
              </a:rPr>
              <a:t>(VMS)</a:t>
            </a: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또는</a:t>
            </a:r>
            <a:endParaRPr lang="en-US" altLang="ko-KR" b="1" dirty="0">
              <a:solidFill>
                <a:schemeClr val="tx1"/>
              </a:solidFill>
            </a:endParaRPr>
          </a:p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1365</a:t>
            </a:r>
            <a:r>
              <a:rPr lang="ko-KR" altLang="en-US" b="1" dirty="0" smtClean="0">
                <a:solidFill>
                  <a:schemeClr val="tx1"/>
                </a:solidFill>
              </a:rPr>
              <a:t>자원봉사 포털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사이트를 이용해 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봉사활동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860032" y="3922204"/>
            <a:ext cx="3024336" cy="28803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사회봉사활동 인증서 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개인적으로 출력 후 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반대표가 수합 후 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err="1" smtClean="0">
                <a:solidFill>
                  <a:schemeClr val="tx1"/>
                </a:solidFill>
              </a:rPr>
              <a:t>과사무실로</a:t>
            </a:r>
            <a:r>
              <a:rPr lang="ko-KR" altLang="en-US" b="1" dirty="0" smtClean="0">
                <a:solidFill>
                  <a:schemeClr val="tx1"/>
                </a:solidFill>
              </a:rPr>
              <a:t> 제출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140528" y="3933056"/>
            <a:ext cx="2999423" cy="285861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err="1" smtClean="0">
                <a:solidFill>
                  <a:schemeClr val="tx1"/>
                </a:solidFill>
              </a:rPr>
              <a:t>과사무실에서</a:t>
            </a:r>
            <a:r>
              <a:rPr lang="ko-KR" altLang="en-US" b="1" dirty="0" smtClean="0">
                <a:solidFill>
                  <a:schemeClr val="tx1"/>
                </a:solidFill>
              </a:rPr>
              <a:t> 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확인 후 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사회봉사 과목 이수처리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0" name="오른쪽 화살표 19"/>
          <p:cNvSpPr/>
          <p:nvPr/>
        </p:nvSpPr>
        <p:spPr>
          <a:xfrm>
            <a:off x="4139952" y="2060848"/>
            <a:ext cx="648072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오른쪽 화살표 20"/>
          <p:cNvSpPr/>
          <p:nvPr/>
        </p:nvSpPr>
        <p:spPr>
          <a:xfrm rot="10800000">
            <a:off x="4139952" y="5146341"/>
            <a:ext cx="648072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오른쪽 화살표 21"/>
          <p:cNvSpPr/>
          <p:nvPr/>
        </p:nvSpPr>
        <p:spPr>
          <a:xfrm rot="5400000">
            <a:off x="6048164" y="3645024"/>
            <a:ext cx="648072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2987824" y="2858361"/>
            <a:ext cx="2808312" cy="179477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한 학기당 </a:t>
            </a:r>
            <a:endParaRPr lang="en-US" altLang="ko-KR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시간 이상 이수 </a:t>
            </a:r>
            <a:endParaRPr lang="en-US" altLang="ko-KR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n-US" altLang="ko-KR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1, 2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학기 합쳐</a:t>
            </a:r>
            <a:endParaRPr lang="en-US" altLang="ko-KR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총 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시간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이수</a:t>
            </a:r>
            <a:endParaRPr lang="en-US" altLang="ko-KR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반드시 </a:t>
            </a:r>
            <a:r>
              <a:rPr lang="en-US" altLang="ko-KR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ko-KR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학년 </a:t>
            </a:r>
            <a:r>
              <a:rPr lang="ko-KR" altLang="en-US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재학중</a:t>
            </a:r>
            <a:r>
              <a:rPr lang="ko-KR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이수완료</a:t>
            </a:r>
            <a:r>
              <a:rPr lang="en-US" altLang="ko-KR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709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1828" y="10100"/>
            <a:ext cx="8424936" cy="716634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교직</a:t>
            </a:r>
            <a:r>
              <a:rPr lang="ko-KR" altLang="en-US" dirty="0" smtClean="0"/>
              <a:t> 이수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1115616" y="836712"/>
            <a:ext cx="2232248" cy="1008112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교직 이수 기간</a:t>
            </a:r>
          </a:p>
        </p:txBody>
      </p:sp>
      <p:sp>
        <p:nvSpPr>
          <p:cNvPr id="7" name="오른쪽 화살표 6"/>
          <p:cNvSpPr/>
          <p:nvPr/>
        </p:nvSpPr>
        <p:spPr>
          <a:xfrm>
            <a:off x="3779912" y="1124744"/>
            <a:ext cx="792088" cy="504056"/>
          </a:xfrm>
          <a:prstGeom prst="rightArrow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932040" y="872716"/>
            <a:ext cx="2952328" cy="1008112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ko-KR" alt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학년 </a:t>
            </a:r>
            <a:r>
              <a:rPr lang="en-US" altLang="ko-KR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~ 4</a:t>
            </a:r>
            <a:r>
              <a:rPr lang="ko-KR" alt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학년</a:t>
            </a:r>
            <a:endParaRPr lang="en-US" altLang="ko-KR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122655" y="2132856"/>
            <a:ext cx="2232248" cy="1008112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교직 이수 총 인원</a:t>
            </a:r>
          </a:p>
        </p:txBody>
      </p:sp>
      <p:sp>
        <p:nvSpPr>
          <p:cNvPr id="13" name="오른쪽 화살표 12"/>
          <p:cNvSpPr/>
          <p:nvPr/>
        </p:nvSpPr>
        <p:spPr>
          <a:xfrm>
            <a:off x="3707904" y="2312876"/>
            <a:ext cx="864096" cy="504056"/>
          </a:xfrm>
          <a:prstGeom prst="rightArrow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919220" y="2132856"/>
            <a:ext cx="2952328" cy="864096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총 </a:t>
            </a:r>
            <a:r>
              <a:rPr lang="en-US" altLang="ko-KR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ko-KR" alt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명 </a:t>
            </a:r>
            <a:endParaRPr lang="en-US" altLang="ko-KR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121673" y="3573016"/>
            <a:ext cx="2226191" cy="1008112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교직 이수 인원 </a:t>
            </a:r>
            <a:endParaRPr lang="en-US" altLang="ko-KR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ko-KR" alt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선발 </a:t>
            </a:r>
            <a:r>
              <a:rPr lang="ko-KR" alt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기준</a:t>
            </a:r>
          </a:p>
        </p:txBody>
      </p:sp>
      <p:sp>
        <p:nvSpPr>
          <p:cNvPr id="24" name="직사각형 23"/>
          <p:cNvSpPr/>
          <p:nvPr/>
        </p:nvSpPr>
        <p:spPr>
          <a:xfrm>
            <a:off x="323528" y="5301208"/>
            <a:ext cx="8568952" cy="108012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※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교직 </a:t>
            </a:r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이수 인원으로 포함되지 않을 경우</a:t>
            </a:r>
            <a:r>
              <a:rPr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altLang="ko-K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학년 </a:t>
            </a:r>
            <a:r>
              <a:rPr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~ 2</a:t>
            </a:r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학년까지 이수한 교직학점은 교양학점으로 산정 함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4894573" y="3370186"/>
            <a:ext cx="2971066" cy="1413772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교직 </a:t>
            </a:r>
            <a:r>
              <a:rPr lang="ko-KR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이수 희망자 중 </a:t>
            </a:r>
            <a:endParaRPr lang="en-US" altLang="ko-KR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ko-KR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학년 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~ </a:t>
            </a:r>
            <a:r>
              <a:rPr lang="en-US" altLang="ko-KR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ko-KR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학년 </a:t>
            </a:r>
            <a:r>
              <a:rPr lang="en-US" altLang="ko-KR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ko-KR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학기 까지의 총 성적</a:t>
            </a:r>
            <a:r>
              <a:rPr lang="en-US" altLang="ko-KR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교직</a:t>
            </a:r>
            <a:r>
              <a:rPr lang="en-US" altLang="ko-KR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전공</a:t>
            </a:r>
            <a:r>
              <a:rPr lang="en-US" altLang="ko-KR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교양 포함</a:t>
            </a:r>
            <a:r>
              <a:rPr lang="en-US" altLang="ko-KR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ko-KR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평균으로 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선발 </a:t>
            </a:r>
            <a:endParaRPr lang="en-US" altLang="ko-KR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오른쪽 화살표 25"/>
          <p:cNvSpPr/>
          <p:nvPr/>
        </p:nvSpPr>
        <p:spPr>
          <a:xfrm>
            <a:off x="3779912" y="3908399"/>
            <a:ext cx="864096" cy="504056"/>
          </a:xfrm>
          <a:prstGeom prst="rightArrow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41536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0" y="1412776"/>
            <a:ext cx="9144000" cy="3456384"/>
          </a:xfrm>
        </p:spPr>
        <p:txBody>
          <a:bodyPr>
            <a:noAutofit/>
          </a:bodyPr>
          <a:lstStyle/>
          <a:p>
            <a:r>
              <a:rPr lang="ko-KR" altLang="en-US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입학을 축하 드립니</a:t>
            </a:r>
            <a:r>
              <a:rPr lang="ko-KR" altLang="en-US" sz="6600" b="1" dirty="0" smtClean="0"/>
              <a:t>다</a:t>
            </a:r>
            <a:endParaRPr lang="ko-KR" altLang="en-US" sz="6600" b="1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845881"/>
            <a:ext cx="6221941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997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440</Words>
  <Application>Microsoft Office PowerPoint</Application>
  <PresentationFormat>화면 슬라이드 쇼(4:3)</PresentationFormat>
  <Paragraphs>97</Paragraphs>
  <Slides>15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6" baseType="lpstr">
      <vt:lpstr>Office 테마</vt:lpstr>
      <vt:lpstr>2016학번  수강신청 시 유의사항  및 기타 안내</vt:lpstr>
      <vt:lpstr>수강신청 기간</vt:lpstr>
      <vt:lpstr>수강신청 방법</vt:lpstr>
      <vt:lpstr>수강신청 방법</vt:lpstr>
      <vt:lpstr>수강신청 방법</vt:lpstr>
      <vt:lpstr>수강신청 방법</vt:lpstr>
      <vt:lpstr>수강신청 방법</vt:lpstr>
      <vt:lpstr>수강신청 방법</vt:lpstr>
      <vt:lpstr>수강신청 방법</vt:lpstr>
      <vt:lpstr>수강신청 방법</vt:lpstr>
      <vt:lpstr>수강신청 방법</vt:lpstr>
      <vt:lpstr>수강신청 방법</vt:lpstr>
      <vt:lpstr>사회봉사 이수 방법</vt:lpstr>
      <vt:lpstr>교직 이수</vt:lpstr>
      <vt:lpstr> 입학을 축하 드립니다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2016학번  수강신청 시 유의사항</dc:title>
  <dc:creator>user</dc:creator>
  <cp:lastModifiedBy>user</cp:lastModifiedBy>
  <cp:revision>20</cp:revision>
  <dcterms:created xsi:type="dcterms:W3CDTF">2016-02-19T06:05:57Z</dcterms:created>
  <dcterms:modified xsi:type="dcterms:W3CDTF">2016-02-22T01:36:45Z</dcterms:modified>
</cp:coreProperties>
</file>