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660" r:id="rId2"/>
    <p:sldMasterId id="2147483673" r:id="rId3"/>
  </p:sldMasterIdLst>
  <p:notesMasterIdLst>
    <p:notesMasterId r:id="rId10"/>
  </p:notesMasterIdLst>
  <p:handoutMasterIdLst>
    <p:handoutMasterId r:id="rId11"/>
  </p:handoutMasterIdLst>
  <p:sldIdLst>
    <p:sldId id="697" r:id="rId4"/>
    <p:sldId id="823" r:id="rId5"/>
    <p:sldId id="852" r:id="rId6"/>
    <p:sldId id="869" r:id="rId7"/>
    <p:sldId id="853" r:id="rId8"/>
    <p:sldId id="868" r:id="rId9"/>
  </p:sldIdLst>
  <p:sldSz cx="10668000" cy="7429500"/>
  <p:notesSz cx="6735763" cy="9866313"/>
  <p:defaultTextStyle>
    <a:defPPr>
      <a:defRPr lang="ko-KR"/>
    </a:defPPr>
    <a:lvl1pPr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1pPr>
    <a:lvl2pPr marL="4572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2pPr>
    <a:lvl3pPr marL="9144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3pPr>
    <a:lvl4pPr marL="13716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4pPr>
    <a:lvl5pPr marL="1828800" algn="ctr" rtl="0" fontAlgn="base" latinLnBrk="1">
      <a:spcBef>
        <a:spcPct val="50000"/>
      </a:spcBef>
      <a:spcAft>
        <a:spcPct val="0"/>
      </a:spcAft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5pPr>
    <a:lvl6pPr marL="22860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6pPr>
    <a:lvl7pPr marL="27432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7pPr>
    <a:lvl8pPr marL="32004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8pPr>
    <a:lvl9pPr marL="3657600" algn="l" defTabSz="914400" rtl="0" eaLnBrk="1" latinLnBrk="1" hangingPunct="1">
      <a:defRPr kumimoji="1" sz="900" kern="1200">
        <a:solidFill>
          <a:schemeClr val="tx1"/>
        </a:solidFill>
        <a:latin typeface="Arial" charset="0"/>
        <a:ea typeface="돋움" pitchFamily="50" charset="-127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104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339933"/>
    <a:srgbClr val="00CC00"/>
    <a:srgbClr val="00FF00"/>
    <a:srgbClr val="00FF99"/>
    <a:srgbClr val="FFFFCC"/>
    <a:srgbClr val="CCFFCC"/>
    <a:srgbClr val="008000"/>
    <a:srgbClr val="00CC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테마 스타일 2 - 강조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6" autoAdjust="0"/>
    <p:restoredTop sz="94660" autoAdjust="0"/>
  </p:normalViewPr>
  <p:slideViewPr>
    <p:cSldViewPr>
      <p:cViewPr varScale="1">
        <p:scale>
          <a:sx n="96" d="100"/>
          <a:sy n="96" d="100"/>
        </p:scale>
        <p:origin x="-114" y="-306"/>
      </p:cViewPr>
      <p:guideLst>
        <p:guide orient="horz" pos="1104"/>
        <p:guide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3708" y="-108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19356" cy="493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56" tIns="45728" rIns="91456" bIns="45728" numCol="1" anchor="t" anchorCtr="0" compatLnSpc="1">
            <a:prstTxWarp prst="textNoShape">
              <a:avLst/>
            </a:prstTxWarp>
          </a:bodyPr>
          <a:lstStyle>
            <a:lvl1pPr algn="l" defTabSz="915303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408" y="0"/>
            <a:ext cx="2919355" cy="493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56" tIns="45728" rIns="91456" bIns="45728" numCol="1" anchor="t" anchorCtr="0" compatLnSpc="1">
            <a:prstTxWarp prst="textNoShape">
              <a:avLst/>
            </a:prstTxWarp>
          </a:bodyPr>
          <a:lstStyle>
            <a:lvl1pPr algn="r" defTabSz="915303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2683"/>
            <a:ext cx="2919356" cy="493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56" tIns="45728" rIns="91456" bIns="45728" numCol="1" anchor="b" anchorCtr="0" compatLnSpc="1">
            <a:prstTxWarp prst="textNoShape">
              <a:avLst/>
            </a:prstTxWarp>
          </a:bodyPr>
          <a:lstStyle>
            <a:lvl1pPr algn="l" defTabSz="915303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408" y="9372683"/>
            <a:ext cx="2919355" cy="493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56" tIns="45728" rIns="91456" bIns="45728" numCol="1" anchor="b" anchorCtr="0" compatLnSpc="1">
            <a:prstTxWarp prst="textNoShape">
              <a:avLst/>
            </a:prstTxWarp>
          </a:bodyPr>
          <a:lstStyle>
            <a:lvl1pPr algn="r" defTabSz="915303">
              <a:spcBef>
                <a:spcPct val="0"/>
              </a:spcBef>
              <a:defRPr sz="1200" smtClean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46C50DF-B0CF-4DA5-BC77-2557CCFBCC00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692276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7550" y="758825"/>
            <a:ext cx="5338763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4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365" y="4704478"/>
            <a:ext cx="4946379" cy="4403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56" tIns="45728" rIns="91456" bIns="457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4"/>
          </p:nvPr>
        </p:nvSpPr>
        <p:spPr>
          <a:xfrm>
            <a:off x="0" y="9371412"/>
            <a:ext cx="2919565" cy="493316"/>
          </a:xfrm>
          <a:prstGeom prst="rect">
            <a:avLst/>
          </a:prstGeom>
        </p:spPr>
        <p:txBody>
          <a:bodyPr vert="horz" lIns="91056" tIns="45528" rIns="91056" bIns="45528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5"/>
          </p:nvPr>
        </p:nvSpPr>
        <p:spPr>
          <a:xfrm>
            <a:off x="3814626" y="9371412"/>
            <a:ext cx="2919565" cy="493316"/>
          </a:xfrm>
          <a:prstGeom prst="rect">
            <a:avLst/>
          </a:prstGeom>
        </p:spPr>
        <p:txBody>
          <a:bodyPr vert="horz" lIns="91056" tIns="45528" rIns="91056" bIns="45528" rtlCol="0" anchor="b"/>
          <a:lstStyle>
            <a:lvl1pPr algn="r">
              <a:defRPr sz="1200"/>
            </a:lvl1pPr>
          </a:lstStyle>
          <a:p>
            <a:fld id="{B7BEDCC1-5D29-42DC-BBE6-46F3EC22467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36013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0101" y="2308225"/>
            <a:ext cx="9067800" cy="15922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0200" y="4210050"/>
            <a:ext cx="7467600" cy="18986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2964" y="4773615"/>
            <a:ext cx="9067800" cy="14763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2964" y="3149600"/>
            <a:ext cx="9067800" cy="1624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3402" y="1733550"/>
            <a:ext cx="4724400" cy="49037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0202" y="1733550"/>
            <a:ext cx="4724400" cy="49037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663700"/>
            <a:ext cx="4713287" cy="6921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3400" y="2355850"/>
            <a:ext cx="4713287" cy="42814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19726" y="1663700"/>
            <a:ext cx="4714875" cy="6921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19726" y="2355850"/>
            <a:ext cx="4714875" cy="42814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2" y="295275"/>
            <a:ext cx="3509964" cy="125888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0365" y="295275"/>
            <a:ext cx="5964237" cy="63420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3402" y="1554163"/>
            <a:ext cx="3509964" cy="5083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0738" y="5200651"/>
            <a:ext cx="6400800" cy="61436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0738" y="663575"/>
            <a:ext cx="6400800" cy="4457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0738" y="5815014"/>
            <a:ext cx="6400800" cy="8715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0" y="1733550"/>
            <a:ext cx="9601200" cy="49037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34299" y="296863"/>
            <a:ext cx="2400301" cy="634047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2" y="296863"/>
            <a:ext cx="7048500" cy="63404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14314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chemeClr val="tx1">
                  <a:lumMod val="50000"/>
                  <a:lumOff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14314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chemeClr val="tx1">
                  <a:lumMod val="50000"/>
                  <a:lumOff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0101" y="2308225"/>
            <a:ext cx="9067800" cy="15922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0200" y="4210050"/>
            <a:ext cx="7467600" cy="18986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143140"/>
            <a:ext cx="10668000" cy="10001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chemeClr val="tx1">
                  <a:lumMod val="50000"/>
                  <a:lumOff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34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02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663700"/>
            <a:ext cx="4713287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3400" y="2355850"/>
            <a:ext cx="4713287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19726" y="1663700"/>
            <a:ext cx="4714875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19726" y="2355850"/>
            <a:ext cx="4714875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2" y="295275"/>
            <a:ext cx="3509964" cy="1258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0365" y="295275"/>
            <a:ext cx="5964237" cy="6342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3402" y="1554163"/>
            <a:ext cx="3509964" cy="50831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0738" y="5200651"/>
            <a:ext cx="6400800" cy="6143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0738" y="663575"/>
            <a:ext cx="6400800" cy="4457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0738" y="5815014"/>
            <a:ext cx="6400800" cy="8715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34299" y="296863"/>
            <a:ext cx="2400301" cy="6340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2" y="296863"/>
            <a:ext cx="7048500" cy="6340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0101" y="2308225"/>
            <a:ext cx="9067800" cy="15922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0200" y="4210050"/>
            <a:ext cx="7467600" cy="18986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2964" y="4773615"/>
            <a:ext cx="9067800" cy="14763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2964" y="3149600"/>
            <a:ext cx="9067800" cy="16240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34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0202" y="1733550"/>
            <a:ext cx="4724400" cy="490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663700"/>
            <a:ext cx="4713287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3400" y="2355850"/>
            <a:ext cx="4713287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19726" y="1663700"/>
            <a:ext cx="4714875" cy="692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19726" y="2355850"/>
            <a:ext cx="4714875" cy="42814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2" y="295275"/>
            <a:ext cx="3509964" cy="1258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0365" y="295275"/>
            <a:ext cx="5964237" cy="6342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3402" y="1554163"/>
            <a:ext cx="3509964" cy="50831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0738" y="5200651"/>
            <a:ext cx="6400800" cy="6143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0738" y="663575"/>
            <a:ext cx="6400800" cy="4457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0738" y="5815014"/>
            <a:ext cx="6400800" cy="8715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34299" y="296863"/>
            <a:ext cx="2400301" cy="6340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2" y="296863"/>
            <a:ext cx="7048500" cy="6340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8" name="Rectangle 824"/>
          <p:cNvSpPr>
            <a:spLocks noChangeArrowheads="1"/>
          </p:cNvSpPr>
          <p:nvPr/>
        </p:nvSpPr>
        <p:spPr bwMode="auto">
          <a:xfrm>
            <a:off x="99588" y="928668"/>
            <a:ext cx="10474860" cy="6386532"/>
          </a:xfrm>
          <a:prstGeom prst="rect">
            <a:avLst/>
          </a:prstGeom>
          <a:noFill/>
          <a:ln w="16510">
            <a:solidFill>
              <a:schemeClr val="tx1"/>
            </a:solidFill>
            <a:miter lim="800000"/>
            <a:headEnd/>
            <a:tailEnd type="none" w="med" len="lg"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ko-KR" sz="800" dirty="0">
              <a:latin typeface="Trebuchet MS" pitchFamily="34" charset="0"/>
            </a:endParaRPr>
          </a:p>
        </p:txBody>
      </p:sp>
      <p:sp>
        <p:nvSpPr>
          <p:cNvPr id="22" name="직사각형 21"/>
          <p:cNvSpPr/>
          <p:nvPr userDrawn="1"/>
        </p:nvSpPr>
        <p:spPr>
          <a:xfrm>
            <a:off x="0" y="0"/>
            <a:ext cx="10668000" cy="85723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p:hf hdr="0" ftr="0" dt="0"/>
  <p:txStyles>
    <p:titleStyle>
      <a:lvl1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defTabSz="1033463" rtl="0" eaLnBrk="0" fontAlgn="base" latinLnBrk="1" hangingPunct="0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defTabSz="1033463" rtl="0" fontAlgn="base" latinLnBrk="1">
        <a:spcBef>
          <a:spcPct val="0"/>
        </a:spcBef>
        <a:spcAft>
          <a:spcPct val="0"/>
        </a:spcAft>
        <a:defRPr kumimoji="1" sz="50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87350" indent="-387350" algn="l" defTabSz="1033463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600">
          <a:solidFill>
            <a:schemeClr val="tx1"/>
          </a:solidFill>
          <a:latin typeface="+mn-lt"/>
          <a:ea typeface="+mn-ea"/>
          <a:cs typeface="+mn-cs"/>
        </a:defRPr>
      </a:lvl1pPr>
      <a:lvl2pPr marL="839788" indent="-322263" algn="l" defTabSz="1033463" rtl="0" eaLnBrk="0" fontAlgn="base" latinLnBrk="1" hangingPunct="0">
        <a:spcBef>
          <a:spcPct val="20000"/>
        </a:spcBef>
        <a:spcAft>
          <a:spcPct val="0"/>
        </a:spcAft>
        <a:buChar char="–"/>
        <a:defRPr kumimoji="1" sz="3200">
          <a:solidFill>
            <a:schemeClr val="tx1"/>
          </a:solidFill>
          <a:latin typeface="+mn-lt"/>
          <a:ea typeface="+mn-ea"/>
        </a:defRPr>
      </a:lvl2pPr>
      <a:lvl3pPr marL="1292225" indent="-258763" algn="l" defTabSz="1033463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700">
          <a:solidFill>
            <a:schemeClr val="tx1"/>
          </a:solidFill>
          <a:latin typeface="+mn-lt"/>
          <a:ea typeface="+mn-ea"/>
        </a:defRPr>
      </a:lvl3pPr>
      <a:lvl4pPr marL="1809750" indent="-258763" algn="l" defTabSz="1033463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300">
          <a:solidFill>
            <a:schemeClr val="tx1"/>
          </a:solidFill>
          <a:latin typeface="+mn-lt"/>
          <a:ea typeface="+mn-ea"/>
        </a:defRPr>
      </a:lvl4pPr>
      <a:lvl5pPr marL="2327275" indent="-258763" algn="l" defTabSz="1033463" rtl="0" eaLnBrk="0" fontAlgn="base" latinLnBrk="1" hangingPunct="0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5pPr>
      <a:lvl6pPr marL="27844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6pPr>
      <a:lvl7pPr marL="32416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7pPr>
      <a:lvl8pPr marL="36988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8pPr>
      <a:lvl9pPr marL="4156075" indent="-258763" algn="l" defTabSz="1033463" rtl="0" fontAlgn="base" latinLnBrk="1">
        <a:spcBef>
          <a:spcPct val="20000"/>
        </a:spcBef>
        <a:spcAft>
          <a:spcPct val="0"/>
        </a:spcAft>
        <a:buChar char="»"/>
        <a:defRPr kumimoji="1" sz="23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733550"/>
            <a:ext cx="9601200" cy="4903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3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61156-1E02-4E26-A5EF-ACAD99941BF9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44901" y="6886575"/>
            <a:ext cx="3378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45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4BDF1-92B3-4416-BA49-15070E51F2D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3400" y="296863"/>
            <a:ext cx="9601200" cy="1238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3400" y="1733550"/>
            <a:ext cx="9601200" cy="4903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3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298A8-C679-4C1B-A5AE-9B2436429718}" type="datetimeFigureOut">
              <a:rPr lang="ko-KR" altLang="en-US" smtClean="0"/>
              <a:pPr/>
              <a:t>2014-10-23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44901" y="6886575"/>
            <a:ext cx="3378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45400" y="6886575"/>
            <a:ext cx="2489200" cy="39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EE71F-C3B0-4CB7-B060-F935F708AC8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D14EF3-3FCF-43BD-8029-FD3F7724CD20}" type="slidenum">
              <a:rPr lang="en-US" altLang="ko-KR" smtClean="0"/>
              <a:pPr>
                <a:defRPr/>
              </a:pPr>
              <a:t>1</a:t>
            </a:fld>
            <a:endParaRPr lang="en-US" altLang="ko-KR" dirty="0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339850" y="3500436"/>
            <a:ext cx="49291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15" tIns="48257" rIns="96515" bIns="48257">
            <a:spAutoFit/>
          </a:bodyPr>
          <a:lstStyle/>
          <a:p>
            <a:pPr algn="l" defTabSz="965200">
              <a:lnSpc>
                <a:spcPct val="75000"/>
              </a:lnSpc>
              <a:spcBef>
                <a:spcPct val="0"/>
              </a:spcBef>
            </a:pPr>
            <a:r>
              <a:rPr lang="en-US" altLang="ko-KR" sz="1600" dirty="0" smtClean="0">
                <a:latin typeface="HY견고딕" pitchFamily="18" charset="-127"/>
                <a:ea typeface="HY견고딕" pitchFamily="18" charset="-127"/>
              </a:rPr>
              <a:t>  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8695880" y="5578243"/>
            <a:ext cx="1678679" cy="27918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r>
              <a:rPr lang="ko-KR" altLang="en-US" sz="1200" b="1" smtClean="0"/>
              <a:t>대전보건대학교</a:t>
            </a:r>
            <a:endParaRPr lang="en-US" altLang="ko-KR" sz="1200" b="1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2202582"/>
            <a:ext cx="10668000" cy="1638304"/>
          </a:xfrm>
          <a:prstGeom prst="rect">
            <a:avLst/>
          </a:prstGeom>
          <a:gradFill rotWithShape="1">
            <a:gsLst>
              <a:gs pos="0">
                <a:srgbClr val="182F47"/>
              </a:gs>
              <a:gs pos="50000">
                <a:srgbClr val="336699"/>
              </a:gs>
              <a:gs pos="100000">
                <a:srgbClr val="182F47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88431" tIns="44216" rIns="88431" bIns="44216" anchor="ctr"/>
          <a:lstStyle/>
          <a:p>
            <a:pPr algn="ctr" defTabSz="884238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000" b="1" dirty="0" smtClean="0">
                <a:solidFill>
                  <a:schemeClr val="bg1"/>
                </a:solidFill>
                <a:latin typeface="+mj-ea"/>
                <a:ea typeface="+mj-ea"/>
              </a:rPr>
              <a:t>사이버</a:t>
            </a:r>
            <a:r>
              <a:rPr kumimoji="0" lang="en-US" altLang="ko-KR" sz="30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kumimoji="0" lang="ko-KR" altLang="en-US" sz="3000" b="1" dirty="0" smtClean="0">
                <a:solidFill>
                  <a:schemeClr val="bg1"/>
                </a:solidFill>
                <a:latin typeface="+mj-ea"/>
                <a:ea typeface="+mj-ea"/>
              </a:rPr>
              <a:t>온라인</a:t>
            </a:r>
            <a:r>
              <a:rPr kumimoji="0" lang="en-US" altLang="ko-KR" sz="3000" b="1" dirty="0" smtClean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r>
              <a:rPr kumimoji="0" lang="ko-KR" altLang="en-US" sz="3000" b="1" dirty="0" smtClean="0">
                <a:solidFill>
                  <a:schemeClr val="bg1"/>
                </a:solidFill>
                <a:latin typeface="+mj-ea"/>
                <a:ea typeface="+mj-ea"/>
              </a:rPr>
              <a:t>연구실 안전교육 매뉴얼</a:t>
            </a:r>
            <a:endParaRPr kumimoji="0" lang="en-US" altLang="ko-KR" sz="30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013520" y="1338486"/>
            <a:ext cx="1504950" cy="628650"/>
            <a:chOff x="1013520" y="1338486"/>
            <a:chExt cx="1504950" cy="628650"/>
          </a:xfrm>
        </p:grpSpPr>
        <p:pic>
          <p:nvPicPr>
            <p:cNvPr id="1026" name="Picture 2" descr="E:\작업_근목\호남권\2012-07-18_173241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13520" y="1338486"/>
              <a:ext cx="1504950" cy="628650"/>
            </a:xfrm>
            <a:prstGeom prst="rect">
              <a:avLst/>
            </a:prstGeom>
            <a:noFill/>
          </p:spPr>
        </p:pic>
        <p:sp>
          <p:nvSpPr>
            <p:cNvPr id="3" name="직사각형 2"/>
            <p:cNvSpPr/>
            <p:nvPr/>
          </p:nvSpPr>
          <p:spPr>
            <a:xfrm>
              <a:off x="1085528" y="1482502"/>
              <a:ext cx="360040" cy="144016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작업_근목\호남권\2012-07-18_173408.gif"/>
          <p:cNvPicPr>
            <a:picLocks noChangeAspect="1" noChangeArrowheads="1"/>
          </p:cNvPicPr>
          <p:nvPr/>
        </p:nvPicPr>
        <p:blipFill rotWithShape="1">
          <a:blip r:embed="rId2" cstate="print"/>
          <a:srcRect b="22388"/>
          <a:stretch/>
        </p:blipFill>
        <p:spPr bwMode="auto">
          <a:xfrm>
            <a:off x="581472" y="1194470"/>
            <a:ext cx="7806465" cy="3744416"/>
          </a:xfrm>
          <a:prstGeom prst="rect">
            <a:avLst/>
          </a:prstGeom>
          <a:noFill/>
        </p:spPr>
      </p:pic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1. </a:t>
            </a:r>
            <a:r>
              <a:rPr lang="ko-KR" altLang="en-US" dirty="0" smtClean="0"/>
              <a:t>로그인</a:t>
            </a: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7638256" y="1410494"/>
            <a:ext cx="2824272" cy="920144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80975" indent="-180975" algn="l">
              <a:buAutoNum type="arabicPeriod"/>
            </a:pPr>
            <a:r>
              <a:rPr lang="en-US" altLang="ko-KR" sz="1000" b="1" dirty="0">
                <a:solidFill>
                  <a:schemeClr val="accent6"/>
                </a:solidFill>
              </a:rPr>
              <a:t>http://sclascc.hoseo.edu</a:t>
            </a:r>
            <a:r>
              <a:rPr lang="en-US" altLang="ko-KR" sz="1000" b="1" dirty="0" smtClean="0">
                <a:solidFill>
                  <a:schemeClr val="accent6"/>
                </a:solidFill>
              </a:rPr>
              <a:t>/</a:t>
            </a:r>
            <a:r>
              <a:rPr lang="en-US" altLang="ko-KR" sz="1000" b="1" dirty="0" smtClean="0"/>
              <a:t> (</a:t>
            </a:r>
            <a:r>
              <a:rPr lang="ko-KR" altLang="en-US" sz="1000" b="1" smtClean="0"/>
              <a:t>충청권 </a:t>
            </a:r>
            <a:r>
              <a:rPr lang="ko-KR" altLang="en-US" sz="1000" b="1" dirty="0" smtClean="0"/>
              <a:t>연구실안전지원센터</a:t>
            </a:r>
            <a:r>
              <a:rPr lang="en-US" altLang="ko-KR" sz="1000" b="1" dirty="0" smtClean="0"/>
              <a:t>) </a:t>
            </a:r>
            <a:r>
              <a:rPr lang="ko-KR" altLang="en-US" sz="1000" b="1" dirty="0" smtClean="0"/>
              <a:t>에 접속</a:t>
            </a:r>
            <a:endParaRPr lang="en-US" altLang="ko-KR" sz="1000" b="1" dirty="0" smtClean="0"/>
          </a:p>
          <a:p>
            <a:pPr marL="180975" indent="-180975" algn="l"/>
            <a:r>
              <a:rPr lang="en-US" altLang="ko-KR" sz="1000" b="1" dirty="0" smtClean="0"/>
              <a:t>2.   </a:t>
            </a:r>
            <a:r>
              <a:rPr lang="ko-KR" altLang="en-US" sz="1000" b="1" dirty="0" smtClean="0"/>
              <a:t>메인 페이지 상단 우측 </a:t>
            </a:r>
            <a:r>
              <a:rPr lang="en-US" altLang="ko-KR" sz="1000" b="1" dirty="0" smtClean="0"/>
              <a:t>‘</a:t>
            </a:r>
            <a:r>
              <a:rPr lang="ko-KR" altLang="en-US" sz="1000" b="1" dirty="0" smtClean="0"/>
              <a:t>로그인</a:t>
            </a:r>
            <a:r>
              <a:rPr lang="en-US" altLang="ko-KR" sz="1000" b="1" dirty="0" smtClean="0"/>
              <a:t>’</a:t>
            </a:r>
            <a:r>
              <a:rPr lang="ko-KR" altLang="en-US" sz="1000" b="1" dirty="0" smtClean="0"/>
              <a:t>을 선택</a:t>
            </a:r>
          </a:p>
        </p:txBody>
      </p:sp>
      <p:sp>
        <p:nvSpPr>
          <p:cNvPr id="11" name="직사각형 10"/>
          <p:cNvSpPr/>
          <p:nvPr/>
        </p:nvSpPr>
        <p:spPr bwMode="auto">
          <a:xfrm>
            <a:off x="7548578" y="1156370"/>
            <a:ext cx="357190" cy="21431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grpSp>
        <p:nvGrpSpPr>
          <p:cNvPr id="7" name="그룹 6"/>
          <p:cNvGrpSpPr/>
          <p:nvPr/>
        </p:nvGrpSpPr>
        <p:grpSpPr>
          <a:xfrm>
            <a:off x="1157536" y="1194470"/>
            <a:ext cx="1224136" cy="504056"/>
            <a:chOff x="1013520" y="1338486"/>
            <a:chExt cx="1504950" cy="628650"/>
          </a:xfrm>
        </p:grpSpPr>
        <p:pic>
          <p:nvPicPr>
            <p:cNvPr id="8" name="Picture 2" descr="E:\작업_근목\호남권\2012-07-18_173241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13520" y="1338486"/>
              <a:ext cx="1504950" cy="628650"/>
            </a:xfrm>
            <a:prstGeom prst="rect">
              <a:avLst/>
            </a:prstGeom>
            <a:noFill/>
          </p:spPr>
        </p:pic>
        <p:sp>
          <p:nvSpPr>
            <p:cNvPr id="10" name="직사각형 9"/>
            <p:cNvSpPr/>
            <p:nvPr/>
          </p:nvSpPr>
          <p:spPr>
            <a:xfrm>
              <a:off x="1085528" y="1482502"/>
              <a:ext cx="360040" cy="144016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/>
          <p:cNvSpPr/>
          <p:nvPr/>
        </p:nvSpPr>
        <p:spPr bwMode="auto">
          <a:xfrm>
            <a:off x="1085528" y="4146798"/>
            <a:ext cx="2016224" cy="216024"/>
          </a:xfrm>
          <a:prstGeom prst="rect">
            <a:avLst/>
          </a:prstGeom>
          <a:solidFill>
            <a:srgbClr val="F8F8F8"/>
          </a:solidFill>
          <a:ln w="6350" cap="flat" cmpd="sng" algn="ctr">
            <a:solidFill>
              <a:srgbClr val="F8F8F8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1. </a:t>
            </a:r>
            <a:r>
              <a:rPr lang="ko-KR" altLang="en-US" dirty="0" smtClean="0"/>
              <a:t>로그인</a:t>
            </a:r>
          </a:p>
        </p:txBody>
      </p:sp>
      <p:pic>
        <p:nvPicPr>
          <p:cNvPr id="7" name="그림 6" descr="2011-12-26_112946.png"/>
          <p:cNvPicPr>
            <a:picLocks noChangeAspect="1"/>
          </p:cNvPicPr>
          <p:nvPr/>
        </p:nvPicPr>
        <p:blipFill rotWithShape="1">
          <a:blip r:embed="rId2" cstate="print"/>
          <a:srcRect b="7472"/>
          <a:stretch/>
        </p:blipFill>
        <p:spPr>
          <a:xfrm>
            <a:off x="562422" y="965993"/>
            <a:ext cx="5508078" cy="3684861"/>
          </a:xfrm>
          <a:prstGeom prst="rect">
            <a:avLst/>
          </a:prstGeom>
        </p:spPr>
      </p:pic>
      <p:pic>
        <p:nvPicPr>
          <p:cNvPr id="10" name="그림 9" descr="2011-12-26_11313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05702" y="2851049"/>
            <a:ext cx="3038068" cy="2730782"/>
          </a:xfrm>
          <a:prstGeom prst="rect">
            <a:avLst/>
          </a:prstGeom>
        </p:spPr>
      </p:pic>
      <p:cxnSp>
        <p:nvCxnSpPr>
          <p:cNvPr id="13" name="직선 화살표 연결선 12"/>
          <p:cNvCxnSpPr>
            <a:stCxn id="21" idx="3"/>
          </p:cNvCxnSpPr>
          <p:nvPr/>
        </p:nvCxnSpPr>
        <p:spPr bwMode="auto">
          <a:xfrm>
            <a:off x="5045968" y="4079291"/>
            <a:ext cx="2376264" cy="67507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" name="직사각형 13"/>
          <p:cNvSpPr/>
          <p:nvPr/>
        </p:nvSpPr>
        <p:spPr bwMode="auto">
          <a:xfrm>
            <a:off x="1589584" y="3107183"/>
            <a:ext cx="1656184" cy="864096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5" name="직사각형 14"/>
          <p:cNvSpPr/>
          <p:nvPr/>
        </p:nvSpPr>
        <p:spPr bwMode="auto">
          <a:xfrm>
            <a:off x="3389784" y="3107183"/>
            <a:ext cx="1944216" cy="864096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7999488" y="1713738"/>
            <a:ext cx="2444282" cy="1152128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대학에서 정보를 제공하지 않는 대상자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 경우 최초 사용자 등록 신청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indent="-228600" algn="l">
              <a:lnSpc>
                <a:spcPts val="4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사번이 존재하지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않는 경우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이후 소속기관의 승인 이후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이용가능</a:t>
            </a: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4253880" y="3971279"/>
            <a:ext cx="792088" cy="21602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4901952" y="2315095"/>
            <a:ext cx="2088232" cy="1152128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/>
              <a:t>대학에서 정보를 제공하지 </a:t>
            </a:r>
            <a:endParaRPr lang="en-US" altLang="ko-KR" sz="1000" b="1" dirty="0" smtClean="0"/>
          </a:p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/>
              <a:t>않는 대상자</a:t>
            </a:r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연구원</a:t>
            </a:r>
            <a:r>
              <a:rPr lang="en-US" altLang="ko-KR" sz="1000" b="1" dirty="0" smtClean="0"/>
              <a:t>, </a:t>
            </a:r>
            <a:r>
              <a:rPr lang="ko-KR" altLang="en-US" sz="1000" b="1" dirty="0" smtClean="0"/>
              <a:t>외부기관 등</a:t>
            </a:r>
            <a:r>
              <a:rPr lang="en-US" altLang="ko-KR" sz="1000" b="1" dirty="0" smtClean="0"/>
              <a:t>)</a:t>
            </a:r>
          </a:p>
          <a:p>
            <a:pPr algn="l"/>
            <a:r>
              <a:rPr lang="en-US" altLang="ko-KR" sz="1000" b="1" dirty="0" smtClean="0"/>
              <a:t>1. </a:t>
            </a:r>
            <a:r>
              <a:rPr lang="ko-KR" altLang="en-US" sz="1000" b="1" smtClean="0"/>
              <a:t>기관선택</a:t>
            </a:r>
            <a:endParaRPr lang="en-US" altLang="ko-KR" sz="1000" b="1" dirty="0" smtClean="0"/>
          </a:p>
          <a:p>
            <a:pPr algn="l"/>
            <a:r>
              <a:rPr lang="en-US" altLang="ko-KR" sz="1000" b="1" dirty="0" smtClean="0"/>
              <a:t>2. ID/</a:t>
            </a:r>
            <a:r>
              <a:rPr lang="ko-KR" altLang="en-US" sz="1000" b="1" dirty="0" smtClean="0"/>
              <a:t>성명 입력</a:t>
            </a:r>
          </a:p>
        </p:txBody>
      </p:sp>
      <p:pic>
        <p:nvPicPr>
          <p:cNvPr id="16" name="그림 15" descr="2011-12-26_11313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9464" y="4650854"/>
            <a:ext cx="2952328" cy="2641843"/>
          </a:xfrm>
          <a:prstGeom prst="rect">
            <a:avLst/>
          </a:prstGeom>
        </p:spPr>
      </p:pic>
      <p:sp>
        <p:nvSpPr>
          <p:cNvPr id="22" name="모서리가 둥근 직사각형 21"/>
          <p:cNvSpPr/>
          <p:nvPr/>
        </p:nvSpPr>
        <p:spPr bwMode="auto">
          <a:xfrm>
            <a:off x="149424" y="2099071"/>
            <a:ext cx="2592288" cy="1152128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/>
              <a:t>대학에서 정보를 제공해주는  대상자</a:t>
            </a:r>
            <a:endParaRPr lang="en-US" altLang="ko-KR" sz="1000" b="1" dirty="0" smtClean="0"/>
          </a:p>
          <a:p>
            <a:pPr marL="228600" indent="-228600" algn="l">
              <a:lnSpc>
                <a:spcPts val="400"/>
              </a:lnSpc>
            </a:pPr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교원</a:t>
            </a:r>
            <a:r>
              <a:rPr lang="en-US" altLang="ko-KR" sz="1000" b="1" dirty="0" smtClean="0"/>
              <a:t>, </a:t>
            </a:r>
            <a:r>
              <a:rPr lang="ko-KR" altLang="en-US" sz="1000" b="1" dirty="0" smtClean="0"/>
              <a:t>직원</a:t>
            </a:r>
            <a:r>
              <a:rPr lang="en-US" altLang="ko-KR" sz="1000" b="1" dirty="0" smtClean="0"/>
              <a:t>, </a:t>
            </a:r>
            <a:r>
              <a:rPr lang="ko-KR" altLang="en-US" sz="1000" b="1" dirty="0" err="1" smtClean="0"/>
              <a:t>학부생</a:t>
            </a:r>
            <a:r>
              <a:rPr lang="en-US" altLang="ko-KR" sz="1000" b="1" dirty="0" smtClean="0"/>
              <a:t>, </a:t>
            </a:r>
            <a:r>
              <a:rPr lang="ko-KR" altLang="en-US" sz="1000" b="1" smtClean="0"/>
              <a:t>대학원생 </a:t>
            </a:r>
            <a:r>
              <a:rPr lang="ko-KR" altLang="en-US" sz="1000" b="1" dirty="0" smtClean="0"/>
              <a:t>등</a:t>
            </a:r>
            <a:r>
              <a:rPr lang="en-US" altLang="ko-KR" sz="1000" b="1" dirty="0" smtClean="0"/>
              <a:t>)</a:t>
            </a:r>
          </a:p>
          <a:p>
            <a:pPr algn="l"/>
            <a:r>
              <a:rPr lang="en-US" altLang="ko-KR" sz="1000" b="1" dirty="0" smtClean="0"/>
              <a:t>1. </a:t>
            </a:r>
            <a:r>
              <a:rPr lang="ko-KR" altLang="en-US" sz="1000" b="1" smtClean="0"/>
              <a:t>기관선택</a:t>
            </a:r>
            <a:endParaRPr lang="en-US" altLang="ko-KR" sz="1000" b="1" dirty="0" smtClean="0"/>
          </a:p>
          <a:p>
            <a:pPr algn="l"/>
            <a:r>
              <a:rPr lang="en-US" altLang="ko-KR" sz="1000" b="1" dirty="0" smtClean="0"/>
              <a:t>2. </a:t>
            </a:r>
            <a:r>
              <a:rPr lang="ko-KR" altLang="en-US" sz="1000" b="1" smtClean="0"/>
              <a:t>학번</a:t>
            </a:r>
            <a:r>
              <a:rPr lang="en-US" altLang="ko-KR" sz="1000" b="1" dirty="0" smtClean="0"/>
              <a:t>(</a:t>
            </a:r>
            <a:r>
              <a:rPr lang="ko-KR" altLang="en-US" sz="1000" b="1" dirty="0" err="1" smtClean="0"/>
              <a:t>사번</a:t>
            </a:r>
            <a:r>
              <a:rPr lang="en-US" altLang="ko-KR" sz="1000" b="1" dirty="0" smtClean="0"/>
              <a:t>)/</a:t>
            </a:r>
            <a:r>
              <a:rPr lang="ko-KR" altLang="en-US" sz="1000" b="1" dirty="0" smtClean="0"/>
              <a:t>성명 입력</a:t>
            </a: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3317776" y="5298926"/>
            <a:ext cx="3240360" cy="1368152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대학에서 정보를 제공하지 않는 대상자일 경우 최초 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사용자 등록 신청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b="1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사번이</a:t>
            </a:r>
            <a:r>
              <a:rPr lang="ko-KR" altLang="en-US" sz="10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존재하는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이후 소속기관의 승인 이후 이용가능</a:t>
            </a:r>
          </a:p>
        </p:txBody>
      </p:sp>
      <p:sp>
        <p:nvSpPr>
          <p:cNvPr id="19" name="직사각형 18"/>
          <p:cNvSpPr/>
          <p:nvPr/>
        </p:nvSpPr>
        <p:spPr bwMode="auto">
          <a:xfrm>
            <a:off x="2275756" y="3983732"/>
            <a:ext cx="792088" cy="21602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cxnSp>
        <p:nvCxnSpPr>
          <p:cNvPr id="24" name="직선 화살표 연결선 23"/>
          <p:cNvCxnSpPr/>
          <p:nvPr/>
        </p:nvCxnSpPr>
        <p:spPr bwMode="auto">
          <a:xfrm flipH="1">
            <a:off x="2237656" y="4218806"/>
            <a:ext cx="504056" cy="504056"/>
          </a:xfrm>
          <a:prstGeom prst="straightConnector1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23" name="그룹 22"/>
          <p:cNvGrpSpPr/>
          <p:nvPr/>
        </p:nvGrpSpPr>
        <p:grpSpPr>
          <a:xfrm>
            <a:off x="869504" y="1029987"/>
            <a:ext cx="828092" cy="294440"/>
            <a:chOff x="1013520" y="1338486"/>
            <a:chExt cx="1504950" cy="628650"/>
          </a:xfrm>
        </p:grpSpPr>
        <p:pic>
          <p:nvPicPr>
            <p:cNvPr id="25" name="Picture 2" descr="E:\작업_근목\호남권\2012-07-18_173241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13520" y="1338486"/>
              <a:ext cx="1504950" cy="628650"/>
            </a:xfrm>
            <a:prstGeom prst="rect">
              <a:avLst/>
            </a:prstGeom>
            <a:noFill/>
          </p:spPr>
        </p:pic>
        <p:sp>
          <p:nvSpPr>
            <p:cNvPr id="26" name="직사각형 25"/>
            <p:cNvSpPr/>
            <p:nvPr/>
          </p:nvSpPr>
          <p:spPr>
            <a:xfrm>
              <a:off x="1085528" y="1482502"/>
              <a:ext cx="360040" cy="144016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7" name="직사각형 26"/>
          <p:cNvSpPr/>
          <p:nvPr/>
        </p:nvSpPr>
        <p:spPr bwMode="auto">
          <a:xfrm>
            <a:off x="2633700" y="4404909"/>
            <a:ext cx="2016224" cy="216024"/>
          </a:xfrm>
          <a:prstGeom prst="rect">
            <a:avLst/>
          </a:prstGeom>
          <a:solidFill>
            <a:srgbClr val="F8F8F8"/>
          </a:solidFill>
          <a:ln w="6350" cap="flat" cmpd="sng" algn="ctr">
            <a:solidFill>
              <a:srgbClr val="F8F8F8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2012-03-08_2103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101" y="1554510"/>
            <a:ext cx="5470112" cy="4464496"/>
          </a:xfrm>
          <a:prstGeom prst="rect">
            <a:avLst/>
          </a:prstGeom>
        </p:spPr>
      </p:pic>
      <p:pic>
        <p:nvPicPr>
          <p:cNvPr id="13" name="그림 12" descr="2012-03-08_211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70104" y="2202582"/>
            <a:ext cx="3500462" cy="3070077"/>
          </a:xfrm>
          <a:prstGeom prst="rect">
            <a:avLst/>
          </a:prstGeom>
        </p:spPr>
      </p:pic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2. </a:t>
            </a:r>
            <a:r>
              <a:rPr lang="ko-KR" altLang="en-US" dirty="0" smtClean="0"/>
              <a:t>안전교육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5334000" y="1698526"/>
            <a:ext cx="643512" cy="21602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5694040" y="1338486"/>
            <a:ext cx="3240360" cy="288032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/>
            <a:r>
              <a:rPr lang="en-US" altLang="ko-KR" sz="1000" b="1" dirty="0" smtClean="0"/>
              <a:t>1.  </a:t>
            </a:r>
            <a:r>
              <a:rPr lang="ko-KR" altLang="en-US" sz="1000" b="1" dirty="0" smtClean="0"/>
              <a:t>상단 메뉴의 사이버 안전교육 </a:t>
            </a:r>
            <a:r>
              <a:rPr lang="en-US" altLang="ko-KR" sz="1000" b="1" dirty="0" smtClean="0"/>
              <a:t>&gt; </a:t>
            </a:r>
            <a:r>
              <a:rPr lang="ko-KR" altLang="en-US" sz="1000" b="1" dirty="0" smtClean="0"/>
              <a:t>안전강의실을 선택</a:t>
            </a:r>
            <a:endParaRPr lang="en-US" altLang="ko-KR" sz="1000" b="1" dirty="0" smtClean="0"/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3605808" y="5370934"/>
            <a:ext cx="3528392" cy="357190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/>
            <a:r>
              <a:rPr lang="en-US" altLang="ko-KR" sz="1000" b="1" dirty="0" smtClean="0"/>
              <a:t>2. ‘</a:t>
            </a:r>
            <a:r>
              <a:rPr lang="ko-KR" altLang="en-US" sz="1000" b="1" dirty="0" smtClean="0"/>
              <a:t>과목선택 하기</a:t>
            </a:r>
            <a:r>
              <a:rPr lang="en-US" altLang="ko-KR" sz="1000" b="1" dirty="0" smtClean="0"/>
              <a:t>’</a:t>
            </a:r>
            <a:r>
              <a:rPr lang="ko-KR" altLang="en-US" sz="1000" b="1" dirty="0" smtClean="0"/>
              <a:t>를 클릭하여 선택과목 설정페이지로 이동</a:t>
            </a:r>
          </a:p>
        </p:txBody>
      </p:sp>
      <p:sp>
        <p:nvSpPr>
          <p:cNvPr id="14" name="직사각형 13"/>
          <p:cNvSpPr/>
          <p:nvPr/>
        </p:nvSpPr>
        <p:spPr bwMode="auto">
          <a:xfrm>
            <a:off x="3490367" y="5010894"/>
            <a:ext cx="648072" cy="21602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5" name="직사각형 14"/>
          <p:cNvSpPr/>
          <p:nvPr/>
        </p:nvSpPr>
        <p:spPr bwMode="auto">
          <a:xfrm>
            <a:off x="7638256" y="4866878"/>
            <a:ext cx="427488" cy="21431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7139608" y="1986558"/>
            <a:ext cx="3528392" cy="432048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/>
            <a:r>
              <a:rPr lang="en-US" altLang="ko-KR" sz="1000" b="1" dirty="0" smtClean="0"/>
              <a:t>3. </a:t>
            </a:r>
            <a:r>
              <a:rPr lang="ko-KR" altLang="en-US" sz="1000" b="1" dirty="0" smtClean="0"/>
              <a:t>수강하실 교육 과목을 선택</a:t>
            </a:r>
            <a:r>
              <a:rPr lang="en-US" altLang="ko-KR" sz="1000" b="1" dirty="0" smtClean="0"/>
              <a:t>(</a:t>
            </a:r>
            <a:r>
              <a:rPr lang="en-US" altLang="ko-KR" sz="1000" b="1" u="sng" dirty="0" smtClean="0"/>
              <a:t>4</a:t>
            </a:r>
            <a:r>
              <a:rPr lang="ko-KR" altLang="en-US" sz="1000" b="1" u="sng" dirty="0" smtClean="0"/>
              <a:t>과목</a:t>
            </a:r>
            <a:r>
              <a:rPr lang="en-US" altLang="ko-KR" sz="1000" b="1" dirty="0" smtClean="0"/>
              <a:t>)</a:t>
            </a:r>
            <a:r>
              <a:rPr lang="ko-KR" altLang="en-US" sz="1000" b="1" dirty="0" smtClean="0"/>
              <a:t> 후 </a:t>
            </a:r>
            <a:r>
              <a:rPr lang="en-US" altLang="ko-KR" sz="1000" b="1" dirty="0" smtClean="0"/>
              <a:t>‘</a:t>
            </a:r>
            <a:r>
              <a:rPr lang="ko-KR" altLang="en-US" sz="1000" b="1" dirty="0" smtClean="0"/>
              <a:t>설정</a:t>
            </a:r>
            <a:r>
              <a:rPr lang="en-US" altLang="ko-KR" sz="1000" b="1" dirty="0" smtClean="0"/>
              <a:t>’</a:t>
            </a:r>
            <a:r>
              <a:rPr lang="ko-KR" altLang="en-US" sz="1000" b="1" dirty="0" smtClean="0"/>
              <a:t>을 선택</a:t>
            </a:r>
            <a:endParaRPr lang="en-US" altLang="ko-KR" sz="1000" b="1" dirty="0" smtClean="0"/>
          </a:p>
          <a:p>
            <a:pPr marL="228600" indent="-228600" algn="l"/>
            <a:r>
              <a:rPr lang="en-US" altLang="ko-KR" sz="1000" b="1" dirty="0" smtClean="0"/>
              <a:t>	- </a:t>
            </a:r>
            <a:r>
              <a:rPr lang="ko-KR" altLang="en-US" sz="1000" b="1" dirty="0" smtClean="0"/>
              <a:t>총 이수 과목 </a:t>
            </a:r>
            <a:r>
              <a:rPr lang="en-US" altLang="ko-KR" sz="1000" b="1" dirty="0" smtClean="0"/>
              <a:t>: </a:t>
            </a:r>
            <a:r>
              <a:rPr lang="ko-KR" altLang="en-US" sz="1000" b="1" dirty="0" smtClean="0"/>
              <a:t>필수 </a:t>
            </a:r>
            <a:r>
              <a:rPr lang="en-US" altLang="ko-KR" sz="1000" b="1" dirty="0" smtClean="0"/>
              <a:t>2 </a:t>
            </a:r>
            <a:r>
              <a:rPr lang="ko-KR" altLang="en-US" sz="1000" b="1" dirty="0" smtClean="0"/>
              <a:t>과목</a:t>
            </a:r>
            <a:r>
              <a:rPr lang="en-US" altLang="ko-KR" sz="1000" b="1" dirty="0" smtClean="0"/>
              <a:t>+ </a:t>
            </a:r>
            <a:r>
              <a:rPr lang="ko-KR" altLang="en-US" sz="1000" b="1" dirty="0" smtClean="0"/>
              <a:t>선택 </a:t>
            </a:r>
            <a:r>
              <a:rPr lang="en-US" altLang="ko-KR" sz="1000" b="1" dirty="0" smtClean="0"/>
              <a:t>4 </a:t>
            </a:r>
            <a:r>
              <a:rPr lang="ko-KR" altLang="en-US" sz="1000" b="1" dirty="0" smtClean="0"/>
              <a:t>과목</a:t>
            </a:r>
          </a:p>
        </p:txBody>
      </p:sp>
      <p:cxnSp>
        <p:nvCxnSpPr>
          <p:cNvPr id="22" name="직선 화살표 연결선 21"/>
          <p:cNvCxnSpPr>
            <a:stCxn id="8" idx="2"/>
          </p:cNvCxnSpPr>
          <p:nvPr/>
        </p:nvCxnSpPr>
        <p:spPr bwMode="auto">
          <a:xfrm flipH="1">
            <a:off x="4181872" y="1914550"/>
            <a:ext cx="1473884" cy="2304256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4" name="직사각형 23"/>
          <p:cNvSpPr/>
          <p:nvPr/>
        </p:nvSpPr>
        <p:spPr bwMode="auto">
          <a:xfrm>
            <a:off x="6308204" y="2922662"/>
            <a:ext cx="360040" cy="1728192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cxnSp>
        <p:nvCxnSpPr>
          <p:cNvPr id="25" name="직선 화살표 연결선 24"/>
          <p:cNvCxnSpPr>
            <a:endCxn id="13" idx="1"/>
          </p:cNvCxnSpPr>
          <p:nvPr/>
        </p:nvCxnSpPr>
        <p:spPr bwMode="auto">
          <a:xfrm flipV="1">
            <a:off x="4143588" y="3737621"/>
            <a:ext cx="2126516" cy="1387623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직선 화살표 연결선 26"/>
          <p:cNvCxnSpPr/>
          <p:nvPr/>
        </p:nvCxnSpPr>
        <p:spPr bwMode="auto">
          <a:xfrm>
            <a:off x="6702152" y="4526310"/>
            <a:ext cx="936104" cy="340568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18" name="그룹 17"/>
          <p:cNvGrpSpPr/>
          <p:nvPr/>
        </p:nvGrpSpPr>
        <p:grpSpPr>
          <a:xfrm>
            <a:off x="653480" y="1595380"/>
            <a:ext cx="828092" cy="294440"/>
            <a:chOff x="1013520" y="1338486"/>
            <a:chExt cx="1504950" cy="628650"/>
          </a:xfrm>
        </p:grpSpPr>
        <p:pic>
          <p:nvPicPr>
            <p:cNvPr id="21" name="Picture 2" descr="E:\작업_근목\호남권\2012-07-18_173241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13520" y="1338486"/>
              <a:ext cx="1504950" cy="628650"/>
            </a:xfrm>
            <a:prstGeom prst="rect">
              <a:avLst/>
            </a:prstGeom>
            <a:noFill/>
          </p:spPr>
        </p:pic>
        <p:sp>
          <p:nvSpPr>
            <p:cNvPr id="23" name="직사각형 22"/>
            <p:cNvSpPr/>
            <p:nvPr/>
          </p:nvSpPr>
          <p:spPr>
            <a:xfrm>
              <a:off x="1085528" y="1482502"/>
              <a:ext cx="360040" cy="144016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2012-03-08_2103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448" y="1698526"/>
            <a:ext cx="4928219" cy="3744416"/>
          </a:xfrm>
          <a:prstGeom prst="rect">
            <a:avLst/>
          </a:prstGeom>
        </p:spPr>
      </p:pic>
      <p:pic>
        <p:nvPicPr>
          <p:cNvPr id="13" name="그림 12" descr="2012-03-08_21104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61992" y="1050454"/>
            <a:ext cx="5217146" cy="3904312"/>
          </a:xfrm>
          <a:prstGeom prst="rect">
            <a:avLst/>
          </a:prstGeom>
        </p:spPr>
      </p:pic>
      <p:pic>
        <p:nvPicPr>
          <p:cNvPr id="4098" name="Picture 2" descr="E:\작업_근목\호남권\2012-07-18_18141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4290814"/>
            <a:ext cx="3071852" cy="2994670"/>
          </a:xfrm>
          <a:prstGeom prst="rect">
            <a:avLst/>
          </a:prstGeom>
          <a:noFill/>
        </p:spPr>
      </p:pic>
      <p:sp>
        <p:nvSpPr>
          <p:cNvPr id="17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2. </a:t>
            </a:r>
            <a:r>
              <a:rPr lang="ko-KR" altLang="en-US" dirty="0" smtClean="0"/>
              <a:t>안전교육</a:t>
            </a: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2885728" y="3930774"/>
            <a:ext cx="2500330" cy="357190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/>
            <a:r>
              <a:rPr lang="en-US" altLang="ko-KR" sz="1000" b="1" dirty="0" smtClean="0"/>
              <a:t>1. ‘</a:t>
            </a:r>
            <a:r>
              <a:rPr lang="ko-KR" altLang="en-US" sz="1000" b="1" dirty="0" smtClean="0"/>
              <a:t>수강하기</a:t>
            </a:r>
            <a:r>
              <a:rPr lang="en-US" altLang="ko-KR" sz="1000" b="1" dirty="0" smtClean="0"/>
              <a:t>’</a:t>
            </a:r>
            <a:r>
              <a:rPr lang="ko-KR" altLang="en-US" sz="1000" b="1" dirty="0" smtClean="0"/>
              <a:t>를 선택 하여 해당 교육을 시청</a:t>
            </a:r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7854280" y="4938886"/>
            <a:ext cx="2643206" cy="576064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>
              <a:lnSpc>
                <a:spcPts val="400"/>
              </a:lnSpc>
            </a:pPr>
            <a:r>
              <a:rPr lang="en-US" altLang="ko-KR" sz="1000" b="1" dirty="0" smtClean="0"/>
              <a:t> 2. </a:t>
            </a:r>
            <a:r>
              <a:rPr lang="ko-KR" altLang="en-US" sz="1000" b="1" dirty="0" smtClean="0"/>
              <a:t>모든 교육을 수강 이후 </a:t>
            </a:r>
            <a:r>
              <a:rPr lang="en-US" altLang="ko-KR" sz="1000" b="1" dirty="0" smtClean="0"/>
              <a:t>‘</a:t>
            </a:r>
            <a:r>
              <a:rPr lang="ko-KR" altLang="en-US" sz="1000" b="1" dirty="0" smtClean="0"/>
              <a:t>평가하기</a:t>
            </a:r>
            <a:r>
              <a:rPr lang="en-US" altLang="ko-KR" sz="1000" b="1" dirty="0" smtClean="0"/>
              <a:t>’</a:t>
            </a:r>
            <a:r>
              <a:rPr lang="ko-KR" altLang="en-US" sz="1000" b="1" dirty="0" smtClean="0"/>
              <a:t>를 선택 </a:t>
            </a:r>
            <a:endParaRPr lang="en-US" altLang="ko-KR" sz="1000" b="1" dirty="0" smtClean="0"/>
          </a:p>
          <a:p>
            <a:pPr marL="228600" indent="-228600" algn="l">
              <a:lnSpc>
                <a:spcPts val="400"/>
              </a:lnSpc>
            </a:pPr>
            <a:r>
              <a:rPr lang="ko-KR" altLang="en-US" sz="1000" b="1" dirty="0" smtClean="0"/>
              <a:t>하여 평가를 진행 </a:t>
            </a:r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법정 교육 이수 수료 점수 </a:t>
            </a:r>
            <a:endParaRPr lang="en-US" altLang="ko-KR" sz="1000" b="1" dirty="0" smtClean="0"/>
          </a:p>
          <a:p>
            <a:pPr marL="228600" indent="-228600" algn="l">
              <a:lnSpc>
                <a:spcPts val="400"/>
              </a:lnSpc>
            </a:pPr>
            <a:r>
              <a:rPr lang="en-US" altLang="ko-KR" sz="1000" b="1" dirty="0" smtClean="0"/>
              <a:t>60</a:t>
            </a:r>
            <a:r>
              <a:rPr lang="ko-KR" altLang="en-US" sz="1000" b="1" dirty="0" smtClean="0"/>
              <a:t>점 이상 획득 시 교육 이수 완료</a:t>
            </a:r>
            <a:r>
              <a:rPr lang="en-US" altLang="ko-KR" sz="1000" b="1" dirty="0" smtClean="0"/>
              <a:t>)</a:t>
            </a:r>
            <a:endParaRPr lang="ko-KR" altLang="en-US" sz="1000" b="1" dirty="0" smtClean="0"/>
          </a:p>
        </p:txBody>
      </p:sp>
      <p:sp>
        <p:nvSpPr>
          <p:cNvPr id="14" name="직사각형 13"/>
          <p:cNvSpPr/>
          <p:nvPr/>
        </p:nvSpPr>
        <p:spPr bwMode="auto">
          <a:xfrm>
            <a:off x="4541912" y="3642742"/>
            <a:ext cx="571504" cy="21431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6" name="직사각형 15"/>
          <p:cNvSpPr/>
          <p:nvPr/>
        </p:nvSpPr>
        <p:spPr bwMode="auto">
          <a:xfrm>
            <a:off x="9697913" y="4540746"/>
            <a:ext cx="571504" cy="21431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cxnSp>
        <p:nvCxnSpPr>
          <p:cNvPr id="18" name="직선 화살표 연결선 17"/>
          <p:cNvCxnSpPr/>
          <p:nvPr/>
        </p:nvCxnSpPr>
        <p:spPr bwMode="auto">
          <a:xfrm flipH="1">
            <a:off x="8430344" y="4650854"/>
            <a:ext cx="1301552" cy="216024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작업_근목\강원대\매뉴얼\2012-04-09_145708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9092" y="1423921"/>
            <a:ext cx="6259590" cy="4129199"/>
          </a:xfrm>
          <a:prstGeom prst="rect">
            <a:avLst/>
          </a:prstGeom>
          <a:noFill/>
        </p:spPr>
      </p:pic>
      <p:pic>
        <p:nvPicPr>
          <p:cNvPr id="4" name="그림 3" descr="2012-03-12_15120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7074" y="3895878"/>
            <a:ext cx="3439998" cy="2723131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6" name="모서리가 둥근 직사각형 5"/>
          <p:cNvSpPr/>
          <p:nvPr/>
        </p:nvSpPr>
        <p:spPr bwMode="auto">
          <a:xfrm>
            <a:off x="3821832" y="4218806"/>
            <a:ext cx="2736304" cy="360040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/>
            <a:r>
              <a:rPr lang="en-US" altLang="ko-KR" sz="1000" b="1" dirty="0" smtClean="0"/>
              <a:t>2. </a:t>
            </a:r>
            <a:r>
              <a:rPr lang="ko-KR" altLang="en-US" sz="1000" b="1" dirty="0" smtClean="0"/>
              <a:t>출력하고자 하는 과정의 </a:t>
            </a:r>
            <a:r>
              <a:rPr lang="en-US" altLang="ko-KR" sz="1000" b="1" dirty="0" smtClean="0"/>
              <a:t>‘</a:t>
            </a:r>
            <a:r>
              <a:rPr lang="ko-KR" altLang="en-US" sz="1000" b="1" dirty="0" err="1" smtClean="0"/>
              <a:t>이수증</a:t>
            </a:r>
            <a:r>
              <a:rPr lang="ko-KR" altLang="en-US" sz="1000" b="1" dirty="0" smtClean="0"/>
              <a:t> 출력</a:t>
            </a:r>
            <a:r>
              <a:rPr lang="en-US" altLang="ko-KR" sz="1000" b="1" dirty="0" smtClean="0"/>
              <a:t>’</a:t>
            </a:r>
            <a:r>
              <a:rPr lang="ko-KR" altLang="en-US" sz="1000" b="1" dirty="0" smtClean="0"/>
              <a:t>을 선택</a:t>
            </a:r>
          </a:p>
        </p:txBody>
      </p:sp>
      <p:sp>
        <p:nvSpPr>
          <p:cNvPr id="7" name="모서리가 둥근 직사각형 6"/>
          <p:cNvSpPr/>
          <p:nvPr/>
        </p:nvSpPr>
        <p:spPr bwMode="auto">
          <a:xfrm>
            <a:off x="8048644" y="3357560"/>
            <a:ext cx="2428892" cy="500066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>
              <a:lnSpc>
                <a:spcPts val="400"/>
              </a:lnSpc>
            </a:pPr>
            <a:r>
              <a:rPr lang="en-US" altLang="ko-KR" sz="1000" b="1" dirty="0" smtClean="0"/>
              <a:t>3. </a:t>
            </a:r>
            <a:r>
              <a:rPr lang="ko-KR" altLang="en-US" sz="1000" b="1" dirty="0" smtClean="0"/>
              <a:t>출력한 </a:t>
            </a:r>
            <a:r>
              <a:rPr lang="ko-KR" altLang="en-US" sz="1000" b="1" dirty="0" err="1" smtClean="0"/>
              <a:t>이수증을</a:t>
            </a:r>
            <a:r>
              <a:rPr lang="ko-KR" altLang="en-US" sz="1000" b="1" dirty="0" smtClean="0"/>
              <a:t> 필요한 기관에 제출</a:t>
            </a:r>
          </a:p>
        </p:txBody>
      </p:sp>
      <p:cxnSp>
        <p:nvCxnSpPr>
          <p:cNvPr id="9" name="직선 화살표 연결선 8"/>
          <p:cNvCxnSpPr>
            <a:stCxn id="12" idx="3"/>
          </p:cNvCxnSpPr>
          <p:nvPr/>
        </p:nvCxnSpPr>
        <p:spPr bwMode="auto">
          <a:xfrm>
            <a:off x="6783317" y="4081364"/>
            <a:ext cx="278875" cy="65434"/>
          </a:xfrm>
          <a:prstGeom prst="straightConnector1">
            <a:avLst/>
          </a:prstGeom>
          <a:noFill/>
          <a:ln w="63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1" name="제목 1"/>
          <p:cNvSpPr>
            <a:spLocks noGrp="1"/>
          </p:cNvSpPr>
          <p:nvPr/>
        </p:nvSpPr>
        <p:spPr>
          <a:xfrm>
            <a:off x="404778" y="176188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 smtClean="0"/>
              <a:t>2. </a:t>
            </a:r>
            <a:r>
              <a:rPr lang="ko-KR" altLang="en-US" dirty="0" smtClean="0"/>
              <a:t>안전교육</a:t>
            </a:r>
          </a:p>
        </p:txBody>
      </p:sp>
      <p:sp>
        <p:nvSpPr>
          <p:cNvPr id="10" name="직사각형 9"/>
          <p:cNvSpPr/>
          <p:nvPr/>
        </p:nvSpPr>
        <p:spPr bwMode="auto">
          <a:xfrm>
            <a:off x="740346" y="3733800"/>
            <a:ext cx="571504" cy="21431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2" name="직사각형 11"/>
          <p:cNvSpPr/>
          <p:nvPr/>
        </p:nvSpPr>
        <p:spPr bwMode="auto">
          <a:xfrm>
            <a:off x="6211813" y="3974207"/>
            <a:ext cx="571504" cy="21431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ysDot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900" kern="1200">
                <a:solidFill>
                  <a:schemeClr val="tx1"/>
                </a:solidFill>
                <a:latin typeface="Arial" charset="0"/>
                <a:ea typeface="돋움" pitchFamily="50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221432" y="4002782"/>
            <a:ext cx="2088232" cy="432048"/>
          </a:xfrm>
          <a:prstGeom prst="roundRect">
            <a:avLst/>
          </a:prstGeom>
          <a:solidFill>
            <a:schemeClr val="bg1"/>
          </a:solidFill>
          <a:ln w="63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28600" indent="-228600" algn="l">
              <a:lnSpc>
                <a:spcPts val="400"/>
              </a:lnSpc>
            </a:pPr>
            <a:r>
              <a:rPr lang="en-US" altLang="ko-KR" sz="1000" b="1" dirty="0" smtClean="0"/>
              <a:t>1. </a:t>
            </a:r>
            <a:r>
              <a:rPr lang="ko-KR" altLang="en-US" sz="1000" b="1" dirty="0" smtClean="0"/>
              <a:t>좌측 </a:t>
            </a:r>
            <a:r>
              <a:rPr lang="ko-KR" altLang="en-US" sz="1000" b="1" dirty="0" err="1" smtClean="0"/>
              <a:t>매뉴의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‘</a:t>
            </a:r>
            <a:r>
              <a:rPr lang="ko-KR" altLang="en-US" sz="1000" b="1" dirty="0" err="1" smtClean="0"/>
              <a:t>이수증</a:t>
            </a:r>
            <a:r>
              <a:rPr lang="ko-KR" altLang="en-US" sz="1000" b="1" dirty="0" smtClean="0"/>
              <a:t> 조회</a:t>
            </a:r>
            <a:r>
              <a:rPr lang="en-US" altLang="ko-KR" sz="1000" b="1" dirty="0" smtClean="0"/>
              <a:t>’</a:t>
            </a:r>
            <a:r>
              <a:rPr lang="ko-KR" altLang="en-US" sz="1000" b="1" dirty="0" smtClean="0"/>
              <a:t>를 선택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798793" y="1423921"/>
            <a:ext cx="1026114" cy="360040"/>
            <a:chOff x="1013520" y="1338486"/>
            <a:chExt cx="1504950" cy="628650"/>
          </a:xfrm>
        </p:grpSpPr>
        <p:pic>
          <p:nvPicPr>
            <p:cNvPr id="15" name="Picture 2" descr="E:\작업_근목\호남권\2012-07-18_173241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13520" y="1338486"/>
              <a:ext cx="1504950" cy="628650"/>
            </a:xfrm>
            <a:prstGeom prst="rect">
              <a:avLst/>
            </a:prstGeom>
            <a:noFill/>
          </p:spPr>
        </p:pic>
        <p:sp>
          <p:nvSpPr>
            <p:cNvPr id="16" name="직사각형 15"/>
            <p:cNvSpPr/>
            <p:nvPr/>
          </p:nvSpPr>
          <p:spPr>
            <a:xfrm>
              <a:off x="1085528" y="1482502"/>
              <a:ext cx="360040" cy="144016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/>
          <p:cNvSpPr/>
          <p:nvPr/>
        </p:nvSpPr>
        <p:spPr bwMode="auto">
          <a:xfrm>
            <a:off x="7926288" y="5946998"/>
            <a:ext cx="504056" cy="216024"/>
          </a:xfrm>
          <a:prstGeom prst="rect">
            <a:avLst/>
          </a:prstGeom>
          <a:solidFill>
            <a:srgbClr val="F8F8F8"/>
          </a:solidFill>
          <a:ln w="6350" cap="flat" cmpd="sng" algn="ctr">
            <a:solidFill>
              <a:srgbClr val="F8F8F8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635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0" tIns="0" rIns="0" bIns="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sz="1000" dirty="0" smtClean="0"/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635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50866</TotalTime>
  <Words>243</Words>
  <Application>Microsoft Office PowerPoint</Application>
  <PresentationFormat>사용자 지정</PresentationFormat>
  <Paragraphs>37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1_기본 디자인</vt:lpstr>
      <vt:lpstr>디자인 사용자 지정</vt:lpstr>
      <vt:lpstr>1_디자인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Nexgen Associates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user</cp:lastModifiedBy>
  <cp:revision>4746</cp:revision>
  <cp:lastPrinted>2014-10-22T04:36:27Z</cp:lastPrinted>
  <dcterms:created xsi:type="dcterms:W3CDTF">2000-03-25T02:49:00Z</dcterms:created>
  <dcterms:modified xsi:type="dcterms:W3CDTF">2014-10-23T00:16:09Z</dcterms:modified>
</cp:coreProperties>
</file>