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59"/>
  </p:notesMasterIdLst>
  <p:handoutMasterIdLst>
    <p:handoutMasterId r:id="rId60"/>
  </p:handoutMasterIdLst>
  <p:sldIdLst>
    <p:sldId id="256" r:id="rId2"/>
    <p:sldId id="316" r:id="rId3"/>
    <p:sldId id="309" r:id="rId4"/>
    <p:sldId id="310" r:id="rId5"/>
    <p:sldId id="311" r:id="rId6"/>
    <p:sldId id="312" r:id="rId7"/>
    <p:sldId id="313" r:id="rId8"/>
    <p:sldId id="315" r:id="rId9"/>
    <p:sldId id="317" r:id="rId10"/>
    <p:sldId id="257" r:id="rId11"/>
    <p:sldId id="258" r:id="rId12"/>
    <p:sldId id="259" r:id="rId13"/>
    <p:sldId id="260" r:id="rId14"/>
    <p:sldId id="261" r:id="rId15"/>
    <p:sldId id="263" r:id="rId16"/>
    <p:sldId id="265" r:id="rId17"/>
    <p:sldId id="262" r:id="rId18"/>
    <p:sldId id="264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9" r:id="rId34"/>
    <p:sldId id="290" r:id="rId35"/>
    <p:sldId id="291" r:id="rId36"/>
    <p:sldId id="292" r:id="rId37"/>
    <p:sldId id="296" r:id="rId38"/>
    <p:sldId id="297" r:id="rId39"/>
    <p:sldId id="298" r:id="rId40"/>
    <p:sldId id="299" r:id="rId41"/>
    <p:sldId id="301" r:id="rId42"/>
    <p:sldId id="300" r:id="rId43"/>
    <p:sldId id="302" r:id="rId44"/>
    <p:sldId id="303" r:id="rId45"/>
    <p:sldId id="304" r:id="rId46"/>
    <p:sldId id="280" r:id="rId47"/>
    <p:sldId id="305" r:id="rId48"/>
    <p:sldId id="306" r:id="rId49"/>
    <p:sldId id="307" r:id="rId50"/>
    <p:sldId id="308" r:id="rId51"/>
    <p:sldId id="282" r:id="rId52"/>
    <p:sldId id="283" r:id="rId53"/>
    <p:sldId id="284" r:id="rId54"/>
    <p:sldId id="285" r:id="rId55"/>
    <p:sldId id="286" r:id="rId56"/>
    <p:sldId id="287" r:id="rId57"/>
    <p:sldId id="288" r:id="rId5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282" autoAdjust="0"/>
  </p:normalViewPr>
  <p:slideViewPr>
    <p:cSldViewPr>
      <p:cViewPr>
        <p:scale>
          <a:sx n="70" d="100"/>
          <a:sy n="70" d="100"/>
        </p:scale>
        <p:origin x="-516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1878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96B8DD-FDC9-4BF0-A778-E4192B45283E}" type="datetimeFigureOut">
              <a:rPr lang="ko-KR" altLang="en-US" smtClean="0"/>
              <a:t>2010-04-26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55A19-2A98-4C09-BDDF-C5501BD94DE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EC51D2-0EC7-4A9A-8C3D-30C7C0665CF1}" type="datetimeFigureOut">
              <a:rPr lang="ko-KR" altLang="en-US" smtClean="0"/>
              <a:pPr/>
              <a:t>2010-04-26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B7C297-10D8-4282-97B8-70816DAD3C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9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pPr lvl="0" eaLnBrk="1" latinLnBrk="0" hangingPunct="1"/>
            <a:r>
              <a:rPr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1" y="2743201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1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 dirty="0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1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1"/>
            <a:ext cx="2667000" cy="365125"/>
          </a:xfrm>
        </p:spPr>
        <p:txBody>
          <a:bodyPr rtlCol="0"/>
          <a:lstStyle/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7"/>
            <a:ext cx="4572000" cy="365125"/>
          </a:xfrm>
        </p:spPr>
        <p:txBody>
          <a:bodyPr rtlCol="0"/>
          <a:lstStyle/>
          <a:p>
            <a:endParaRPr lang="ko-KR" altLang="en-US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dirty="0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1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1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3"/>
            <a:ext cx="2209800" cy="365125"/>
          </a:xfrm>
        </p:spPr>
        <p:txBody>
          <a:bodyPr/>
          <a:lstStyle/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8"/>
            <a:ext cx="5573483" cy="365125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 bwMode="white">
          <a:xfrm>
            <a:off x="6096319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직사각형 7"/>
          <p:cNvSpPr/>
          <p:nvPr/>
        </p:nvSpPr>
        <p:spPr>
          <a:xfrm>
            <a:off x="6142039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직사각형 8"/>
          <p:cNvSpPr/>
          <p:nvPr/>
        </p:nvSpPr>
        <p:spPr>
          <a:xfrm>
            <a:off x="6142039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9" y="144463"/>
            <a:ext cx="533400" cy="244476"/>
          </a:xfrm>
        </p:spPr>
        <p:txBody>
          <a:bodyPr/>
          <a:lstStyle/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dirty="0" smtClean="0"/>
              <a:t>둘째 수준</a:t>
            </a:r>
          </a:p>
          <a:p>
            <a:pPr lvl="2" eaLnBrk="1" latinLnBrk="0" hangingPunct="1"/>
            <a:r>
              <a:rPr kumimoji="0" lang="ko-KR" altLang="en-US" dirty="0" smtClean="0"/>
              <a:t>셋째 수준</a:t>
            </a:r>
          </a:p>
          <a:p>
            <a:pPr lvl="3" eaLnBrk="1" latinLnBrk="0" hangingPunct="1"/>
            <a:r>
              <a:rPr kumimoji="0" lang="ko-KR" altLang="en-US" dirty="0" smtClean="0"/>
              <a:t>넷째 수준</a:t>
            </a:r>
          </a:p>
          <a:p>
            <a:pPr lvl="4" eaLnBrk="1" latinLnBrk="0" hangingPunct="1"/>
            <a:r>
              <a:rPr kumimoji="0"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1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701E089-E522-4059-9628-3A822EA5B50D}" type="datetimeFigureOut">
              <a:rPr lang="ko-KR" altLang="en-US" smtClean="0"/>
              <a:pPr/>
              <a:t>2010-04-26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1" y="6248207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직사각형 8"/>
          <p:cNvSpPr/>
          <p:nvPr/>
        </p:nvSpPr>
        <p:spPr>
          <a:xfrm>
            <a:off x="590549" y="1280160"/>
            <a:ext cx="8553451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106F7AB-D89F-40E9-8DFE-0EA4FDF9E39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휴먼모음T" pitchFamily="18" charset="-127"/>
          <a:ea typeface="휴먼모음T" pitchFamily="18" charset="-127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굴림" pitchFamily="50" charset="-127"/>
          <a:ea typeface="굴림" pitchFamily="50" charset="-127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800" dirty="0" smtClean="0">
                <a:latin typeface="휴먼모음T" pitchFamily="18" charset="-127"/>
                <a:ea typeface="휴먼모음T" pitchFamily="18" charset="-127"/>
              </a:rPr>
              <a:t>5. </a:t>
            </a:r>
            <a:r>
              <a:rPr lang="ko-KR" altLang="en-US" sz="4800" dirty="0" smtClean="0">
                <a:latin typeface="휴먼모음T" pitchFamily="18" charset="-127"/>
                <a:ea typeface="휴먼모음T" pitchFamily="18" charset="-127"/>
              </a:rPr>
              <a:t>전염병 역학 개요</a:t>
            </a:r>
            <a:endParaRPr lang="ko-KR" altLang="en-US" sz="4800" dirty="0"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전염병 역학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목적 </a:t>
            </a:r>
            <a:r>
              <a:rPr lang="en-US" altLang="ko-KR" dirty="0" smtClean="0"/>
              <a:t>; </a:t>
            </a:r>
            <a:r>
              <a:rPr lang="ko-KR" altLang="en-US" dirty="0" err="1" smtClean="0"/>
              <a:t>병원소</a:t>
            </a:r>
            <a:r>
              <a:rPr lang="ko-KR" altLang="en-US" dirty="0" smtClean="0"/>
              <a:t> 및 전파 매개물을 포함하는 전파경로 등을 찾아내어 그 이상의 만연을 방지</a:t>
            </a:r>
            <a:endParaRPr lang="en-US" altLang="ko-KR" dirty="0" smtClean="0"/>
          </a:p>
          <a:p>
            <a:r>
              <a:rPr lang="ko-KR" altLang="en-US" dirty="0" smtClean="0"/>
              <a:t>상황이 통상적인 발생과는 다르다는 예측을 </a:t>
            </a:r>
            <a:r>
              <a:rPr lang="ko-KR" altLang="en-US" dirty="0" err="1" smtClean="0"/>
              <a:t>하게될</a:t>
            </a:r>
            <a:r>
              <a:rPr lang="ko-KR" altLang="en-US" dirty="0" smtClean="0"/>
              <a:t> 때 유행조사를 하게 됨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전염병 역학단계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진단의 확인 </a:t>
            </a:r>
          </a:p>
          <a:p>
            <a:pPr lvl="1"/>
            <a:r>
              <a:rPr lang="ko-KR" altLang="en-US" dirty="0"/>
              <a:t>신고된 환자 또는 유사환자의 진단을 확인</a:t>
            </a:r>
          </a:p>
          <a:p>
            <a:pPr lvl="1"/>
            <a:r>
              <a:rPr lang="ko-KR" altLang="en-US" dirty="0"/>
              <a:t>일단 환자로 의심된 사람들은 모두 같은 원인에 의해 발병되었음이 확인되어야만 유행여부도 판단할 수 있음</a:t>
            </a:r>
          </a:p>
          <a:p>
            <a:pPr lvl="1"/>
            <a:r>
              <a:rPr lang="ko-KR" altLang="en-US" dirty="0"/>
              <a:t>신고된 환자뿐만 아니라 미처 신고되지 않은 환자들도 임상소견을 관찰하고 필요한 </a:t>
            </a:r>
            <a:r>
              <a:rPr lang="ko-KR" altLang="en-US" dirty="0" err="1"/>
              <a:t>검사물을</a:t>
            </a:r>
            <a:r>
              <a:rPr lang="ko-KR" altLang="en-US" dirty="0"/>
              <a:t> 채취하여 진단을 </a:t>
            </a:r>
            <a:r>
              <a:rPr lang="ko-KR" altLang="en-US" dirty="0" smtClean="0"/>
              <a:t>확인</a:t>
            </a:r>
            <a:r>
              <a:rPr lang="en-US" altLang="ko-KR" dirty="0" smtClean="0"/>
              <a:t> </a:t>
            </a:r>
            <a:r>
              <a:rPr lang="en-US" altLang="ko-KR" dirty="0"/>
              <a:t>---&gt;</a:t>
            </a:r>
            <a:r>
              <a:rPr lang="ko-KR" altLang="en-US" dirty="0"/>
              <a:t>보건소</a:t>
            </a:r>
            <a:br>
              <a:rPr lang="ko-KR" altLang="en-US" dirty="0"/>
            </a:b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전염병 역학단계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유행의 확인 </a:t>
            </a:r>
          </a:p>
          <a:p>
            <a:pPr lvl="1"/>
            <a:r>
              <a:rPr lang="ko-KR" altLang="en-US"/>
              <a:t>통상적으로 존재하던 토착성 발생수준인가</a:t>
            </a:r>
            <a:r>
              <a:rPr lang="en-US" altLang="ko-KR"/>
              <a:t>, </a:t>
            </a:r>
            <a:r>
              <a:rPr lang="ko-KR" altLang="en-US"/>
              <a:t>아니면 그 이상의 수인 유행적 발생수준인가를 판단</a:t>
            </a:r>
          </a:p>
          <a:p>
            <a:pPr lvl="1"/>
            <a:r>
              <a:rPr lang="ko-KR" altLang="en-US"/>
              <a:t>큰 유행을 이루는 두 가지 경우</a:t>
            </a:r>
          </a:p>
          <a:p>
            <a:pPr lvl="2"/>
            <a:r>
              <a:rPr lang="ko-KR" altLang="en-US"/>
              <a:t>감염성 질환이 없었거나 아주 새로운 질병이 침입</a:t>
            </a:r>
          </a:p>
          <a:p>
            <a:pPr lvl="2"/>
            <a:r>
              <a:rPr lang="ko-KR" altLang="en-US"/>
              <a:t>특정한 질병에 감수성이 있는 사람들의 유입</a:t>
            </a:r>
          </a:p>
          <a:p>
            <a:pPr lvl="1"/>
            <a:r>
              <a:rPr lang="ko-KR" altLang="en-US"/>
              <a:t>유행을 정의하는데 불현성감염과 현성감염의 빈도를 고려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전염병 역학단계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6" y="1719263"/>
            <a:ext cx="8642351" cy="4878387"/>
          </a:xfrm>
        </p:spPr>
        <p:txBody>
          <a:bodyPr/>
          <a:lstStyle/>
          <a:p>
            <a:r>
              <a:rPr lang="ko-KR" altLang="en-US" dirty="0"/>
              <a:t>유행자료의 수집 및 분석</a:t>
            </a:r>
          </a:p>
          <a:p>
            <a:pPr lvl="1"/>
            <a:r>
              <a:rPr lang="ko-KR" altLang="en-US" dirty="0" err="1"/>
              <a:t>자료원</a:t>
            </a:r>
            <a:r>
              <a:rPr lang="ko-KR" altLang="en-US" dirty="0"/>
              <a:t> </a:t>
            </a:r>
            <a:r>
              <a:rPr lang="en-US" altLang="ko-KR" dirty="0"/>
              <a:t>; </a:t>
            </a:r>
            <a:r>
              <a:rPr lang="ko-KR" altLang="en-US" dirty="0"/>
              <a:t>전염병 신고서</a:t>
            </a:r>
            <a:r>
              <a:rPr lang="en-US" altLang="ko-KR" dirty="0"/>
              <a:t>, </a:t>
            </a:r>
            <a:r>
              <a:rPr lang="ko-KR" altLang="en-US" dirty="0"/>
              <a:t>사망진단서</a:t>
            </a:r>
            <a:r>
              <a:rPr lang="en-US" altLang="ko-KR" dirty="0"/>
              <a:t>, </a:t>
            </a:r>
            <a:r>
              <a:rPr lang="ko-KR" altLang="en-US" dirty="0"/>
              <a:t>병원입원 및 외래환자의 의무기록과 병리검사기록</a:t>
            </a:r>
            <a:r>
              <a:rPr lang="en-US" altLang="ko-KR" dirty="0"/>
              <a:t>, </a:t>
            </a:r>
            <a:r>
              <a:rPr lang="ko-KR" altLang="en-US" dirty="0"/>
              <a:t>직장</a:t>
            </a:r>
            <a:r>
              <a:rPr lang="en-US" altLang="ko-KR" dirty="0"/>
              <a:t>, </a:t>
            </a:r>
            <a:r>
              <a:rPr lang="ko-KR" altLang="en-US" dirty="0"/>
              <a:t>학교의 병결기록 등</a:t>
            </a:r>
          </a:p>
          <a:p>
            <a:pPr lvl="1"/>
            <a:r>
              <a:rPr lang="ko-KR" altLang="en-US" dirty="0" err="1"/>
              <a:t>시간별</a:t>
            </a:r>
            <a:r>
              <a:rPr lang="ko-KR" altLang="en-US" dirty="0"/>
              <a:t> 특성 </a:t>
            </a:r>
          </a:p>
          <a:p>
            <a:pPr lvl="2"/>
            <a:r>
              <a:rPr lang="ko-KR" altLang="en-US" dirty="0"/>
              <a:t>시간의 단위는 질병에 따라 결정 </a:t>
            </a:r>
            <a:r>
              <a:rPr lang="en-US" altLang="ko-KR" dirty="0"/>
              <a:t>- </a:t>
            </a:r>
            <a:r>
              <a:rPr lang="ko-KR" altLang="en-US" dirty="0"/>
              <a:t>시간</a:t>
            </a:r>
            <a:r>
              <a:rPr lang="en-US" altLang="ko-KR" dirty="0"/>
              <a:t>, </a:t>
            </a:r>
            <a:r>
              <a:rPr lang="ko-KR" altLang="en-US" dirty="0"/>
              <a:t>일 </a:t>
            </a:r>
            <a:r>
              <a:rPr lang="en-US" altLang="ko-KR" dirty="0"/>
              <a:t>, </a:t>
            </a:r>
            <a:r>
              <a:rPr lang="ko-KR" altLang="en-US" dirty="0"/>
              <a:t>주</a:t>
            </a:r>
            <a:r>
              <a:rPr lang="en-US" altLang="ko-KR" dirty="0"/>
              <a:t>, </a:t>
            </a:r>
            <a:r>
              <a:rPr lang="ko-KR" altLang="en-US" dirty="0"/>
              <a:t>월</a:t>
            </a:r>
            <a:r>
              <a:rPr lang="en-US" altLang="ko-KR" dirty="0"/>
              <a:t>, </a:t>
            </a:r>
            <a:r>
              <a:rPr lang="ko-KR" altLang="en-US" dirty="0"/>
              <a:t>년</a:t>
            </a:r>
            <a:br>
              <a:rPr lang="ko-KR" altLang="en-US" dirty="0"/>
            </a:br>
            <a:r>
              <a:rPr lang="ko-KR" altLang="en-US" dirty="0"/>
              <a:t>급성질환일 때에는 일 혹은 주 단위가 </a:t>
            </a:r>
            <a:r>
              <a:rPr lang="ko-KR" altLang="en-US" dirty="0" smtClean="0"/>
              <a:t>보통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전염병 역학단계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6" y="1719263"/>
            <a:ext cx="8642351" cy="48783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ko-KR" altLang="en-US" dirty="0"/>
              <a:t>유행자료의 수집 및 분석</a:t>
            </a:r>
          </a:p>
          <a:p>
            <a:pPr lvl="1">
              <a:lnSpc>
                <a:spcPct val="90000"/>
              </a:lnSpc>
            </a:pPr>
            <a:r>
              <a:rPr lang="ko-KR" altLang="en-US" dirty="0" err="1"/>
              <a:t>시간별</a:t>
            </a:r>
            <a:r>
              <a:rPr lang="ko-KR" altLang="en-US" dirty="0"/>
              <a:t> 특성 </a:t>
            </a:r>
          </a:p>
          <a:p>
            <a:pPr lvl="2">
              <a:lnSpc>
                <a:spcPct val="90000"/>
              </a:lnSpc>
            </a:pPr>
            <a:r>
              <a:rPr lang="ko-KR" altLang="en-US" dirty="0"/>
              <a:t>유행곡선은 글로 기술해 놓은 것보다 이해하는데 도움</a:t>
            </a:r>
            <a:br>
              <a:rPr lang="ko-KR" altLang="en-US" dirty="0"/>
            </a:br>
            <a:r>
              <a:rPr lang="ko-KR" altLang="en-US" dirty="0"/>
              <a:t>유행곡선 </a:t>
            </a:r>
            <a:r>
              <a:rPr lang="en-US" altLang="ko-KR" dirty="0"/>
              <a:t>; Y</a:t>
            </a:r>
            <a:r>
              <a:rPr lang="ko-KR" altLang="en-US" dirty="0"/>
              <a:t>축</a:t>
            </a:r>
            <a:r>
              <a:rPr lang="en-US" altLang="ko-KR" dirty="0"/>
              <a:t>=</a:t>
            </a:r>
            <a:r>
              <a:rPr lang="ko-KR" altLang="en-US" dirty="0"/>
              <a:t>발병인수 </a:t>
            </a:r>
            <a:r>
              <a:rPr lang="en-US" altLang="ko-KR" dirty="0"/>
              <a:t>X</a:t>
            </a:r>
            <a:r>
              <a:rPr lang="ko-KR" altLang="en-US" dirty="0"/>
              <a:t>축</a:t>
            </a:r>
            <a:r>
              <a:rPr lang="en-US" altLang="ko-KR" dirty="0"/>
              <a:t>=</a:t>
            </a:r>
            <a:r>
              <a:rPr lang="ko-KR" altLang="en-US" dirty="0"/>
              <a:t>시간</a:t>
            </a:r>
            <a:r>
              <a:rPr lang="en-US" altLang="ko-KR" dirty="0"/>
              <a:t>(</a:t>
            </a:r>
            <a:r>
              <a:rPr lang="ko-KR" altLang="en-US" dirty="0"/>
              <a:t>日</a:t>
            </a:r>
            <a:r>
              <a:rPr lang="en-US" altLang="ko-KR" dirty="0"/>
              <a:t>) </a:t>
            </a:r>
          </a:p>
          <a:p>
            <a:pPr lvl="2">
              <a:lnSpc>
                <a:spcPct val="90000"/>
              </a:lnSpc>
            </a:pPr>
            <a:r>
              <a:rPr lang="ko-KR" altLang="en-US" dirty="0"/>
              <a:t>단일폭로 </a:t>
            </a:r>
            <a:r>
              <a:rPr lang="en-US" altLang="ko-KR" dirty="0"/>
              <a:t>- </a:t>
            </a:r>
            <a:r>
              <a:rPr lang="ko-KR" altLang="en-US" dirty="0" err="1"/>
              <a:t>일산형의</a:t>
            </a:r>
            <a:r>
              <a:rPr lang="ko-KR" altLang="en-US" dirty="0"/>
              <a:t> 유행곡선</a:t>
            </a:r>
            <a:r>
              <a:rPr lang="en-US" altLang="ko-KR" dirty="0"/>
              <a:t>(</a:t>
            </a:r>
            <a:r>
              <a:rPr lang="ko-KR" altLang="en-US" dirty="0"/>
              <a:t>정규분포</a:t>
            </a:r>
            <a:r>
              <a:rPr lang="en-US" altLang="ko-KR" dirty="0"/>
              <a:t>), </a:t>
            </a:r>
            <a:r>
              <a:rPr lang="ko-KR" altLang="en-US" dirty="0"/>
              <a:t>폭발적</a:t>
            </a:r>
          </a:p>
          <a:p>
            <a:pPr lvl="2">
              <a:lnSpc>
                <a:spcPct val="90000"/>
              </a:lnSpc>
            </a:pPr>
            <a:r>
              <a:rPr lang="en-US" altLang="ko-KR" dirty="0"/>
              <a:t>2</a:t>
            </a:r>
            <a:r>
              <a:rPr lang="ko-KR" altLang="en-US" dirty="0"/>
              <a:t>차</a:t>
            </a:r>
            <a:r>
              <a:rPr lang="en-US" altLang="ko-KR" dirty="0">
                <a:latin typeface="Arial"/>
              </a:rPr>
              <a:t>·</a:t>
            </a:r>
            <a:r>
              <a:rPr lang="en-US" altLang="ko-KR" dirty="0"/>
              <a:t>3</a:t>
            </a:r>
            <a:r>
              <a:rPr lang="ko-KR" altLang="en-US" dirty="0"/>
              <a:t>차의 파상적 전파 </a:t>
            </a:r>
            <a:r>
              <a:rPr lang="en-US" altLang="ko-KR" dirty="0"/>
              <a:t>- </a:t>
            </a:r>
            <a:r>
              <a:rPr lang="ko-KR" altLang="en-US" dirty="0"/>
              <a:t>폭로가 간헐적</a:t>
            </a:r>
            <a:r>
              <a:rPr lang="en-US" altLang="ko-KR" dirty="0"/>
              <a:t>, </a:t>
            </a:r>
            <a:r>
              <a:rPr lang="ko-KR" altLang="en-US" dirty="0"/>
              <a:t>불규칙한 모양의 곡선</a:t>
            </a:r>
            <a:r>
              <a:rPr lang="en-US" altLang="ko-KR" dirty="0"/>
              <a:t>, 2</a:t>
            </a:r>
            <a:r>
              <a:rPr lang="ko-KR" altLang="en-US" dirty="0"/>
              <a:t>차 및 </a:t>
            </a:r>
            <a:r>
              <a:rPr lang="en-US" altLang="ko-KR" dirty="0"/>
              <a:t>3</a:t>
            </a:r>
            <a:r>
              <a:rPr lang="ko-KR" altLang="en-US" dirty="0"/>
              <a:t>차 </a:t>
            </a:r>
            <a:r>
              <a:rPr lang="ko-KR" altLang="en-US" dirty="0" err="1"/>
              <a:t>환례들</a:t>
            </a:r>
            <a:r>
              <a:rPr lang="ko-KR" altLang="en-US" dirty="0"/>
              <a:t> 이 정점들 사이에 간격을 두고 발생</a:t>
            </a:r>
          </a:p>
          <a:p>
            <a:pPr lvl="2">
              <a:lnSpc>
                <a:spcPct val="90000"/>
              </a:lnSpc>
            </a:pPr>
            <a:r>
              <a:rPr lang="ko-KR" altLang="en-US" dirty="0" smtClean="0"/>
              <a:t>공통감염원인 경우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간혈적</a:t>
            </a:r>
            <a:r>
              <a:rPr lang="ko-KR" altLang="en-US" dirty="0" smtClean="0"/>
              <a:t> 폭로 </a:t>
            </a:r>
            <a:r>
              <a:rPr lang="en-US" altLang="ko-KR" dirty="0"/>
              <a:t>; </a:t>
            </a:r>
            <a:r>
              <a:rPr lang="ko-KR" altLang="en-US" dirty="0"/>
              <a:t>폭로된 사람수에 따라 잠복기 이후에 </a:t>
            </a:r>
            <a:r>
              <a:rPr lang="ko-KR" altLang="en-US" dirty="0" err="1"/>
              <a:t>환례가</a:t>
            </a:r>
            <a:r>
              <a:rPr lang="ko-KR" altLang="en-US" dirty="0"/>
              <a:t> 발생하므로 불규칙한 곡선의 모양</a:t>
            </a:r>
          </a:p>
          <a:p>
            <a:pPr lvl="2">
              <a:lnSpc>
                <a:spcPct val="90000"/>
              </a:lnSpc>
            </a:pPr>
            <a:r>
              <a:rPr lang="ko-KR" altLang="en-US" dirty="0"/>
              <a:t>개별감염원일 경우 </a:t>
            </a:r>
            <a:r>
              <a:rPr lang="en-US" altLang="ko-KR" dirty="0"/>
              <a:t>; </a:t>
            </a:r>
            <a:r>
              <a:rPr lang="ko-KR" altLang="en-US" dirty="0" smtClean="0"/>
              <a:t>공통감염원일 때보다 </a:t>
            </a:r>
            <a:r>
              <a:rPr lang="ko-KR" altLang="en-US" dirty="0"/>
              <a:t>장기간에 걸쳐 발생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전염병 역학단계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유행자료의 수집 및 분석</a:t>
            </a:r>
          </a:p>
          <a:p>
            <a:pPr lvl="1"/>
            <a:r>
              <a:rPr lang="ko-KR" altLang="en-US" dirty="0"/>
              <a:t>지리적 특성 </a:t>
            </a:r>
          </a:p>
          <a:p>
            <a:pPr lvl="2"/>
            <a:r>
              <a:rPr lang="ko-KR" altLang="en-US" dirty="0"/>
              <a:t>환자의 발생이 지역별로 차이가 있는지 환자들의 지역을 조사하여 지도에 표시함으로써 환자의 지역별 분포를 기술 </a:t>
            </a:r>
          </a:p>
          <a:p>
            <a:pPr lvl="2"/>
            <a:r>
              <a:rPr lang="ko-KR" altLang="en-US" dirty="0" smtClean="0"/>
              <a:t>환경요인분포도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인적특성</a:t>
            </a:r>
            <a:r>
              <a:rPr lang="ko-KR" altLang="en-US" dirty="0" smtClean="0"/>
              <a:t> </a:t>
            </a:r>
          </a:p>
          <a:p>
            <a:pPr lvl="2"/>
            <a:r>
              <a:rPr lang="ko-KR" altLang="en-US" dirty="0" smtClean="0"/>
              <a:t>환자의 특성은 연령별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직업별로 기술</a:t>
            </a:r>
          </a:p>
          <a:p>
            <a:pPr lvl="2"/>
            <a:r>
              <a:rPr lang="ko-KR" altLang="en-US" dirty="0" err="1" smtClean="0"/>
              <a:t>특성별</a:t>
            </a:r>
            <a:r>
              <a:rPr lang="ko-KR" altLang="en-US" dirty="0" smtClean="0"/>
              <a:t> 분포를 근거로 감염원에 대한 평가</a:t>
            </a:r>
          </a:p>
          <a:p>
            <a:pPr lvl="2">
              <a:buNone/>
            </a:pPr>
            <a:endParaRPr lang="ko-KR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/>
              <a:t>감염원과 전파방식에 대한 가설설정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감염원과 전파방식에 대한 가설설정 </a:t>
            </a:r>
          </a:p>
          <a:p>
            <a:pPr lvl="1"/>
            <a:r>
              <a:rPr lang="ko-KR" altLang="en-US" dirty="0" smtClean="0"/>
              <a:t>감염경로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양식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</a:t>
            </a:r>
            <a:r>
              <a:rPr lang="ko-KR" altLang="en-US" dirty="0"/>
              <a:t>추적</a:t>
            </a:r>
          </a:p>
          <a:p>
            <a:pPr lvl="1"/>
            <a:r>
              <a:rPr lang="ko-KR" altLang="en-US" dirty="0"/>
              <a:t>감염원의 </a:t>
            </a:r>
            <a:r>
              <a:rPr lang="ko-KR" altLang="en-US" dirty="0" smtClean="0"/>
              <a:t>파악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가설로 환자발생이 설명이 안 되는 경우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산발적 토착성 </a:t>
            </a:r>
            <a:r>
              <a:rPr lang="ko-KR" altLang="en-US" dirty="0" err="1" smtClean="0"/>
              <a:t>환례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원래 존재하였거나 우연히 같은 시기에 발생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가설에서 설정된 감염원이나 전파양상 이외의 방법으로 감염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오진으로 인해 잘못 분류</a:t>
            </a:r>
            <a:endParaRPr lang="ko-KR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/>
              <a:t>감염원과 전파방식에 대한 가설설정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가설의 검정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유행조사에서는 이 단계까지 도달하지 못함</a:t>
            </a:r>
            <a:endParaRPr lang="ko-KR" altLang="en-US" dirty="0"/>
          </a:p>
          <a:p>
            <a:r>
              <a:rPr lang="ko-KR" altLang="en-US" dirty="0"/>
              <a:t>방역활동</a:t>
            </a:r>
          </a:p>
          <a:p>
            <a:r>
              <a:rPr lang="ko-KR" altLang="en-US" dirty="0"/>
              <a:t>보고서작성</a:t>
            </a:r>
          </a:p>
          <a:p>
            <a:pPr lvl="1"/>
            <a:r>
              <a:rPr lang="ko-KR" altLang="en-US" dirty="0" smtClean="0"/>
              <a:t>문제 인지 상황과 </a:t>
            </a:r>
            <a:r>
              <a:rPr lang="ko-KR" altLang="en-US" dirty="0" err="1" smtClean="0"/>
              <a:t>발생당시</a:t>
            </a:r>
            <a:r>
              <a:rPr lang="ko-KR" altLang="en-US" dirty="0" smtClean="0"/>
              <a:t> 배경을 명료하게 작성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서론</a:t>
            </a:r>
            <a:r>
              <a:rPr lang="en-US" altLang="ko-KR" dirty="0"/>
              <a:t>, </a:t>
            </a:r>
            <a:r>
              <a:rPr lang="ko-KR" altLang="en-US" dirty="0"/>
              <a:t>조사방법</a:t>
            </a:r>
            <a:r>
              <a:rPr lang="en-US" altLang="ko-KR" dirty="0"/>
              <a:t>, </a:t>
            </a:r>
            <a:r>
              <a:rPr lang="ko-KR" altLang="en-US" dirty="0"/>
              <a:t>조사결과</a:t>
            </a:r>
            <a:r>
              <a:rPr lang="en-US" altLang="ko-KR" dirty="0"/>
              <a:t>, </a:t>
            </a:r>
            <a:r>
              <a:rPr lang="ko-KR" altLang="en-US" dirty="0"/>
              <a:t>해석 및 관리방법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전염병 관리 원칙</a:t>
            </a:r>
            <a:endParaRPr lang="ko-KR" altLang="en-US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지구상에서 박멸 가능한 조건</a:t>
            </a:r>
            <a:endParaRPr lang="en-US" altLang="ko-KR" dirty="0" smtClean="0"/>
          </a:p>
          <a:p>
            <a:pPr lvl="1"/>
            <a:r>
              <a:rPr lang="ko-KR" altLang="en-US" dirty="0" smtClean="0">
                <a:latin typeface="굴림" pitchFamily="50" charset="-127"/>
                <a:ea typeface="굴림" pitchFamily="50" charset="-127"/>
              </a:rPr>
              <a:t>인간만이 숙주일 것</a:t>
            </a: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lvl="1"/>
            <a:r>
              <a:rPr lang="ko-KR" altLang="en-US" dirty="0" smtClean="0">
                <a:latin typeface="굴림" pitchFamily="50" charset="-127"/>
                <a:ea typeface="굴림" pitchFamily="50" charset="-127"/>
              </a:rPr>
              <a:t>안전하고 효능 있는 백신이 개발 될 것</a:t>
            </a: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lvl="1"/>
            <a:r>
              <a:rPr lang="ko-KR" altLang="en-US" dirty="0" err="1" smtClean="0">
                <a:latin typeface="굴림" pitchFamily="50" charset="-127"/>
                <a:ea typeface="굴림" pitchFamily="50" charset="-127"/>
              </a:rPr>
              <a:t>항원성</a:t>
            </a:r>
            <a:r>
              <a:rPr lang="ko-KR" altLang="en-US" dirty="0" smtClean="0">
                <a:latin typeface="굴림" pitchFamily="50" charset="-127"/>
                <a:ea typeface="굴림" pitchFamily="50" charset="-127"/>
              </a:rPr>
              <a:t> 변이가 없을 것</a:t>
            </a: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lvl="1"/>
            <a:r>
              <a:rPr lang="ko-KR" altLang="en-US" dirty="0" smtClean="0">
                <a:latin typeface="굴림" pitchFamily="50" charset="-127"/>
                <a:ea typeface="굴림" pitchFamily="50" charset="-127"/>
              </a:rPr>
              <a:t>잠재감염을 일으키지 않는 것</a:t>
            </a: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lvl="1"/>
            <a:r>
              <a:rPr lang="ko-KR" altLang="en-US" dirty="0" smtClean="0">
                <a:latin typeface="굴림" pitchFamily="50" charset="-127"/>
                <a:ea typeface="굴림" pitchFamily="50" charset="-127"/>
              </a:rPr>
              <a:t>캠페인 시 대중의 호응이 좋은 것</a:t>
            </a: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vert="horz" anchor="ctr">
            <a:normAutofit/>
          </a:bodyPr>
          <a:lstStyle/>
          <a:p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전염병 </a:t>
            </a:r>
            <a:r>
              <a:rPr lang="ko-KR" altLang="en-US" smtClean="0">
                <a:latin typeface="휴먼모음T" pitchFamily="18" charset="-127"/>
                <a:ea typeface="휴먼모음T" pitchFamily="18" charset="-127"/>
              </a:rPr>
              <a:t>관리 원리</a:t>
            </a:r>
            <a:endParaRPr lang="ko-KR" altLang="en-US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 vert="horz">
            <a:normAutofit/>
          </a:bodyPr>
          <a:lstStyle/>
          <a:p>
            <a:r>
              <a:rPr lang="ko-KR" altLang="en-US" dirty="0" smtClean="0"/>
              <a:t>전염병의 예방 및 관리방법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물리적 방법과 화학적 방법을 이용하여 </a:t>
            </a:r>
            <a:r>
              <a:rPr lang="ko-KR" altLang="en-US" dirty="0" err="1" smtClean="0"/>
              <a:t>항원체를</a:t>
            </a:r>
            <a:r>
              <a:rPr lang="ko-KR" altLang="en-US" dirty="0" smtClean="0"/>
              <a:t> 불활성화시킨다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감염의 전파 고리를 차단시킨다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예방 접종과 숙주의 일반적인 건강상태 유지 등을 통해 숙주의 저항력을 증강시킨다</a:t>
            </a:r>
            <a:r>
              <a:rPr lang="en-US" altLang="ko-KR" dirty="0" smtClean="0"/>
              <a:t>.</a:t>
            </a:r>
          </a:p>
          <a:p>
            <a:pPr lvl="1"/>
            <a:endParaRPr lang="ko-KR" altLang="en-US" dirty="0" smtClean="0"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보건의료인의 역할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질병관리와 관련된 정보를 수집하고 교환한다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안전한 면역수준 유지를 위한 예방접종을 계획 실시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전파방지를 위해 노력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전염병 유행 시 역학조사반의 일원으로 활동</a:t>
            </a:r>
            <a:endParaRPr lang="ko-KR" altLang="en-US" dirty="0"/>
          </a:p>
        </p:txBody>
      </p:sp>
      <p:sp>
        <p:nvSpPr>
          <p:cNvPr id="4" name="제목 1"/>
          <p:cNvSpPr>
            <a:spLocks noGrp="1"/>
          </p:cNvSpPr>
          <p:nvPr>
            <p:ph type="title"/>
          </p:nvPr>
        </p:nvSpPr>
        <p:spPr/>
        <p:txBody>
          <a:bodyPr vert="horz" anchor="ctr">
            <a:normAutofit/>
          </a:bodyPr>
          <a:lstStyle/>
          <a:p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전염병 관리 원리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병원감염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입원 당시 나타나지 않았음은 물론 잠복상태도 아니었던 감염이 입원기간 중에 발생한 경우</a:t>
            </a:r>
            <a:endParaRPr lang="en-US" altLang="ko-KR" dirty="0" smtClean="0"/>
          </a:p>
          <a:p>
            <a:r>
              <a:rPr lang="ko-KR" altLang="en-US" dirty="0" smtClean="0"/>
              <a:t>병원감염의 원인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환경적 </a:t>
            </a:r>
            <a:r>
              <a:rPr lang="ko-KR" altLang="en-US" dirty="0" smtClean="0"/>
              <a:t>원인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모든 항생제에 내성을 가진 병원포도상구균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치료와 관련된 </a:t>
            </a:r>
            <a:r>
              <a:rPr lang="ko-KR" altLang="en-US" dirty="0" smtClean="0"/>
              <a:t>요인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오염된 치료기기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환자의 저항력과 관련된 요인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병원감염</a:t>
            </a:r>
            <a:r>
              <a:rPr lang="en-US" altLang="ko-KR" dirty="0" smtClean="0"/>
              <a:t>		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병원감염 관리 대책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환자간의 교차감염 예방을 위한 격리시설을 구비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의료인은 환자 접촉 후 항상 손을 씻는다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감염환자 관리 시 내과적 </a:t>
            </a:r>
            <a:r>
              <a:rPr lang="ko-KR" altLang="en-US" dirty="0" err="1" smtClean="0"/>
              <a:t>무균법을</a:t>
            </a:r>
            <a:r>
              <a:rPr lang="ko-KR" altLang="en-US" dirty="0" smtClean="0"/>
              <a:t> 철저히 지킨다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감염된 환자와 감수성 있는 환자의 접촉을 금지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격리환자의 물품은 병원감염관리위원회의 규정에 따른다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효과적인 병원감시체계를 조직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병원감염 정책 및 규칙을 수립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지속적인 교육프로그램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감염관리 지침서 준비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배부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식중독 관리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미생물이나 독성 화학물질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기타 유기물질에 오염된 물이나 음식을 섭취했을 때 유발 도니 질병을 의미</a:t>
            </a:r>
            <a:endParaRPr lang="en-US" altLang="ko-KR" dirty="0" smtClean="0"/>
          </a:p>
          <a:p>
            <a:r>
              <a:rPr lang="ko-KR" altLang="en-US" dirty="0" smtClean="0"/>
              <a:t>세균성 식중독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세균 </a:t>
            </a:r>
            <a:r>
              <a:rPr lang="ko-KR" altLang="en-US" dirty="0" err="1" smtClean="0"/>
              <a:t>감염형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독소형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세균 증식에 의한</a:t>
            </a:r>
            <a:endParaRPr lang="en-US" altLang="ko-KR" dirty="0" smtClean="0"/>
          </a:p>
          <a:p>
            <a:r>
              <a:rPr lang="ko-KR" altLang="en-US" dirty="0" err="1" smtClean="0"/>
              <a:t>자연독</a:t>
            </a:r>
            <a:r>
              <a:rPr lang="ko-KR" altLang="en-US" dirty="0" smtClean="0"/>
              <a:t> 식중독</a:t>
            </a:r>
            <a:endParaRPr lang="en-US" altLang="ko-KR" dirty="0" smtClean="0"/>
          </a:p>
          <a:p>
            <a:r>
              <a:rPr lang="ko-KR" altLang="en-US" dirty="0" smtClean="0"/>
              <a:t>화학물질 식중독 </a:t>
            </a:r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6" name="내용 개체 틀 5"/>
          <p:cNvGraphicFramePr>
            <a:graphicFrameLocks noGrp="1"/>
          </p:cNvGraphicFramePr>
          <p:nvPr>
            <p:ph sz="quarter" idx="1"/>
          </p:nvPr>
        </p:nvGraphicFramePr>
        <p:xfrm>
          <a:off x="357160" y="1600201"/>
          <a:ext cx="8409017" cy="49677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16"/>
                <a:gridCol w="6123001"/>
              </a:tblGrid>
              <a:tr h="64584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식중독 유형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                원인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원인물질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645849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세균성 식중독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독소형</a:t>
                      </a:r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;</a:t>
                      </a:r>
                      <a:r>
                        <a:rPr lang="en-US" altLang="ko-KR" sz="24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24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포도상 구균</a:t>
                      </a:r>
                      <a:r>
                        <a:rPr lang="en-US" altLang="ko-KR" sz="24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2400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보툴리누스</a:t>
                      </a:r>
                      <a:r>
                        <a:rPr lang="ko-KR" altLang="en-US" sz="24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균</a:t>
                      </a:r>
                      <a:r>
                        <a:rPr lang="en-US" altLang="ko-KR" sz="24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2400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웰치균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53710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감염형</a:t>
                      </a:r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; </a:t>
                      </a:r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살모넬라균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24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장염비브리오균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440686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24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자연독</a:t>
                      </a:r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 식중독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동물성 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; </a:t>
                      </a:r>
                      <a:r>
                        <a:rPr lang="ko-KR" altLang="en-US" sz="24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복어독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24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조개독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44068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식물성 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; </a:t>
                      </a:r>
                      <a:r>
                        <a:rPr lang="ko-KR" altLang="en-US" sz="24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버섯독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24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감자독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645849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화학물질 식중독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첨가물 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; </a:t>
                      </a:r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유해 인공감미료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r>
                        <a:rPr lang="en-US" altLang="ko-KR" sz="24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24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방부제</a:t>
                      </a:r>
                      <a:r>
                        <a:rPr lang="en-US" altLang="ko-KR" sz="24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24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착색제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93289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독물 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; </a:t>
                      </a:r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농약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조리기구 및 포장용기의 산화구리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납</a:t>
                      </a:r>
                      <a:r>
                        <a:rPr lang="en-US" altLang="ko-KR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비소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64584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곰팡이 독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아풀라톡신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포도상 구균 식중독</a:t>
            </a:r>
            <a:endParaRPr lang="en-US" altLang="ko-KR" dirty="0" smtClean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err="1" smtClean="0"/>
              <a:t>원인균</a:t>
            </a:r>
            <a:r>
              <a:rPr lang="ko-KR" altLang="en-US" dirty="0" smtClean="0"/>
              <a:t> </a:t>
            </a:r>
            <a:r>
              <a:rPr lang="en-US" altLang="ko-KR" dirty="0" smtClean="0"/>
              <a:t>; </a:t>
            </a:r>
            <a:r>
              <a:rPr lang="ko-KR" altLang="en-US" dirty="0" smtClean="0"/>
              <a:t>황색 포도상 구균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실온 생성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끓는 온도에서 파괴되지 않는다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건조한 곳에서 내성이 강함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실온</a:t>
            </a:r>
            <a:r>
              <a:rPr lang="en-US" altLang="ko-KR" dirty="0" smtClean="0"/>
              <a:t>(25~30℃)</a:t>
            </a:r>
            <a:r>
              <a:rPr lang="ko-KR" altLang="en-US" dirty="0" smtClean="0"/>
              <a:t>서 장독소를 생성</a:t>
            </a:r>
            <a:endParaRPr lang="en-US" altLang="ko-KR" dirty="0" smtClean="0"/>
          </a:p>
          <a:p>
            <a:r>
              <a:rPr lang="ko-KR" altLang="en-US" dirty="0" smtClean="0"/>
              <a:t>잠복기 </a:t>
            </a:r>
            <a:r>
              <a:rPr lang="en-US" altLang="ko-KR" dirty="0" smtClean="0"/>
              <a:t>; 30</a:t>
            </a:r>
            <a:r>
              <a:rPr lang="ko-KR" altLang="en-US" dirty="0" smtClean="0"/>
              <a:t>분에서 </a:t>
            </a:r>
            <a:r>
              <a:rPr lang="en-US" altLang="ko-KR" dirty="0" smtClean="0"/>
              <a:t>7</a:t>
            </a:r>
            <a:r>
              <a:rPr lang="ko-KR" altLang="en-US" dirty="0" smtClean="0"/>
              <a:t>시간</a:t>
            </a:r>
            <a:r>
              <a:rPr lang="en-US" altLang="ko-KR" dirty="0" smtClean="0"/>
              <a:t>, </a:t>
            </a:r>
            <a:r>
              <a:rPr lang="ko-KR" altLang="en-US" dirty="0" smtClean="0"/>
              <a:t>평균 </a:t>
            </a:r>
            <a:r>
              <a:rPr lang="en-US" altLang="ko-KR" dirty="0" smtClean="0"/>
              <a:t>2~4</a:t>
            </a:r>
            <a:r>
              <a:rPr lang="ko-KR" altLang="en-US" dirty="0" smtClean="0"/>
              <a:t>시간</a:t>
            </a:r>
            <a:endParaRPr lang="en-US" altLang="ko-KR" dirty="0" smtClean="0"/>
          </a:p>
          <a:p>
            <a:r>
              <a:rPr lang="ko-KR" altLang="en-US" dirty="0" smtClean="0"/>
              <a:t>전파경로 </a:t>
            </a:r>
            <a:r>
              <a:rPr lang="en-US" altLang="ko-KR" dirty="0" smtClean="0"/>
              <a:t>; </a:t>
            </a:r>
            <a:r>
              <a:rPr lang="ko-KR" altLang="en-US" dirty="0" smtClean="0"/>
              <a:t>포도상 구균 </a:t>
            </a:r>
            <a:r>
              <a:rPr lang="ko-KR" altLang="en-US" dirty="0" err="1" smtClean="0"/>
              <a:t>장독소가</a:t>
            </a:r>
            <a:r>
              <a:rPr lang="ko-KR" altLang="en-US" dirty="0" smtClean="0"/>
              <a:t> 들어있는 식품</a:t>
            </a:r>
            <a:endParaRPr lang="en-US" altLang="ko-KR" dirty="0" smtClean="0"/>
          </a:p>
          <a:p>
            <a:r>
              <a:rPr lang="ko-KR" altLang="en-US" sz="2800" dirty="0" smtClean="0"/>
              <a:t>대부분의 사람들이 </a:t>
            </a:r>
            <a:r>
              <a:rPr lang="ko-KR" altLang="en-US" dirty="0" smtClean="0"/>
              <a:t>감수성이 있음</a:t>
            </a:r>
            <a:endParaRPr lang="en-US" altLang="ko-KR" dirty="0" smtClean="0"/>
          </a:p>
          <a:p>
            <a:r>
              <a:rPr lang="ko-KR" altLang="en-US" dirty="0" smtClean="0"/>
              <a:t>임상적 특징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오심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설사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체온 하강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혈압 하강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포도상 구균 식중독</a:t>
            </a:r>
            <a:endParaRPr lang="en-US" altLang="ko-KR" dirty="0" smtClean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관리 대책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환자 발생 즉시 보건소에 신고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집단 발생시 역학조사를 실시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화농성 상처나 종기가 있는 사람은 식품을 취급하지 않음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식품을 손으로 처리하는 시간을 최소화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끓이거나 냉장보관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식품을 다루는 사람의 청결과 위생 교육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보툴리누스</a:t>
            </a:r>
            <a:r>
              <a:rPr lang="ko-KR" altLang="en-US" dirty="0" smtClean="0"/>
              <a:t> 중독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err="1" smtClean="0"/>
              <a:t>원인균</a:t>
            </a:r>
            <a:r>
              <a:rPr lang="ko-KR" altLang="en-US" dirty="0" smtClean="0"/>
              <a:t> </a:t>
            </a:r>
            <a:r>
              <a:rPr lang="en-US" altLang="ko-KR" dirty="0" smtClean="0"/>
              <a:t>; </a:t>
            </a:r>
            <a:r>
              <a:rPr lang="ko-KR" altLang="en-US" dirty="0" err="1" smtClean="0"/>
              <a:t>보툴리누스</a:t>
            </a:r>
            <a:r>
              <a:rPr lang="ko-KR" altLang="en-US" dirty="0" smtClean="0"/>
              <a:t> 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혐기성 상태에서 생성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아포를</a:t>
            </a:r>
            <a:r>
              <a:rPr lang="ko-KR" altLang="en-US" dirty="0" smtClean="0"/>
              <a:t> 가지고 있음</a:t>
            </a:r>
            <a:endParaRPr lang="en-US" altLang="ko-KR" dirty="0" smtClean="0"/>
          </a:p>
          <a:p>
            <a:r>
              <a:rPr lang="ko-KR" altLang="en-US" dirty="0" err="1" smtClean="0"/>
              <a:t>병원소</a:t>
            </a:r>
            <a:r>
              <a:rPr lang="ko-KR" altLang="en-US" dirty="0" smtClean="0"/>
              <a:t> </a:t>
            </a:r>
            <a:r>
              <a:rPr lang="en-US" altLang="ko-KR" dirty="0" smtClean="0"/>
              <a:t>; </a:t>
            </a:r>
            <a:r>
              <a:rPr lang="ko-KR" altLang="en-US" dirty="0" smtClean="0"/>
              <a:t>토양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물고기를 포함한 동물의 장관  </a:t>
            </a:r>
            <a:endParaRPr lang="en-US" altLang="ko-KR" dirty="0" smtClean="0"/>
          </a:p>
          <a:p>
            <a:r>
              <a:rPr lang="ko-KR" altLang="en-US" dirty="0" smtClean="0"/>
              <a:t>잠복기 </a:t>
            </a:r>
            <a:r>
              <a:rPr lang="en-US" altLang="ko-KR" dirty="0" smtClean="0"/>
              <a:t>; 12~36</a:t>
            </a:r>
            <a:r>
              <a:rPr lang="ko-KR" altLang="en-US" dirty="0" smtClean="0"/>
              <a:t>시간</a:t>
            </a:r>
            <a:endParaRPr lang="en-US" altLang="ko-KR" dirty="0" smtClean="0"/>
          </a:p>
          <a:p>
            <a:r>
              <a:rPr lang="ko-KR" altLang="en-US" dirty="0" smtClean="0"/>
              <a:t>전파경로 </a:t>
            </a:r>
            <a:r>
              <a:rPr lang="en-US" altLang="ko-KR" dirty="0" smtClean="0"/>
              <a:t>; </a:t>
            </a:r>
            <a:r>
              <a:rPr lang="ko-KR" altLang="en-US" dirty="0" smtClean="0"/>
              <a:t>소시지나 육류로 통조림 식품이나 밀봉된 식품 섭취 시</a:t>
            </a:r>
            <a:endParaRPr lang="en-US" altLang="ko-KR" dirty="0" smtClean="0"/>
          </a:p>
          <a:p>
            <a:r>
              <a:rPr lang="ko-KR" altLang="en-US" dirty="0" smtClean="0"/>
              <a:t>관리대책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보건소에 즉시 신고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상품화하는 과정을 철저하게 </a:t>
            </a:r>
            <a:r>
              <a:rPr lang="ko-KR" altLang="en-US" dirty="0" smtClean="0"/>
              <a:t>감시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통조림 구입시 주의</a:t>
            </a:r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웰치균</a:t>
            </a:r>
            <a:r>
              <a:rPr lang="ko-KR" altLang="en-US" dirty="0" smtClean="0"/>
              <a:t> 식중독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57758"/>
          </a:xfrm>
        </p:spPr>
        <p:txBody>
          <a:bodyPr>
            <a:normAutofit fontScale="92500"/>
          </a:bodyPr>
          <a:lstStyle/>
          <a:p>
            <a:r>
              <a:rPr lang="ko-KR" altLang="en-US" dirty="0" err="1" smtClean="0"/>
              <a:t>원인균</a:t>
            </a:r>
            <a:r>
              <a:rPr lang="ko-KR" altLang="en-US" dirty="0" smtClean="0"/>
              <a:t> </a:t>
            </a:r>
            <a:r>
              <a:rPr lang="en-US" altLang="ko-KR" dirty="0" smtClean="0"/>
              <a:t>; </a:t>
            </a:r>
            <a:r>
              <a:rPr lang="ko-KR" altLang="en-US" dirty="0" err="1" smtClean="0"/>
              <a:t>웰치균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아포를</a:t>
            </a:r>
            <a:r>
              <a:rPr lang="ko-KR" altLang="en-US" dirty="0" smtClean="0"/>
              <a:t> 형성할 때 생성하는 </a:t>
            </a:r>
            <a:r>
              <a:rPr lang="ko-KR" altLang="en-US" dirty="0" err="1" smtClean="0"/>
              <a:t>장독소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열에 약해 </a:t>
            </a:r>
            <a:r>
              <a:rPr lang="en-US" altLang="ko-KR" dirty="0" smtClean="0"/>
              <a:t>70~80℃</a:t>
            </a:r>
            <a:r>
              <a:rPr lang="ko-KR" altLang="en-US" dirty="0" smtClean="0"/>
              <a:t>에서 </a:t>
            </a:r>
            <a:r>
              <a:rPr lang="en-US" altLang="ko-KR" dirty="0" smtClean="0"/>
              <a:t>1</a:t>
            </a:r>
            <a:r>
              <a:rPr lang="ko-KR" altLang="en-US" dirty="0" smtClean="0"/>
              <a:t>분 동안에 불활성화</a:t>
            </a:r>
            <a:endParaRPr lang="en-US" altLang="ko-KR" dirty="0" smtClean="0"/>
          </a:p>
          <a:p>
            <a:r>
              <a:rPr lang="ko-KR" altLang="en-US" dirty="0" err="1" smtClean="0"/>
              <a:t>병원소</a:t>
            </a:r>
            <a:r>
              <a:rPr lang="ko-KR" altLang="en-US" dirty="0" smtClean="0"/>
              <a:t> </a:t>
            </a:r>
            <a:r>
              <a:rPr lang="en-US" altLang="ko-KR" dirty="0" smtClean="0"/>
              <a:t>; </a:t>
            </a:r>
            <a:r>
              <a:rPr lang="ko-KR" altLang="en-US" dirty="0" smtClean="0"/>
              <a:t>토양과 건강한 사람 및 동물의 위장관</a:t>
            </a:r>
            <a:endParaRPr lang="en-US" altLang="ko-KR" dirty="0" smtClean="0"/>
          </a:p>
          <a:p>
            <a:r>
              <a:rPr lang="ko-KR" altLang="en-US" dirty="0" smtClean="0"/>
              <a:t>잠복기 </a:t>
            </a:r>
            <a:r>
              <a:rPr lang="en-US" altLang="ko-KR" dirty="0" smtClean="0"/>
              <a:t>; 6~24</a:t>
            </a:r>
            <a:r>
              <a:rPr lang="ko-KR" altLang="en-US" dirty="0" smtClean="0"/>
              <a:t>시간</a:t>
            </a:r>
            <a:endParaRPr lang="en-US" altLang="ko-KR" dirty="0" smtClean="0"/>
          </a:p>
          <a:p>
            <a:r>
              <a:rPr lang="ko-KR" altLang="en-US" dirty="0" smtClean="0"/>
              <a:t>전파경로</a:t>
            </a:r>
            <a:r>
              <a:rPr lang="en-US" altLang="ko-KR" dirty="0" smtClean="0"/>
              <a:t> ; </a:t>
            </a:r>
            <a:r>
              <a:rPr lang="ko-KR" altLang="en-US" dirty="0" smtClean="0"/>
              <a:t>오염된 식품 섭취</a:t>
            </a:r>
            <a:endParaRPr lang="en-US" altLang="ko-KR" dirty="0" smtClean="0"/>
          </a:p>
          <a:p>
            <a:r>
              <a:rPr lang="ko-KR" altLang="en-US" dirty="0" smtClean="0"/>
              <a:t>관리대책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집단 발생시 대책은 포도상 구균 식중독과 동일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육류음식은 조리 즉시 먹는다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육류 조리 시 완전히 익혀 먹는다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내장 내용물이 고기에 오염되지 않도록 한다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살모넬라</a:t>
            </a:r>
            <a:r>
              <a:rPr lang="ko-KR" altLang="en-US" dirty="0" smtClean="0"/>
              <a:t> 식중독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우리나라 식중독의 </a:t>
            </a:r>
            <a:r>
              <a:rPr lang="en-US" altLang="ko-KR" dirty="0" smtClean="0"/>
              <a:t>8%</a:t>
            </a:r>
          </a:p>
          <a:p>
            <a:r>
              <a:rPr lang="ko-KR" altLang="en-US" dirty="0" err="1" smtClean="0"/>
              <a:t>원인균</a:t>
            </a:r>
            <a:r>
              <a:rPr lang="ko-KR" altLang="en-US" dirty="0" smtClean="0"/>
              <a:t> </a:t>
            </a:r>
            <a:r>
              <a:rPr lang="en-US" altLang="ko-KR" dirty="0" smtClean="0"/>
              <a:t>; Salmonella </a:t>
            </a:r>
            <a:r>
              <a:rPr lang="en-US" altLang="ko-KR" dirty="0" err="1" smtClean="0"/>
              <a:t>typimurium</a:t>
            </a:r>
            <a:r>
              <a:rPr lang="en-US" altLang="ko-KR" dirty="0" smtClean="0"/>
              <a:t>, Salmonella </a:t>
            </a:r>
            <a:r>
              <a:rPr lang="en-US" altLang="ko-KR" dirty="0" err="1" smtClean="0"/>
              <a:t>enteritidis</a:t>
            </a:r>
            <a:r>
              <a:rPr lang="en-US" altLang="ko-KR" dirty="0" smtClean="0"/>
              <a:t>, Salmonella </a:t>
            </a:r>
            <a:r>
              <a:rPr lang="en-US" altLang="ko-KR" dirty="0" err="1" smtClean="0"/>
              <a:t>choleraesuis</a:t>
            </a:r>
            <a:r>
              <a:rPr lang="en-US" altLang="ko-KR" dirty="0" smtClean="0"/>
              <a:t> </a:t>
            </a:r>
          </a:p>
          <a:p>
            <a:r>
              <a:rPr lang="ko-KR" altLang="en-US" dirty="0" err="1" smtClean="0"/>
              <a:t>병원소</a:t>
            </a:r>
            <a:r>
              <a:rPr lang="ko-KR" altLang="en-US" dirty="0" smtClean="0"/>
              <a:t> </a:t>
            </a:r>
            <a:r>
              <a:rPr lang="en-US" altLang="ko-KR" dirty="0" smtClean="0"/>
              <a:t>; </a:t>
            </a:r>
            <a:r>
              <a:rPr lang="ko-KR" altLang="en-US" dirty="0" smtClean="0"/>
              <a:t>환자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보균자인 사람과 동물</a:t>
            </a:r>
            <a:endParaRPr lang="en-US" altLang="ko-KR" dirty="0" smtClean="0"/>
          </a:p>
          <a:p>
            <a:r>
              <a:rPr lang="ko-KR" altLang="en-US" dirty="0" smtClean="0"/>
              <a:t>잠복기 </a:t>
            </a:r>
            <a:r>
              <a:rPr lang="en-US" altLang="ko-KR" dirty="0" smtClean="0"/>
              <a:t>; 6~72</a:t>
            </a:r>
            <a:r>
              <a:rPr lang="ko-KR" altLang="en-US" dirty="0" smtClean="0"/>
              <a:t>시간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전염기간은 다양</a:t>
            </a:r>
            <a:r>
              <a:rPr lang="en-US" altLang="ko-KR" dirty="0" smtClean="0"/>
              <a:t>(</a:t>
            </a:r>
            <a:r>
              <a:rPr lang="ko-KR" altLang="en-US" dirty="0" smtClean="0"/>
              <a:t>수일</a:t>
            </a:r>
            <a:r>
              <a:rPr lang="en-US" altLang="ko-KR" dirty="0" smtClean="0"/>
              <a:t>~</a:t>
            </a:r>
            <a:r>
              <a:rPr lang="ko-KR" altLang="en-US" dirty="0" smtClean="0"/>
              <a:t>수주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전파 경로 </a:t>
            </a:r>
            <a:r>
              <a:rPr lang="en-US" altLang="ko-KR" dirty="0" smtClean="0"/>
              <a:t>; </a:t>
            </a:r>
            <a:r>
              <a:rPr lang="ko-KR" altLang="en-US" dirty="0" smtClean="0"/>
              <a:t>대변에 오염된 식품이나 감염된 동물의 고기로 조리한 음식 섭취</a:t>
            </a:r>
            <a:endParaRPr lang="en-US" altLang="ko-KR" dirty="0" smtClean="0"/>
          </a:p>
          <a:p>
            <a:r>
              <a:rPr lang="ko-KR" altLang="en-US" dirty="0" smtClean="0"/>
              <a:t>임상적 특징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농양을 만들고 관절염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담낭염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심내막염</a:t>
            </a:r>
            <a:r>
              <a:rPr lang="ko-KR" altLang="en-US" dirty="0" smtClean="0"/>
              <a:t> 등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살모넬라</a:t>
            </a:r>
            <a:r>
              <a:rPr lang="ko-KR" altLang="en-US" dirty="0" smtClean="0"/>
              <a:t> 식중독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500035" y="1600200"/>
            <a:ext cx="8429684" cy="4495800"/>
          </a:xfrm>
        </p:spPr>
        <p:txBody>
          <a:bodyPr/>
          <a:lstStyle/>
          <a:p>
            <a:r>
              <a:rPr lang="ko-KR" altLang="en-US" dirty="0" smtClean="0"/>
              <a:t>관리대책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환자 발생시 보건소에 신고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입원환자 격리 시 </a:t>
            </a:r>
            <a:r>
              <a:rPr lang="ko-KR" altLang="en-US" dirty="0" err="1" smtClean="0"/>
              <a:t>장배설물</a:t>
            </a:r>
            <a:r>
              <a:rPr lang="ko-KR" altLang="en-US" dirty="0" smtClean="0"/>
              <a:t> 관리가 중요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집단 발생시에는 포도상 구균 식중독의 경우와 동일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가축과 애완동물이 감염되었는지 검사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도살장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식품가공공장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정육점 등에 대한 감독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가열 조리 후 섭취</a:t>
            </a:r>
            <a:r>
              <a:rPr lang="en-US" altLang="ko-KR" dirty="0" smtClean="0"/>
              <a:t>(60℃</a:t>
            </a:r>
            <a:r>
              <a:rPr lang="ko-KR" altLang="en-US" dirty="0" smtClean="0"/>
              <a:t>에서 </a:t>
            </a:r>
            <a:r>
              <a:rPr lang="en-US" altLang="ko-KR" dirty="0" smtClean="0"/>
              <a:t>20</a:t>
            </a:r>
            <a:r>
              <a:rPr lang="ko-KR" altLang="en-US" dirty="0" smtClean="0"/>
              <a:t>분 가열 시 사멸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음식을 저온 저장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식품의 저장장소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조리장</a:t>
            </a:r>
            <a:r>
              <a:rPr lang="ko-KR" altLang="en-US" dirty="0" smtClean="0"/>
              <a:t> 등에 방충</a:t>
            </a:r>
            <a:r>
              <a:rPr lang="en-US" altLang="ko-KR" dirty="0" smtClean="0"/>
              <a:t>·</a:t>
            </a:r>
            <a:r>
              <a:rPr lang="ko-KR" altLang="en-US" dirty="0" err="1" smtClean="0"/>
              <a:t>방서</a:t>
            </a:r>
            <a:r>
              <a:rPr lang="ko-KR" altLang="en-US" dirty="0" smtClean="0"/>
              <a:t> 시설</a:t>
            </a:r>
            <a:endParaRPr lang="ko-KR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장염 비브리오 식중독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smtClean="0"/>
              <a:t>여름철 </a:t>
            </a:r>
            <a:r>
              <a:rPr lang="ko-KR" altLang="en-US" dirty="0" smtClean="0"/>
              <a:t>해산물</a:t>
            </a:r>
            <a:endParaRPr lang="en-US" altLang="ko-KR" dirty="0" smtClean="0"/>
          </a:p>
          <a:p>
            <a:r>
              <a:rPr lang="ko-KR" altLang="en-US" dirty="0" err="1" smtClean="0"/>
              <a:t>원인균</a:t>
            </a:r>
            <a:r>
              <a:rPr lang="ko-KR" altLang="en-US" dirty="0" smtClean="0"/>
              <a:t> </a:t>
            </a:r>
            <a:r>
              <a:rPr lang="en-US" altLang="ko-KR" dirty="0" smtClean="0"/>
              <a:t>; </a:t>
            </a:r>
            <a:r>
              <a:rPr lang="ko-KR" altLang="en-US" dirty="0" err="1" smtClean="0"/>
              <a:t>호염성</a:t>
            </a:r>
            <a:r>
              <a:rPr lang="ko-KR" altLang="en-US" dirty="0" smtClean="0"/>
              <a:t> 장염 비브리오 균</a:t>
            </a:r>
            <a:r>
              <a:rPr lang="en-US" altLang="ko-KR" dirty="0" smtClean="0"/>
              <a:t>(8℃</a:t>
            </a:r>
            <a:r>
              <a:rPr lang="ko-KR" altLang="en-US" dirty="0" smtClean="0"/>
              <a:t>에 </a:t>
            </a:r>
            <a:r>
              <a:rPr lang="en-US" altLang="ko-KR" dirty="0" smtClean="0"/>
              <a:t>15</a:t>
            </a:r>
            <a:r>
              <a:rPr lang="ko-KR" altLang="en-US" dirty="0" smtClean="0"/>
              <a:t>분 노출 시 죽음</a:t>
            </a:r>
            <a:r>
              <a:rPr lang="en-US" altLang="ko-KR" dirty="0" smtClean="0"/>
              <a:t>)</a:t>
            </a:r>
          </a:p>
          <a:p>
            <a:r>
              <a:rPr lang="ko-KR" altLang="en-US" dirty="0" err="1" smtClean="0"/>
              <a:t>병원소</a:t>
            </a:r>
            <a:r>
              <a:rPr lang="ko-KR" altLang="en-US" dirty="0" smtClean="0"/>
              <a:t> </a:t>
            </a:r>
            <a:r>
              <a:rPr lang="en-US" altLang="ko-KR" dirty="0" smtClean="0"/>
              <a:t>; </a:t>
            </a:r>
            <a:r>
              <a:rPr lang="ko-KR" altLang="en-US" dirty="0" smtClean="0"/>
              <a:t>어패류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가공식품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환자와 보균자의 배설물</a:t>
            </a:r>
            <a:endParaRPr lang="en-US" altLang="ko-KR" dirty="0" smtClean="0"/>
          </a:p>
          <a:p>
            <a:r>
              <a:rPr lang="ko-KR" altLang="en-US" dirty="0" smtClean="0"/>
              <a:t>잠복기 </a:t>
            </a:r>
            <a:r>
              <a:rPr lang="en-US" altLang="ko-KR" dirty="0" smtClean="0"/>
              <a:t>; </a:t>
            </a:r>
            <a:r>
              <a:rPr lang="ko-KR" altLang="en-US" dirty="0" smtClean="0"/>
              <a:t>평균 </a:t>
            </a:r>
            <a:r>
              <a:rPr lang="en-US" altLang="ko-KR" dirty="0" smtClean="0"/>
              <a:t>12~24</a:t>
            </a:r>
            <a:r>
              <a:rPr lang="ko-KR" altLang="en-US" dirty="0" smtClean="0"/>
              <a:t>시간</a:t>
            </a:r>
            <a:endParaRPr lang="en-US" altLang="ko-KR" dirty="0" smtClean="0"/>
          </a:p>
          <a:p>
            <a:r>
              <a:rPr lang="ko-KR" altLang="en-US" dirty="0" smtClean="0"/>
              <a:t>전파경로 </a:t>
            </a:r>
            <a:r>
              <a:rPr lang="en-US" altLang="ko-KR" dirty="0" smtClean="0"/>
              <a:t>; </a:t>
            </a:r>
            <a:r>
              <a:rPr lang="ko-KR" altLang="en-US" dirty="0" smtClean="0"/>
              <a:t>환자보균자의 분변에 오염된 손을 통해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주요원인식품 </a:t>
            </a:r>
            <a:r>
              <a:rPr lang="en-US" altLang="ko-KR" dirty="0" smtClean="0"/>
              <a:t>; </a:t>
            </a:r>
            <a:r>
              <a:rPr lang="ko-KR" altLang="en-US" dirty="0" smtClean="0"/>
              <a:t>어패류</a:t>
            </a:r>
            <a:r>
              <a:rPr lang="en-US" altLang="ko-KR" dirty="0" smtClean="0"/>
              <a:t>(70%)</a:t>
            </a:r>
          </a:p>
          <a:p>
            <a:r>
              <a:rPr lang="ko-KR" altLang="en-US" dirty="0" smtClean="0"/>
              <a:t>임상적 특성 </a:t>
            </a:r>
            <a:r>
              <a:rPr lang="en-US" altLang="ko-KR" dirty="0" smtClean="0"/>
              <a:t>; </a:t>
            </a:r>
            <a:r>
              <a:rPr lang="ko-KR" altLang="en-US" dirty="0" smtClean="0"/>
              <a:t>복부경련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설사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점액성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혈변</a:t>
            </a:r>
            <a:endParaRPr lang="ko-KR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장염 비브리오 식중독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관리대책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집단 발생시 </a:t>
            </a:r>
            <a:r>
              <a:rPr lang="ko-KR" altLang="en-US" dirty="0" smtClean="0"/>
              <a:t>포도상 </a:t>
            </a:r>
            <a:r>
              <a:rPr lang="ko-KR" altLang="en-US" dirty="0" smtClean="0"/>
              <a:t>구균 식중독과 동일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여름철 어패류의 생식을 금함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60</a:t>
            </a:r>
            <a:r>
              <a:rPr lang="ko-KR" altLang="ko-KR" dirty="0" smtClean="0"/>
              <a:t>℃</a:t>
            </a:r>
            <a:r>
              <a:rPr lang="ko-KR" altLang="en-US" dirty="0" smtClean="0"/>
              <a:t>에서 </a:t>
            </a:r>
            <a:r>
              <a:rPr lang="en-US" altLang="ko-KR" dirty="0" smtClean="0"/>
              <a:t>15</a:t>
            </a:r>
            <a:r>
              <a:rPr lang="ko-KR" altLang="en-US" dirty="0" smtClean="0"/>
              <a:t>분 이상</a:t>
            </a:r>
            <a:r>
              <a:rPr lang="en-US" altLang="ko-KR" dirty="0" smtClean="0"/>
              <a:t>, 80</a:t>
            </a:r>
            <a:r>
              <a:rPr lang="ko-KR" altLang="ko-KR" dirty="0" smtClean="0"/>
              <a:t>℃</a:t>
            </a:r>
            <a:r>
              <a:rPr lang="ko-KR" altLang="en-US" dirty="0" smtClean="0"/>
              <a:t>에서 </a:t>
            </a:r>
            <a:r>
              <a:rPr lang="en-US" altLang="ko-KR" dirty="0" smtClean="0"/>
              <a:t>7~8</a:t>
            </a:r>
            <a:r>
              <a:rPr lang="ko-KR" altLang="en-US" dirty="0" smtClean="0"/>
              <a:t>분 이상 조리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냉장보관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해산물요리사에 대한 교육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해산물 생식에 대한 교육</a:t>
            </a:r>
            <a:endParaRPr lang="en-US" altLang="ko-KR" dirty="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복어 중독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err="1" smtClean="0"/>
              <a:t>원인독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복어의 난소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간장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내장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위장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고환 등에 들어있는 </a:t>
            </a:r>
            <a:r>
              <a:rPr lang="ko-KR" altLang="en-US" dirty="0" err="1" smtClean="0"/>
              <a:t>테트로도톡신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tetrodotoxin</a:t>
            </a:r>
            <a:r>
              <a:rPr lang="en-US" altLang="ko-KR" dirty="0" smtClean="0"/>
              <a:t>) </a:t>
            </a:r>
          </a:p>
          <a:p>
            <a:pPr lvl="1"/>
            <a:r>
              <a:rPr lang="ko-KR" altLang="en-US" dirty="0" smtClean="0"/>
              <a:t>산란기 </a:t>
            </a:r>
            <a:r>
              <a:rPr lang="en-US" altLang="ko-KR" dirty="0" smtClean="0"/>
              <a:t>5~6</a:t>
            </a:r>
            <a:r>
              <a:rPr lang="ko-KR" altLang="en-US" dirty="0" smtClean="0"/>
              <a:t>월에 독이 강해짐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내열성이 강함</a:t>
            </a:r>
            <a:r>
              <a:rPr lang="en-US" altLang="ko-KR" dirty="0" smtClean="0"/>
              <a:t>(100℃</a:t>
            </a:r>
            <a:r>
              <a:rPr lang="ko-KR" altLang="en-US" dirty="0" smtClean="0"/>
              <a:t>에서</a:t>
            </a:r>
            <a:r>
              <a:rPr lang="en-US" altLang="ko-KR" dirty="0" smtClean="0"/>
              <a:t> 4</a:t>
            </a:r>
            <a:r>
              <a:rPr lang="ko-KR" altLang="en-US" dirty="0" smtClean="0"/>
              <a:t>시간이 지나도 파괴</a:t>
            </a:r>
            <a:r>
              <a:rPr lang="en-US" altLang="ko-KR" dirty="0" smtClean="0"/>
              <a:t>X)</a:t>
            </a:r>
          </a:p>
          <a:p>
            <a:r>
              <a:rPr lang="ko-KR" altLang="en-US" dirty="0" smtClean="0"/>
              <a:t>발병 및 증상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섭취 후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분</a:t>
            </a:r>
            <a:r>
              <a:rPr lang="en-US" altLang="ko-KR" dirty="0" smtClean="0"/>
              <a:t>~5</a:t>
            </a:r>
            <a:r>
              <a:rPr lang="ko-KR" altLang="en-US" dirty="0" smtClean="0"/>
              <a:t>시간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운동장애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언어장애</a:t>
            </a:r>
            <a:r>
              <a:rPr lang="en-US" altLang="ko-KR" dirty="0" smtClean="0"/>
              <a:t>,</a:t>
            </a:r>
            <a:r>
              <a:rPr lang="ko-KR" altLang="en-US" dirty="0" smtClean="0"/>
              <a:t> 호흡장애</a:t>
            </a:r>
            <a:r>
              <a:rPr lang="en-US" altLang="ko-KR" dirty="0" smtClean="0"/>
              <a:t>(</a:t>
            </a:r>
            <a:r>
              <a:rPr lang="ko-KR" altLang="en-US" dirty="0" smtClean="0"/>
              <a:t>사망원인</a:t>
            </a:r>
            <a:r>
              <a:rPr lang="en-US" altLang="ko-KR" dirty="0" smtClean="0"/>
              <a:t>)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ko-KR" altLang="en-US" sz="2800" dirty="0" smtClean="0">
                <a:latin typeface="나눔고딕" pitchFamily="50" charset="-127"/>
                <a:ea typeface="나눔고딕" pitchFamily="50" charset="-127"/>
              </a:rPr>
              <a:t>관리대책 </a:t>
            </a:r>
            <a:r>
              <a:rPr lang="en-US" altLang="ko-KR" sz="2800" dirty="0" smtClean="0">
                <a:latin typeface="나눔고딕" pitchFamily="50" charset="-127"/>
                <a:ea typeface="나눔고딕" pitchFamily="50" charset="-127"/>
              </a:rPr>
              <a:t>; </a:t>
            </a:r>
            <a:r>
              <a:rPr lang="ko-KR" altLang="en-US" sz="2800" dirty="0" smtClean="0">
                <a:latin typeface="나눔고딕" pitchFamily="50" charset="-127"/>
                <a:ea typeface="나눔고딕" pitchFamily="50" charset="-127"/>
              </a:rPr>
              <a:t>산란기에 </a:t>
            </a:r>
            <a:r>
              <a:rPr lang="ko-KR" altLang="en-US" sz="2800" dirty="0" err="1" smtClean="0">
                <a:latin typeface="나눔고딕" pitchFamily="50" charset="-127"/>
                <a:ea typeface="나눔고딕" pitchFamily="50" charset="-127"/>
              </a:rPr>
              <a:t>복요리</a:t>
            </a:r>
            <a:r>
              <a:rPr lang="ko-KR" altLang="en-US" sz="2800" dirty="0" smtClean="0">
                <a:latin typeface="나눔고딕" pitchFamily="50" charset="-127"/>
                <a:ea typeface="나눔고딕" pitchFamily="50" charset="-127"/>
              </a:rPr>
              <a:t> 섭취를 피함</a:t>
            </a:r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조개류 중독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적조해역의 조개류에 </a:t>
            </a:r>
            <a:r>
              <a:rPr lang="ko-KR" altLang="en-US" dirty="0" err="1" smtClean="0"/>
              <a:t>독성분이</a:t>
            </a:r>
            <a:r>
              <a:rPr lang="ko-KR" altLang="en-US" dirty="0" smtClean="0"/>
              <a:t> 많이 포함</a:t>
            </a:r>
            <a:endParaRPr lang="en-US" altLang="ko-KR" dirty="0" smtClean="0"/>
          </a:p>
          <a:p>
            <a:r>
              <a:rPr lang="en-US" altLang="ko-KR" dirty="0" err="1" smtClean="0"/>
              <a:t>venerupin</a:t>
            </a:r>
            <a:r>
              <a:rPr lang="en-US" altLang="ko-KR" dirty="0" smtClean="0"/>
              <a:t> ; </a:t>
            </a:r>
            <a:r>
              <a:rPr lang="ko-KR" altLang="en-US" dirty="0" smtClean="0"/>
              <a:t>굴의 간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모시조개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고둥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바지락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100℃</a:t>
            </a:r>
            <a:r>
              <a:rPr lang="ko-KR" altLang="en-US" dirty="0" smtClean="0"/>
              <a:t>에서 </a:t>
            </a:r>
            <a:r>
              <a:rPr lang="en-US" altLang="ko-KR" dirty="0" smtClean="0"/>
              <a:t>1</a:t>
            </a:r>
            <a:r>
              <a:rPr lang="ko-KR" altLang="en-US" dirty="0" smtClean="0"/>
              <a:t>시간 가열해도 파괴 안 됨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12~48</a:t>
            </a:r>
            <a:r>
              <a:rPr lang="ko-KR" altLang="en-US" dirty="0" smtClean="0"/>
              <a:t>시간의 잠복기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의식혼미</a:t>
            </a:r>
            <a:r>
              <a:rPr lang="en-US" altLang="ko-KR" dirty="0" smtClean="0"/>
              <a:t>, </a:t>
            </a:r>
            <a:r>
              <a:rPr lang="ko-KR" altLang="en-US" dirty="0" smtClean="0"/>
              <a:t>불안</a:t>
            </a:r>
            <a:r>
              <a:rPr lang="en-US" altLang="ko-KR" dirty="0" smtClean="0"/>
              <a:t>, </a:t>
            </a:r>
            <a:r>
              <a:rPr lang="ko-KR" altLang="en-US" dirty="0" smtClean="0"/>
              <a:t>토혈 등으로 사망</a:t>
            </a:r>
            <a:endParaRPr lang="en-US" altLang="ko-KR" dirty="0" smtClean="0"/>
          </a:p>
          <a:p>
            <a:r>
              <a:rPr lang="en-US" altLang="ko-KR" dirty="0" err="1" smtClean="0"/>
              <a:t>saxitoxin</a:t>
            </a:r>
            <a:r>
              <a:rPr lang="en-US" altLang="ko-KR" dirty="0" smtClean="0"/>
              <a:t> ; </a:t>
            </a:r>
            <a:r>
              <a:rPr lang="ko-KR" altLang="en-US" dirty="0" err="1" smtClean="0"/>
              <a:t>섭조개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대합조개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30</a:t>
            </a:r>
            <a:r>
              <a:rPr lang="ko-KR" altLang="en-US" dirty="0" smtClean="0"/>
              <a:t>분</a:t>
            </a:r>
            <a:r>
              <a:rPr lang="en-US" altLang="ko-KR" dirty="0" smtClean="0"/>
              <a:t>~3</a:t>
            </a:r>
            <a:r>
              <a:rPr lang="ko-KR" altLang="en-US" dirty="0" smtClean="0"/>
              <a:t>시간의 잠복기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호흡중추의 마비로 사망</a:t>
            </a:r>
            <a:endParaRPr lang="en-US" altLang="ko-KR" dirty="0" smtClean="0"/>
          </a:p>
          <a:p>
            <a:r>
              <a:rPr lang="en-US" altLang="ko-KR" dirty="0" err="1" smtClean="0"/>
              <a:t>mytilotoxin</a:t>
            </a:r>
            <a:r>
              <a:rPr lang="en-US" altLang="ko-KR" dirty="0" smtClean="0"/>
              <a:t> ; </a:t>
            </a:r>
            <a:r>
              <a:rPr lang="ko-KR" altLang="en-US" dirty="0" smtClean="0"/>
              <a:t>홍합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복어와 </a:t>
            </a:r>
            <a:r>
              <a:rPr lang="ko-KR" altLang="en-US" dirty="0" err="1" smtClean="0"/>
              <a:t>비슷</a:t>
            </a:r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버섯중독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ko-KR" dirty="0" smtClean="0"/>
              <a:t>9~10</a:t>
            </a:r>
            <a:r>
              <a:rPr lang="ko-KR" altLang="en-US" dirty="0" smtClean="0"/>
              <a:t>월경에 많이 발생</a:t>
            </a:r>
            <a:endParaRPr lang="en-US" altLang="ko-KR" dirty="0" smtClean="0"/>
          </a:p>
          <a:p>
            <a:r>
              <a:rPr lang="ko-KR" altLang="en-US" dirty="0" err="1" smtClean="0"/>
              <a:t>발병율은</a:t>
            </a:r>
            <a:r>
              <a:rPr lang="ko-KR" altLang="en-US" dirty="0" smtClean="0"/>
              <a:t> </a:t>
            </a:r>
            <a:r>
              <a:rPr lang="en-US" altLang="ko-KR" dirty="0" smtClean="0"/>
              <a:t>100%, </a:t>
            </a:r>
            <a:r>
              <a:rPr lang="ko-KR" altLang="en-US" dirty="0" err="1" smtClean="0"/>
              <a:t>치명율은</a:t>
            </a:r>
            <a:r>
              <a:rPr lang="ko-KR" altLang="en-US" dirty="0" smtClean="0"/>
              <a:t> </a:t>
            </a:r>
            <a:r>
              <a:rPr lang="en-US" altLang="ko-KR" dirty="0" smtClean="0"/>
              <a:t>10~100%</a:t>
            </a:r>
          </a:p>
          <a:p>
            <a:r>
              <a:rPr lang="en-US" altLang="ko-KR" dirty="0" err="1" smtClean="0"/>
              <a:t>muscarin</a:t>
            </a:r>
            <a:r>
              <a:rPr lang="ko-KR" altLang="en-US" dirty="0" smtClean="0"/>
              <a:t>의 독성이 가장 강함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섭취 후 </a:t>
            </a:r>
            <a:r>
              <a:rPr lang="en-US" altLang="ko-KR" dirty="0" smtClean="0"/>
              <a:t>2</a:t>
            </a:r>
            <a:r>
              <a:rPr lang="ko-KR" altLang="en-US" dirty="0" smtClean="0"/>
              <a:t>시간 정도 후 증상이 나타남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구토와 </a:t>
            </a:r>
            <a:r>
              <a:rPr lang="ko-KR" altLang="en-US" dirty="0" smtClean="0"/>
              <a:t>설사 등 </a:t>
            </a:r>
            <a:r>
              <a:rPr lang="ko-KR" altLang="en-US" dirty="0" smtClean="0"/>
              <a:t>위장장애가 가장 많음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감자독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ko-KR" dirty="0" err="1" smtClean="0"/>
              <a:t>Solinine</a:t>
            </a:r>
            <a:r>
              <a:rPr lang="ko-KR" altLang="en-US" dirty="0" smtClean="0"/>
              <a:t>이 소량 포함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물에 잘 녹지 않고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열에 강함</a:t>
            </a:r>
            <a:endParaRPr lang="en-US" altLang="ko-KR" dirty="0" smtClean="0"/>
          </a:p>
          <a:p>
            <a:r>
              <a:rPr lang="ko-KR" altLang="en-US" dirty="0" smtClean="0"/>
              <a:t>녹색부위와 </a:t>
            </a:r>
            <a:r>
              <a:rPr lang="ko-KR" altLang="en-US" dirty="0" smtClean="0"/>
              <a:t>감자 싹이 </a:t>
            </a:r>
            <a:r>
              <a:rPr lang="ko-KR" altLang="en-US" dirty="0" smtClean="0"/>
              <a:t>발아된 부위에 </a:t>
            </a:r>
            <a:r>
              <a:rPr lang="ko-KR" altLang="en-US" dirty="0" err="1" smtClean="0"/>
              <a:t>독성분</a:t>
            </a:r>
            <a:endParaRPr lang="en-US" altLang="ko-KR" dirty="0" smtClean="0"/>
          </a:p>
          <a:p>
            <a:r>
              <a:rPr lang="ko-KR" altLang="en-US" dirty="0" smtClean="0"/>
              <a:t>섭취 후 수시간 이내에 위장장애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복통</a:t>
            </a:r>
            <a:r>
              <a:rPr lang="en-US" altLang="ko-KR" dirty="0" smtClean="0"/>
              <a:t>, </a:t>
            </a:r>
            <a:r>
              <a:rPr lang="ko-KR" altLang="en-US" dirty="0" smtClean="0"/>
              <a:t>허탈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현기증</a:t>
            </a:r>
            <a:endParaRPr lang="en-US" altLang="ko-KR" dirty="0" smtClean="0"/>
          </a:p>
          <a:p>
            <a:r>
              <a:rPr lang="ko-KR" altLang="en-US" dirty="0" smtClean="0"/>
              <a:t>용혈현상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호흡중추 마비</a:t>
            </a:r>
            <a:endParaRPr lang="ko-KR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화학물질 식중독</a:t>
            </a:r>
            <a:r>
              <a:rPr lang="en-US" altLang="ko-KR" dirty="0" smtClean="0"/>
              <a:t>-</a:t>
            </a:r>
            <a:r>
              <a:rPr lang="ko-KR" altLang="en-US" dirty="0" smtClean="0"/>
              <a:t>식품 </a:t>
            </a:r>
            <a:r>
              <a:rPr lang="ko-KR" altLang="en-US" dirty="0" err="1" smtClean="0"/>
              <a:t>참가물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식품의 제조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보존함에 있어 식품에 첨가</a:t>
            </a:r>
            <a:r>
              <a:rPr lang="en-US" altLang="ko-KR" dirty="0" smtClean="0"/>
              <a:t>, </a:t>
            </a:r>
            <a:r>
              <a:rPr lang="ko-KR" altLang="en-US" dirty="0" smtClean="0"/>
              <a:t>흡입</a:t>
            </a:r>
            <a:r>
              <a:rPr lang="en-US" altLang="ko-KR" dirty="0" smtClean="0"/>
              <a:t>, </a:t>
            </a:r>
            <a:r>
              <a:rPr lang="ko-KR" altLang="en-US" dirty="0" smtClean="0"/>
              <a:t>침윤 기타의 방법으로 사용하는 화학물질</a:t>
            </a:r>
            <a:endParaRPr lang="en-US" altLang="ko-KR" dirty="0" smtClean="0"/>
          </a:p>
          <a:p>
            <a:r>
              <a:rPr lang="ko-KR" altLang="en-US" dirty="0" smtClean="0"/>
              <a:t>감미료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산화방지제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인공 </a:t>
            </a:r>
            <a:r>
              <a:rPr lang="ko-KR" altLang="en-US" dirty="0" err="1" smtClean="0"/>
              <a:t>착색료</a:t>
            </a:r>
            <a:endParaRPr lang="en-US" altLang="ko-KR" dirty="0" smtClean="0"/>
          </a:p>
          <a:p>
            <a:r>
              <a:rPr lang="en-US" altLang="ko-KR" dirty="0" smtClean="0"/>
              <a:t>saccharine ; </a:t>
            </a:r>
            <a:r>
              <a:rPr lang="ko-KR" altLang="en-US" dirty="0" smtClean="0"/>
              <a:t>만성적 섭취로 신장장애</a:t>
            </a:r>
            <a:endParaRPr lang="en-US" altLang="ko-KR" dirty="0" smtClean="0"/>
          </a:p>
          <a:p>
            <a:r>
              <a:rPr lang="ko-KR" altLang="en-US" dirty="0" err="1" smtClean="0"/>
              <a:t>승홍</a:t>
            </a:r>
            <a:endParaRPr lang="en-US" altLang="ko-KR" dirty="0" smtClean="0"/>
          </a:p>
          <a:p>
            <a:r>
              <a:rPr lang="ko-KR" altLang="en-US" dirty="0" smtClean="0"/>
              <a:t>불소화합물</a:t>
            </a:r>
            <a:endParaRPr lang="en-US" altLang="ko-KR" dirty="0" smtClean="0"/>
          </a:p>
          <a:p>
            <a:r>
              <a:rPr lang="ko-KR" altLang="en-US" dirty="0" smtClean="0"/>
              <a:t>붕산</a:t>
            </a:r>
            <a:endParaRPr lang="en-US" altLang="ko-KR" dirty="0" smtClean="0"/>
          </a:p>
          <a:p>
            <a:r>
              <a:rPr lang="en-US" altLang="ko-KR" dirty="0" smtClean="0"/>
              <a:t>formaldehyde</a:t>
            </a:r>
          </a:p>
          <a:p>
            <a:r>
              <a:rPr lang="en-US" altLang="ko-KR" dirty="0" smtClean="0"/>
              <a:t>Tar</a:t>
            </a:r>
            <a:r>
              <a:rPr lang="ko-KR" altLang="en-US" dirty="0" smtClean="0"/>
              <a:t>색소</a:t>
            </a:r>
            <a:endParaRPr lang="ko-KR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화학물질 식중독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잔류농약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해충을 방제하기 위해 사용되는 약제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식물호르몬</a:t>
            </a:r>
            <a:r>
              <a:rPr lang="en-US" altLang="ko-KR" dirty="0" smtClean="0"/>
              <a:t>,</a:t>
            </a:r>
            <a:r>
              <a:rPr lang="ko-KR" altLang="en-US" dirty="0" smtClean="0"/>
              <a:t> 제초제 등이 모두 포함</a:t>
            </a:r>
            <a:endParaRPr lang="en-US" altLang="ko-KR" dirty="0" smtClean="0"/>
          </a:p>
          <a:p>
            <a:r>
              <a:rPr lang="ko-KR" altLang="en-US" dirty="0" err="1" smtClean="0"/>
              <a:t>유기인제</a:t>
            </a:r>
            <a:endParaRPr lang="en-US" altLang="ko-KR" dirty="0" smtClean="0"/>
          </a:p>
          <a:p>
            <a:r>
              <a:rPr lang="ko-KR" altLang="en-US" dirty="0" err="1" smtClean="0"/>
              <a:t>유기염소제</a:t>
            </a:r>
            <a:endParaRPr lang="en-US" altLang="ko-KR" dirty="0" smtClean="0"/>
          </a:p>
          <a:p>
            <a:r>
              <a:rPr lang="ko-KR" altLang="en-US" dirty="0" smtClean="0"/>
              <a:t>비소</a:t>
            </a:r>
            <a:endParaRPr lang="en-US" altLang="ko-KR" dirty="0" smtClean="0"/>
          </a:p>
          <a:p>
            <a:r>
              <a:rPr lang="ko-KR" altLang="en-US" dirty="0" err="1" smtClean="0"/>
              <a:t>유기수은제</a:t>
            </a:r>
            <a:endParaRPr lang="ko-KR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화학물질 식중독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유해 금속물질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납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아연 등을 다량 사용하여 제조한 식기나 조리용 사용하는 경우 중독 증상이 나타남</a:t>
            </a:r>
            <a:endParaRPr lang="en-US" altLang="ko-KR" dirty="0" smtClean="0"/>
          </a:p>
          <a:p>
            <a:r>
              <a:rPr lang="ko-KR" altLang="en-US" dirty="0" smtClean="0"/>
              <a:t>납중독</a:t>
            </a:r>
            <a:endParaRPr lang="en-US" altLang="ko-KR" dirty="0" smtClean="0"/>
          </a:p>
          <a:p>
            <a:r>
              <a:rPr lang="ko-KR" altLang="en-US" dirty="0" smtClean="0"/>
              <a:t>구리중독</a:t>
            </a:r>
            <a:endParaRPr lang="en-US" altLang="ko-KR" dirty="0" smtClean="0"/>
          </a:p>
          <a:p>
            <a:r>
              <a:rPr lang="ko-KR" altLang="en-US" dirty="0" smtClean="0"/>
              <a:t>아연중독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곰팡이 독 식중독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곡류에 기생하는 곰팡이의 대사산물</a:t>
            </a:r>
            <a:endParaRPr lang="en-US" altLang="ko-KR" dirty="0" smtClean="0"/>
          </a:p>
          <a:p>
            <a:r>
              <a:rPr lang="ko-KR" altLang="en-US" dirty="0" smtClean="0"/>
              <a:t>아플라 독소 </a:t>
            </a:r>
            <a:r>
              <a:rPr lang="en-US" altLang="ko-KR" dirty="0" smtClean="0"/>
              <a:t>; </a:t>
            </a:r>
            <a:r>
              <a:rPr lang="ko-KR" altLang="en-US" dirty="0" smtClean="0"/>
              <a:t>발암성</a:t>
            </a:r>
            <a:endParaRPr lang="en-US" altLang="ko-KR" dirty="0" smtClean="0"/>
          </a:p>
          <a:p>
            <a:r>
              <a:rPr lang="ko-KR" altLang="en-US" dirty="0" err="1" smtClean="0"/>
              <a:t>간출혈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담관</a:t>
            </a:r>
            <a:r>
              <a:rPr lang="ko-KR" altLang="en-US" dirty="0" smtClean="0"/>
              <a:t> 증식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신장 출혈</a:t>
            </a:r>
            <a:endParaRPr lang="ko-KR" alt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법정 전염병 관리</a:t>
            </a:r>
            <a:endParaRPr lang="ko-KR" alt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전염병 감시체계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smtClean="0"/>
              <a:t>전염병관리정책을 기획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실행</a:t>
            </a:r>
            <a:r>
              <a:rPr lang="en-US" altLang="ko-KR" dirty="0" smtClean="0"/>
              <a:t>, </a:t>
            </a:r>
            <a:r>
              <a:rPr lang="ko-KR" altLang="en-US" dirty="0" smtClean="0"/>
              <a:t>평가하기 위해 전염병 발생자료를 지속적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체계적으로 수집</a:t>
            </a:r>
            <a:r>
              <a:rPr lang="en-US" altLang="ko-KR" dirty="0" smtClean="0"/>
              <a:t>,</a:t>
            </a:r>
            <a:r>
              <a:rPr lang="ko-KR" altLang="en-US" dirty="0" smtClean="0"/>
              <a:t> 분석</a:t>
            </a:r>
            <a:r>
              <a:rPr lang="en-US" altLang="ko-KR" dirty="0" smtClean="0"/>
              <a:t>=&gt; </a:t>
            </a:r>
            <a:r>
              <a:rPr lang="ko-KR" altLang="en-US" dirty="0" smtClean="0"/>
              <a:t>전염병의 예방과 방역에 반영</a:t>
            </a:r>
            <a:endParaRPr lang="en-US" altLang="ko-KR" dirty="0" smtClean="0"/>
          </a:p>
          <a:p>
            <a:r>
              <a:rPr lang="ko-KR" altLang="en-US" dirty="0" smtClean="0"/>
              <a:t>목적 및 역할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국가 전염병 발생 추세 파악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국가 전염병 관리 정책 개발 및 자원 분배를 위한 근거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국가 전염병 관리 사업의 요구도 및 성과에 대한 모니터링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전염병 발생에 대한 대응 </a:t>
            </a:r>
            <a:r>
              <a:rPr lang="ko-KR" altLang="en-US" dirty="0" smtClean="0"/>
              <a:t>시 조정 </a:t>
            </a:r>
            <a:r>
              <a:rPr lang="ko-KR" altLang="en-US" dirty="0" smtClean="0"/>
              <a:t>기능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국제 사회에 대한 다양한 통계 자료 제출</a:t>
            </a:r>
            <a:endParaRPr lang="ko-KR" alt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법정 전염병의 신고제도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신고의무자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의사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한의사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기타신고자 </a:t>
            </a:r>
            <a:r>
              <a:rPr lang="en-US" altLang="ko-KR" dirty="0" smtClean="0"/>
              <a:t>; </a:t>
            </a:r>
          </a:p>
          <a:p>
            <a:pPr lvl="2"/>
            <a:r>
              <a:rPr lang="ko-KR" altLang="en-US" dirty="0" smtClean="0"/>
              <a:t>세대를 같이하는 호주 또는 세대주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가족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학교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병원</a:t>
            </a:r>
            <a:r>
              <a:rPr lang="en-US" altLang="ko-KR" dirty="0" smtClean="0"/>
              <a:t>, </a:t>
            </a:r>
            <a:r>
              <a:rPr lang="ko-KR" altLang="en-US" dirty="0" smtClean="0"/>
              <a:t>관공서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회사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흥행장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예배장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선박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각종의 사무소</a:t>
            </a:r>
            <a:r>
              <a:rPr lang="en-US" altLang="ko-KR" dirty="0" smtClean="0"/>
              <a:t> </a:t>
            </a:r>
            <a:r>
              <a:rPr lang="ko-KR" altLang="en-US" dirty="0" smtClean="0"/>
              <a:t>또는 사업소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음식점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여관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기타 다수인이 집합하는 장소에 있어서는 그 기관의 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관리인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경영자 또는 대표자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육</a:t>
            </a:r>
            <a:r>
              <a:rPr lang="en-US" altLang="ko-KR" dirty="0" smtClean="0"/>
              <a:t>·</a:t>
            </a:r>
            <a:r>
              <a:rPr lang="ko-KR" altLang="en-US" dirty="0" smtClean="0"/>
              <a:t>해</a:t>
            </a:r>
            <a:r>
              <a:rPr lang="en-US" altLang="ko-KR" dirty="0" smtClean="0"/>
              <a:t>·</a:t>
            </a:r>
            <a:r>
              <a:rPr lang="ko-KR" altLang="en-US" dirty="0" smtClean="0"/>
              <a:t>공군 소속 부대에 있어서는 그 소속부대 장</a:t>
            </a:r>
            <a:endParaRPr lang="ko-KR" alt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법정 전염병의 신고제도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신고방법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전염병 환자 또는 사체 소재지 관할 보건소장에게 신고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서면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모사전송</a:t>
            </a:r>
            <a:r>
              <a:rPr lang="en-US" altLang="ko-KR" dirty="0" smtClean="0"/>
              <a:t>, </a:t>
            </a:r>
            <a:r>
              <a:rPr lang="ko-KR" altLang="en-US" dirty="0" smtClean="0"/>
              <a:t>컴퓨터 통신 중 신고자 편한 방법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미신고시 행정처분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200</a:t>
            </a:r>
            <a:r>
              <a:rPr lang="ko-KR" altLang="en-US" dirty="0" smtClean="0"/>
              <a:t>만원 이하의 벌금</a:t>
            </a:r>
            <a:endParaRPr lang="ko-KR" alt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법정 전염병 관리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9" y="1557338"/>
            <a:ext cx="8642351" cy="489585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ko-KR" altLang="en-US" sz="2800" dirty="0" smtClean="0"/>
              <a:t>제</a:t>
            </a:r>
            <a:r>
              <a:rPr lang="en-US" altLang="ko-KR" sz="2800" dirty="0"/>
              <a:t>1</a:t>
            </a:r>
            <a:r>
              <a:rPr lang="ko-KR" altLang="en-US" sz="2800" dirty="0"/>
              <a:t>군 전염병 </a:t>
            </a:r>
            <a:r>
              <a:rPr lang="en-US" altLang="ko-KR" sz="2800" dirty="0"/>
              <a:t>: </a:t>
            </a:r>
            <a:r>
              <a:rPr lang="ko-KR" altLang="en-US" sz="2800" dirty="0"/>
              <a:t>전파속도가 빠르고 국민건강에 미치는 위해 정도가 너무 커서 발생 또는 유행 즉시 방역대책을 수립하여야 하는 전염병 </a:t>
            </a:r>
            <a:r>
              <a:rPr lang="en-US" altLang="ko-KR" sz="2800" dirty="0"/>
              <a:t>(6</a:t>
            </a:r>
            <a:r>
              <a:rPr lang="ko-KR" altLang="en-US" sz="2800" dirty="0"/>
              <a:t>종</a:t>
            </a:r>
            <a:r>
              <a:rPr lang="en-US" altLang="ko-KR" sz="2800" dirty="0" smtClean="0"/>
              <a:t>)</a:t>
            </a:r>
            <a:endParaRPr lang="en-US" altLang="ko-KR" sz="2500" dirty="0"/>
          </a:p>
          <a:p>
            <a:pPr lvl="1">
              <a:lnSpc>
                <a:spcPct val="110000"/>
              </a:lnSpc>
            </a:pPr>
            <a:r>
              <a:rPr lang="ko-KR" altLang="en-US" dirty="0"/>
              <a:t>환자 발견 즉시 보건소에 신고</a:t>
            </a:r>
          </a:p>
          <a:p>
            <a:pPr lvl="1">
              <a:lnSpc>
                <a:spcPct val="110000"/>
              </a:lnSpc>
            </a:pPr>
            <a:r>
              <a:rPr lang="ko-KR" altLang="en-US" dirty="0"/>
              <a:t>격리 수용 치료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ko-KR" altLang="en-US" dirty="0"/>
              <a:t>   </a:t>
            </a:r>
            <a:r>
              <a:rPr lang="en-US" altLang="ko-KR" dirty="0"/>
              <a:t>--&gt; </a:t>
            </a:r>
            <a:r>
              <a:rPr lang="ko-KR" altLang="en-US" dirty="0"/>
              <a:t>발견</a:t>
            </a:r>
            <a:r>
              <a:rPr lang="en-US" altLang="ko-KR" dirty="0"/>
              <a:t>, </a:t>
            </a:r>
            <a:r>
              <a:rPr lang="ko-KR" altLang="en-US" dirty="0"/>
              <a:t>주요증상 쇠퇴</a:t>
            </a:r>
            <a:r>
              <a:rPr lang="en-US" altLang="ko-KR" dirty="0"/>
              <a:t>, </a:t>
            </a:r>
            <a:r>
              <a:rPr lang="ko-KR" altLang="en-US" dirty="0"/>
              <a:t>세균학적 검사결과 병원체 없을 때 까지</a:t>
            </a:r>
          </a:p>
          <a:p>
            <a:pPr lvl="1">
              <a:lnSpc>
                <a:spcPct val="110000"/>
              </a:lnSpc>
            </a:pPr>
            <a:r>
              <a:rPr lang="ko-KR" altLang="en-US" dirty="0"/>
              <a:t>콜레라</a:t>
            </a:r>
            <a:r>
              <a:rPr lang="en-US" altLang="ko-KR" dirty="0"/>
              <a:t>, </a:t>
            </a:r>
            <a:r>
              <a:rPr lang="ko-KR" altLang="en-US" dirty="0"/>
              <a:t>페스트</a:t>
            </a:r>
            <a:r>
              <a:rPr lang="en-US" altLang="ko-KR" dirty="0"/>
              <a:t>, </a:t>
            </a:r>
            <a:r>
              <a:rPr lang="ko-KR" altLang="en-US" dirty="0"/>
              <a:t>장티푸스</a:t>
            </a:r>
            <a:r>
              <a:rPr lang="en-US" altLang="ko-KR" dirty="0"/>
              <a:t>, </a:t>
            </a:r>
            <a:r>
              <a:rPr lang="ko-KR" altLang="en-US" dirty="0" smtClean="0"/>
              <a:t>파라티푸스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세균성 </a:t>
            </a:r>
            <a:r>
              <a:rPr lang="ko-KR" altLang="en-US" dirty="0"/>
              <a:t>이질</a:t>
            </a:r>
            <a:r>
              <a:rPr lang="en-US" altLang="ko-KR" dirty="0"/>
              <a:t>, </a:t>
            </a:r>
            <a:r>
              <a:rPr lang="ko-KR" altLang="en-US" dirty="0" err="1"/>
              <a:t>장출혈성</a:t>
            </a:r>
            <a:r>
              <a:rPr lang="ko-KR" altLang="en-US" dirty="0"/>
              <a:t> </a:t>
            </a:r>
            <a:r>
              <a:rPr lang="ko-KR" altLang="en-US" dirty="0" err="1"/>
              <a:t>대장균감염증</a:t>
            </a:r>
            <a:endParaRPr lang="ko-KR" alt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법정 전염병 관리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6" y="1773238"/>
            <a:ext cx="8642351" cy="4895850"/>
          </a:xfrm>
        </p:spPr>
        <p:txBody>
          <a:bodyPr/>
          <a:lstStyle/>
          <a:p>
            <a:r>
              <a:rPr lang="ko-KR" altLang="en-US" dirty="0"/>
              <a:t>제</a:t>
            </a:r>
            <a:r>
              <a:rPr lang="en-US" altLang="ko-KR" dirty="0"/>
              <a:t>2</a:t>
            </a:r>
            <a:r>
              <a:rPr lang="ko-KR" altLang="en-US" dirty="0"/>
              <a:t>군 전염병 </a:t>
            </a:r>
            <a:r>
              <a:rPr lang="en-US" altLang="ko-KR" dirty="0"/>
              <a:t>: </a:t>
            </a:r>
            <a:r>
              <a:rPr lang="ko-KR" altLang="en-US" dirty="0"/>
              <a:t>예방접종을 통하여 예방 또는 관리가 가능하여 국가 예방접종사업의 대상이 되는 전염병 </a:t>
            </a:r>
            <a:r>
              <a:rPr lang="en-US" altLang="ko-KR" dirty="0"/>
              <a:t>(10</a:t>
            </a:r>
            <a:r>
              <a:rPr lang="ko-KR" altLang="en-US" dirty="0"/>
              <a:t>종</a:t>
            </a:r>
            <a:r>
              <a:rPr lang="en-US" altLang="ko-KR" dirty="0"/>
              <a:t>)</a:t>
            </a:r>
          </a:p>
          <a:p>
            <a:pPr lvl="4"/>
            <a:endParaRPr lang="en-US" altLang="ko-KR" dirty="0"/>
          </a:p>
          <a:p>
            <a:pPr lvl="1"/>
            <a:r>
              <a:rPr lang="ko-KR" altLang="en-US" dirty="0"/>
              <a:t>환자발견 즉시 보건소 신고 </a:t>
            </a:r>
          </a:p>
          <a:p>
            <a:pPr lvl="1"/>
            <a:r>
              <a:rPr lang="ko-KR" altLang="en-US" dirty="0"/>
              <a:t>자가치료 가능</a:t>
            </a:r>
            <a:endParaRPr lang="ko-KR" altLang="en-US" sz="2700" dirty="0"/>
          </a:p>
          <a:p>
            <a:pPr lvl="1"/>
            <a:r>
              <a:rPr lang="ko-KR" altLang="en-US" sz="2700" dirty="0"/>
              <a:t>디프테리아</a:t>
            </a:r>
            <a:r>
              <a:rPr lang="en-US" altLang="ko-KR" sz="2700" dirty="0"/>
              <a:t>, </a:t>
            </a:r>
            <a:r>
              <a:rPr lang="ko-KR" altLang="en-US" sz="2700" dirty="0" err="1"/>
              <a:t>백일해</a:t>
            </a:r>
            <a:r>
              <a:rPr lang="en-US" altLang="ko-KR" sz="2700" dirty="0"/>
              <a:t>, </a:t>
            </a:r>
            <a:r>
              <a:rPr lang="ko-KR" altLang="en-US" sz="2700" dirty="0"/>
              <a:t>파상풍</a:t>
            </a:r>
            <a:r>
              <a:rPr lang="en-US" altLang="ko-KR" sz="2700" dirty="0"/>
              <a:t>, </a:t>
            </a:r>
            <a:r>
              <a:rPr lang="ko-KR" altLang="en-US" sz="2700" dirty="0"/>
              <a:t>홍역</a:t>
            </a:r>
            <a:r>
              <a:rPr lang="en-US" altLang="ko-KR" sz="2700" dirty="0"/>
              <a:t>, </a:t>
            </a:r>
            <a:r>
              <a:rPr lang="ko-KR" altLang="en-US" sz="2700" dirty="0"/>
              <a:t>유행성 이하선염</a:t>
            </a:r>
            <a:r>
              <a:rPr lang="en-US" altLang="ko-KR" sz="2700" dirty="0"/>
              <a:t>, </a:t>
            </a:r>
            <a:r>
              <a:rPr lang="ko-KR" altLang="en-US" sz="2700" dirty="0" smtClean="0"/>
              <a:t>풍진</a:t>
            </a:r>
            <a:r>
              <a:rPr lang="en-US" altLang="ko-KR" sz="2700" dirty="0"/>
              <a:t>, </a:t>
            </a:r>
            <a:r>
              <a:rPr lang="ko-KR" altLang="en-US" sz="2700" dirty="0" err="1"/>
              <a:t>폴리오</a:t>
            </a:r>
            <a:r>
              <a:rPr lang="en-US" altLang="ko-KR" sz="2700" dirty="0"/>
              <a:t>, B</a:t>
            </a:r>
            <a:r>
              <a:rPr lang="ko-KR" altLang="en-US" sz="2700" dirty="0"/>
              <a:t>형 간염</a:t>
            </a:r>
            <a:r>
              <a:rPr lang="en-US" altLang="ko-KR" sz="2700" dirty="0"/>
              <a:t>, </a:t>
            </a:r>
            <a:r>
              <a:rPr lang="ko-KR" altLang="en-US" sz="2700" dirty="0"/>
              <a:t>일본 뇌염</a:t>
            </a:r>
            <a:r>
              <a:rPr lang="en-US" altLang="ko-KR" sz="2700" dirty="0"/>
              <a:t>, </a:t>
            </a:r>
            <a:r>
              <a:rPr lang="ko-KR" altLang="en-US" sz="2700" dirty="0"/>
              <a:t>수두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법정 전염병 관리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1" y="1600201"/>
            <a:ext cx="8435975" cy="499745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3</a:t>
            </a:r>
            <a:r>
              <a:rPr lang="ko-KR" altLang="en-US" dirty="0"/>
              <a:t>군 전염병 </a:t>
            </a:r>
            <a:r>
              <a:rPr lang="en-US" altLang="ko-KR" dirty="0"/>
              <a:t>: </a:t>
            </a:r>
            <a:r>
              <a:rPr lang="ko-KR" altLang="en-US" dirty="0"/>
              <a:t>간헐적으로 유행할 가능성이 있어 지속적으로 그 발생을 감시하고 예방대책의 수립이 필요한 전염병 </a:t>
            </a:r>
            <a:r>
              <a:rPr lang="en-US" altLang="ko-KR" dirty="0"/>
              <a:t>(18</a:t>
            </a:r>
            <a:r>
              <a:rPr lang="ko-KR" altLang="en-US" dirty="0"/>
              <a:t>종</a:t>
            </a:r>
            <a:r>
              <a:rPr lang="en-US" altLang="ko-KR" dirty="0"/>
              <a:t>)</a:t>
            </a:r>
          </a:p>
          <a:p>
            <a:pPr lvl="4">
              <a:lnSpc>
                <a:spcPct val="110000"/>
              </a:lnSpc>
            </a:pPr>
            <a:endParaRPr lang="en-US" altLang="ko-KR" dirty="0"/>
          </a:p>
          <a:p>
            <a:pPr lvl="1"/>
            <a:r>
              <a:rPr lang="ko-KR" altLang="en-US" dirty="0"/>
              <a:t>환자 발견 시 </a:t>
            </a:r>
            <a:r>
              <a:rPr lang="en-US" altLang="ko-KR" dirty="0"/>
              <a:t>7</a:t>
            </a:r>
            <a:r>
              <a:rPr lang="ko-KR" altLang="en-US" dirty="0"/>
              <a:t>일 이내에 보건소 신고</a:t>
            </a:r>
          </a:p>
          <a:p>
            <a:pPr lvl="1"/>
            <a:r>
              <a:rPr lang="ko-KR" altLang="en-US" dirty="0"/>
              <a:t>자가치료나 부랑</a:t>
            </a:r>
            <a:r>
              <a:rPr lang="en-US" altLang="ko-KR" dirty="0"/>
              <a:t>, </a:t>
            </a:r>
            <a:r>
              <a:rPr lang="ko-KR" altLang="en-US" dirty="0"/>
              <a:t>걸식 등으로 타인전염 우려가 있으면 격리 수용 치료</a:t>
            </a:r>
          </a:p>
          <a:p>
            <a:pPr lvl="1">
              <a:buFontTx/>
              <a:buNone/>
            </a:pPr>
            <a:r>
              <a:rPr lang="en-US" altLang="ko-KR" dirty="0"/>
              <a:t>--&gt;</a:t>
            </a:r>
            <a:r>
              <a:rPr lang="ko-KR" altLang="en-US" sz="2400" dirty="0"/>
              <a:t>증상 쇠퇴 후 검사결과 병원체 발견이 안될 때까지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법정 전염병 관리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9" y="1643050"/>
            <a:ext cx="8320116" cy="4714908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ko-KR" altLang="en-US" sz="2800" dirty="0"/>
              <a:t>제</a:t>
            </a:r>
            <a:r>
              <a:rPr lang="en-US" altLang="ko-KR" sz="2800" dirty="0"/>
              <a:t>4</a:t>
            </a:r>
            <a:r>
              <a:rPr lang="ko-KR" altLang="en-US" sz="2800" dirty="0"/>
              <a:t>군 전염병 </a:t>
            </a:r>
            <a:r>
              <a:rPr lang="en-US" altLang="ko-KR" sz="2800" dirty="0"/>
              <a:t>: </a:t>
            </a:r>
            <a:r>
              <a:rPr lang="ko-KR" altLang="en-US" sz="2800" dirty="0"/>
              <a:t>국내에서 새로 발생한 신종전염병증후군</a:t>
            </a:r>
            <a:r>
              <a:rPr lang="en-US" altLang="ko-KR" sz="2800" dirty="0"/>
              <a:t>, </a:t>
            </a:r>
            <a:r>
              <a:rPr lang="ko-KR" altLang="en-US" sz="2800" dirty="0" err="1"/>
              <a:t>재출현</a:t>
            </a:r>
            <a:r>
              <a:rPr lang="ko-KR" altLang="en-US" sz="2800" dirty="0"/>
              <a:t> 전염병 또는 국내 유입이 우려되는 해외유행전염병으로서 방역대책의 긴급한 수립이 필요하다고 인정되어 </a:t>
            </a:r>
            <a:r>
              <a:rPr lang="ko-KR" altLang="en-US" sz="2800" dirty="0" err="1"/>
              <a:t>보건복지가족부령이</a:t>
            </a:r>
            <a:r>
              <a:rPr lang="ko-KR" altLang="en-US" sz="2800" dirty="0"/>
              <a:t> 정하는 전염병 </a:t>
            </a:r>
            <a:r>
              <a:rPr lang="en-US" altLang="ko-KR" sz="2800" dirty="0"/>
              <a:t>(19</a:t>
            </a:r>
            <a:r>
              <a:rPr lang="ko-KR" altLang="en-US" sz="2800" dirty="0"/>
              <a:t>종</a:t>
            </a:r>
            <a:r>
              <a:rPr lang="en-US" altLang="ko-KR" sz="2800" dirty="0"/>
              <a:t>)</a:t>
            </a:r>
          </a:p>
          <a:p>
            <a:pPr lvl="1"/>
            <a:r>
              <a:rPr lang="ko-KR" altLang="en-US" dirty="0"/>
              <a:t>환자발견 즉시 보건소 </a:t>
            </a:r>
            <a:r>
              <a:rPr lang="ko-KR" altLang="en-US" dirty="0" smtClean="0"/>
              <a:t>신고</a:t>
            </a:r>
            <a:endParaRPr lang="ko-KR" alt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법정 전염병 관리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ko-KR" altLang="en-US" sz="2800" dirty="0" smtClean="0"/>
              <a:t>지정 전염병 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제</a:t>
            </a:r>
            <a:r>
              <a:rPr lang="en-US" altLang="ko-KR" sz="2800" dirty="0" smtClean="0"/>
              <a:t>1</a:t>
            </a:r>
            <a:r>
              <a:rPr lang="ko-KR" altLang="en-US" sz="2800" dirty="0" smtClean="0"/>
              <a:t>군 내지 제</a:t>
            </a:r>
            <a:r>
              <a:rPr lang="en-US" altLang="ko-KR" sz="2800" dirty="0" smtClean="0"/>
              <a:t>4</a:t>
            </a:r>
            <a:r>
              <a:rPr lang="ko-KR" altLang="en-US" sz="2800" dirty="0" smtClean="0"/>
              <a:t>군 전염병 외에 유행여부의 조사를 위하여 감시활동이 필요하다고 인정되어 보건복지가족부장관이 지정하는 전염병 </a:t>
            </a:r>
            <a:r>
              <a:rPr lang="en-US" altLang="ko-KR" sz="2800" dirty="0" smtClean="0"/>
              <a:t>(27</a:t>
            </a:r>
            <a:r>
              <a:rPr lang="ko-KR" altLang="en-US" sz="2800" dirty="0" smtClean="0"/>
              <a:t>종</a:t>
            </a:r>
            <a:r>
              <a:rPr lang="en-US" altLang="ko-KR" sz="2800" dirty="0" smtClean="0"/>
              <a:t>)</a:t>
            </a:r>
          </a:p>
          <a:p>
            <a:pPr lvl="1"/>
            <a:r>
              <a:rPr lang="ko-KR" altLang="en-US" dirty="0" smtClean="0"/>
              <a:t>환자발견 시 </a:t>
            </a:r>
            <a:r>
              <a:rPr lang="en-US" altLang="ko-KR" dirty="0" smtClean="0"/>
              <a:t>7</a:t>
            </a:r>
            <a:r>
              <a:rPr lang="ko-KR" altLang="en-US" dirty="0" smtClean="0"/>
              <a:t>일 이내 보건소 신고</a:t>
            </a:r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법정 전염병 관리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1" y="1600201"/>
            <a:ext cx="8435975" cy="499745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ko-KR" altLang="en-US" dirty="0"/>
              <a:t>생물테러 전염병 </a:t>
            </a:r>
            <a:r>
              <a:rPr lang="en-US" altLang="ko-KR" dirty="0"/>
              <a:t>: </a:t>
            </a:r>
            <a:r>
              <a:rPr lang="ko-KR" altLang="en-US" dirty="0"/>
              <a:t>고의 또는 테러 등의 목적으로 이용된 병원체에 의해 발생되는 전염병으로 보건복지가족부장관이 고시하는 전염병</a:t>
            </a:r>
          </a:p>
          <a:p>
            <a:pPr>
              <a:lnSpc>
                <a:spcPct val="110000"/>
              </a:lnSpc>
            </a:pPr>
            <a:endParaRPr lang="ko-KR" altLang="en-US" dirty="0"/>
          </a:p>
          <a:p>
            <a:pPr>
              <a:lnSpc>
                <a:spcPct val="110000"/>
              </a:lnSpc>
            </a:pPr>
            <a:r>
              <a:rPr lang="ko-KR" altLang="en-US" dirty="0"/>
              <a:t>인수공통전염병 </a:t>
            </a:r>
            <a:r>
              <a:rPr lang="en-US" altLang="ko-KR" dirty="0"/>
              <a:t>: </a:t>
            </a:r>
            <a:r>
              <a:rPr lang="ko-KR" altLang="en-US" dirty="0"/>
              <a:t>동물과 사람간에 상호 전파되는 병원체에 의해 발생되는 </a:t>
            </a:r>
            <a:r>
              <a:rPr lang="ko-KR" altLang="en-US" dirty="0" err="1"/>
              <a:t>보건복지가족부장관이</a:t>
            </a:r>
            <a:r>
              <a:rPr lang="ko-KR" altLang="en-US" dirty="0"/>
              <a:t> 고시하는 전염병</a:t>
            </a:r>
          </a:p>
          <a:p>
            <a:pPr lvl="1">
              <a:lnSpc>
                <a:spcPct val="110000"/>
              </a:lnSpc>
            </a:pPr>
            <a:endParaRPr lang="en-US" altLang="ko-KR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예방접종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결핵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모든 </a:t>
            </a:r>
            <a:r>
              <a:rPr lang="ko-KR" altLang="en-US" dirty="0" err="1" smtClean="0"/>
              <a:t>영유아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생후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개월 이내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홍역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유해성이하선염</a:t>
            </a:r>
            <a:r>
              <a:rPr lang="en-US" altLang="ko-KR" dirty="0" smtClean="0"/>
              <a:t>, </a:t>
            </a:r>
            <a:r>
              <a:rPr lang="ko-KR" altLang="en-US" dirty="0" smtClean="0"/>
              <a:t>풍진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모든 </a:t>
            </a:r>
            <a:r>
              <a:rPr lang="ko-KR" altLang="en-US" dirty="0" err="1" smtClean="0"/>
              <a:t>영유아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생후 </a:t>
            </a:r>
            <a:r>
              <a:rPr lang="en-US" altLang="ko-KR" dirty="0" smtClean="0"/>
              <a:t>12~15</a:t>
            </a:r>
            <a:r>
              <a:rPr lang="ko-KR" altLang="en-US" dirty="0" smtClean="0"/>
              <a:t>개월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4~6</a:t>
            </a:r>
            <a:r>
              <a:rPr lang="ko-KR" altLang="en-US" dirty="0" smtClean="0"/>
              <a:t>세에 </a:t>
            </a:r>
            <a:r>
              <a:rPr lang="en-US" altLang="ko-KR" dirty="0" smtClean="0"/>
              <a:t>2</a:t>
            </a:r>
            <a:r>
              <a:rPr lang="ko-KR" altLang="en-US" dirty="0" smtClean="0"/>
              <a:t>회 접종</a:t>
            </a:r>
            <a:endParaRPr lang="ko-KR" altLang="en-US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예방접종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72072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인플루엔자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우선 </a:t>
            </a:r>
            <a:r>
              <a:rPr lang="ko-KR" altLang="en-US" dirty="0" err="1" smtClean="0"/>
              <a:t>접종자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폐질환자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심장질환자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만성질환으로 사회복지시설 등 집단시설에서 치료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요양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수용중인 사람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병원에 다닐 정도의 만성질환을 앓고 있는 사람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65</a:t>
            </a:r>
            <a:r>
              <a:rPr lang="ko-KR" altLang="en-US" dirty="0" smtClean="0"/>
              <a:t>세 이상의 노인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의료인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환자가족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임산부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50~64</a:t>
            </a:r>
            <a:r>
              <a:rPr lang="ko-KR" altLang="en-US" dirty="0" smtClean="0"/>
              <a:t>세 인구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생후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개월</a:t>
            </a:r>
            <a:r>
              <a:rPr lang="en-US" altLang="ko-KR" dirty="0" smtClean="0"/>
              <a:t>~23</a:t>
            </a:r>
            <a:r>
              <a:rPr lang="ko-KR" altLang="en-US" dirty="0" smtClean="0"/>
              <a:t>개월 인구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매년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접종</a:t>
            </a:r>
            <a:endParaRPr lang="en-US" altLang="ko-KR" dirty="0" smtClean="0"/>
          </a:p>
          <a:p>
            <a:pPr lvl="2"/>
            <a:endParaRPr lang="en-US" altLang="ko-KR" dirty="0" smtClean="0"/>
          </a:p>
          <a:p>
            <a:pPr lvl="2"/>
            <a:endParaRPr lang="en-US" altLang="ko-KR" dirty="0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예방접종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err="1" smtClean="0"/>
              <a:t>신증후군</a:t>
            </a:r>
            <a:r>
              <a:rPr lang="ko-KR" altLang="en-US" dirty="0" smtClean="0"/>
              <a:t> 출혈열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위험요인 및 접종환경을 고려하여 제한적 접종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군인 및 농부</a:t>
            </a:r>
            <a:endParaRPr lang="en-US" altLang="ko-KR" dirty="0" smtClean="0"/>
          </a:p>
          <a:p>
            <a:pPr lvl="2"/>
            <a:r>
              <a:rPr lang="ko-KR" altLang="en-US" dirty="0" err="1" smtClean="0"/>
              <a:t>신증후군</a:t>
            </a:r>
            <a:r>
              <a:rPr lang="ko-KR" altLang="en-US" dirty="0" smtClean="0"/>
              <a:t> 바이러스를 다루거나 쥐 실험을 하는 사람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야외 활동이 빈번한 사람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</a:t>
            </a:r>
            <a:r>
              <a:rPr lang="ko-KR" altLang="en-US" dirty="0" smtClean="0"/>
              <a:t>개월 간격으로 </a:t>
            </a:r>
            <a:r>
              <a:rPr lang="en-US" altLang="ko-KR" dirty="0" smtClean="0"/>
              <a:t>2</a:t>
            </a:r>
            <a:r>
              <a:rPr lang="ko-KR" altLang="en-US" dirty="0" smtClean="0"/>
              <a:t>회 접종</a:t>
            </a:r>
            <a:r>
              <a:rPr lang="en-US" altLang="ko-KR" dirty="0" smtClean="0"/>
              <a:t>, 2</a:t>
            </a:r>
            <a:r>
              <a:rPr lang="ko-KR" altLang="en-US" dirty="0" smtClean="0"/>
              <a:t>차 접종 후 </a:t>
            </a:r>
            <a:r>
              <a:rPr lang="en-US" altLang="ko-KR" dirty="0" smtClean="0"/>
              <a:t>12</a:t>
            </a:r>
            <a:r>
              <a:rPr lang="ko-KR" altLang="en-US" dirty="0" smtClean="0"/>
              <a:t>개월 후에 </a:t>
            </a:r>
            <a:r>
              <a:rPr lang="en-US" altLang="ko-KR" dirty="0" smtClean="0"/>
              <a:t>3</a:t>
            </a:r>
            <a:r>
              <a:rPr lang="ko-KR" altLang="en-US" dirty="0" smtClean="0"/>
              <a:t>차 접종</a:t>
            </a:r>
            <a:endParaRPr lang="ko-KR" altLang="en-US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만성병 역학 개요</a:t>
            </a:r>
            <a:endParaRPr lang="ko-KR" alt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정의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29641" cy="4686320"/>
          </a:xfrm>
        </p:spPr>
        <p:txBody>
          <a:bodyPr/>
          <a:lstStyle/>
          <a:p>
            <a:r>
              <a:rPr lang="ko-KR" altLang="en-US" dirty="0"/>
              <a:t>만성질환 </a:t>
            </a:r>
            <a:r>
              <a:rPr lang="en-US" altLang="ko-KR" dirty="0"/>
              <a:t>; </a:t>
            </a:r>
            <a:r>
              <a:rPr lang="ko-KR" altLang="en-US" dirty="0"/>
              <a:t>질병의 자연사에서 유병기간이 긴 </a:t>
            </a:r>
            <a:r>
              <a:rPr lang="ko-KR" altLang="en-US" dirty="0" smtClean="0"/>
              <a:t>질환</a:t>
            </a:r>
            <a:endParaRPr lang="ko-KR" altLang="en-US" dirty="0"/>
          </a:p>
          <a:p>
            <a:r>
              <a:rPr lang="ko-KR" altLang="en-US" dirty="0"/>
              <a:t>만성퇴행성 질환</a:t>
            </a:r>
            <a:r>
              <a:rPr lang="en-US" altLang="ko-KR" sz="2800" dirty="0"/>
              <a:t>(chronic degenerative disease)</a:t>
            </a:r>
          </a:p>
          <a:p>
            <a:r>
              <a:rPr lang="ko-KR" altLang="en-US" sz="2800" dirty="0"/>
              <a:t>공통적 특징</a:t>
            </a:r>
          </a:p>
          <a:p>
            <a:pPr lvl="1"/>
            <a:r>
              <a:rPr lang="ko-KR" altLang="en-US" sz="2600" dirty="0"/>
              <a:t>발병하면 </a:t>
            </a:r>
            <a:r>
              <a:rPr lang="en-US" altLang="ko-KR" sz="2600" dirty="0"/>
              <a:t>3</a:t>
            </a:r>
            <a:r>
              <a:rPr lang="ko-KR" altLang="en-US" sz="2600" dirty="0"/>
              <a:t>개월 이상</a:t>
            </a:r>
          </a:p>
          <a:p>
            <a:pPr lvl="1"/>
            <a:r>
              <a:rPr lang="ko-KR" altLang="en-US" sz="2600" dirty="0"/>
              <a:t>근치 어렵고</a:t>
            </a:r>
            <a:r>
              <a:rPr lang="en-US" altLang="ko-KR" sz="2600" dirty="0"/>
              <a:t>, </a:t>
            </a:r>
            <a:r>
              <a:rPr lang="ko-KR" altLang="en-US" sz="2600" dirty="0"/>
              <a:t>호전과 악화를 반복</a:t>
            </a:r>
          </a:p>
          <a:p>
            <a:pPr lvl="1"/>
            <a:r>
              <a:rPr lang="ko-KR" altLang="en-US" sz="2600" dirty="0"/>
              <a:t>연령 증가와 유병률도 증가</a:t>
            </a:r>
          </a:p>
          <a:p>
            <a:pPr lvl="1"/>
            <a:r>
              <a:rPr lang="ko-KR" altLang="en-US" sz="2600" dirty="0"/>
              <a:t>직접적인 원인이 명확하지 않음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정의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1" y="1628775"/>
            <a:ext cx="8496300" cy="4895850"/>
          </a:xfrm>
        </p:spPr>
        <p:txBody>
          <a:bodyPr/>
          <a:lstStyle/>
          <a:p>
            <a:r>
              <a:rPr lang="ko-KR" altLang="en-US" dirty="0"/>
              <a:t>미국만성질병관리위원회 </a:t>
            </a:r>
            <a:r>
              <a:rPr lang="en-US" altLang="ko-KR" dirty="0"/>
              <a:t>- </a:t>
            </a:r>
            <a:r>
              <a:rPr lang="ko-KR" altLang="en-US" sz="2400" dirty="0"/>
              <a:t>한가지 이상이면 만성질병</a:t>
            </a:r>
          </a:p>
          <a:p>
            <a:pPr lvl="1"/>
            <a:r>
              <a:rPr lang="ko-KR" altLang="en-US" dirty="0"/>
              <a:t>불가역적인 병리변화가 동반</a:t>
            </a:r>
          </a:p>
          <a:p>
            <a:pPr lvl="1"/>
            <a:r>
              <a:rPr lang="ko-KR" altLang="en-US" dirty="0"/>
              <a:t>영구적 특성</a:t>
            </a:r>
          </a:p>
          <a:p>
            <a:pPr lvl="1"/>
            <a:r>
              <a:rPr lang="ko-KR" altLang="en-US" dirty="0"/>
              <a:t>후유증으로 불능상태</a:t>
            </a:r>
          </a:p>
          <a:p>
            <a:pPr lvl="1"/>
            <a:r>
              <a:rPr lang="ko-KR" altLang="en-US" dirty="0"/>
              <a:t>재활을 위한 특별한 훈련이나 치료 필요</a:t>
            </a:r>
          </a:p>
          <a:p>
            <a:pPr lvl="1"/>
            <a:r>
              <a:rPr lang="ko-KR" altLang="en-US" dirty="0"/>
              <a:t>장기간의 치료나 감시의 필요성 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만성질환 관리의 중요성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1" y="1600200"/>
            <a:ext cx="8115328" cy="4829196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ko-KR" altLang="en-US" dirty="0"/>
              <a:t>만성질환이 증가하는 추세</a:t>
            </a:r>
          </a:p>
          <a:p>
            <a:pPr lvl="1">
              <a:lnSpc>
                <a:spcPct val="110000"/>
              </a:lnSpc>
            </a:pPr>
            <a:r>
              <a:rPr lang="ko-KR" altLang="en-US" dirty="0"/>
              <a:t>인구의 고령화</a:t>
            </a:r>
            <a:r>
              <a:rPr lang="en-US" altLang="ko-KR" dirty="0"/>
              <a:t>, </a:t>
            </a:r>
            <a:r>
              <a:rPr lang="ko-KR" altLang="en-US" dirty="0"/>
              <a:t>생활양식의 변화</a:t>
            </a:r>
            <a:r>
              <a:rPr lang="en-US" altLang="ko-KR" dirty="0"/>
              <a:t>, </a:t>
            </a:r>
            <a:r>
              <a:rPr lang="ko-KR" altLang="en-US" dirty="0"/>
              <a:t>술</a:t>
            </a:r>
            <a:r>
              <a:rPr lang="en-US" altLang="ko-KR" dirty="0"/>
              <a:t>·</a:t>
            </a:r>
            <a:r>
              <a:rPr lang="ko-KR" altLang="en-US" dirty="0"/>
              <a:t>담배</a:t>
            </a:r>
          </a:p>
          <a:p>
            <a:pPr>
              <a:lnSpc>
                <a:spcPct val="110000"/>
              </a:lnSpc>
            </a:pPr>
            <a:r>
              <a:rPr lang="ko-KR" altLang="en-US" dirty="0"/>
              <a:t>관리가 어렵다</a:t>
            </a:r>
          </a:p>
          <a:p>
            <a:pPr lvl="1">
              <a:lnSpc>
                <a:spcPct val="110000"/>
              </a:lnSpc>
            </a:pPr>
            <a:r>
              <a:rPr lang="ko-KR" altLang="en-US" dirty="0"/>
              <a:t>개인단위로 산발적 발생</a:t>
            </a:r>
          </a:p>
          <a:p>
            <a:pPr>
              <a:lnSpc>
                <a:spcPct val="110000"/>
              </a:lnSpc>
            </a:pPr>
            <a:r>
              <a:rPr lang="ko-KR" altLang="en-US" dirty="0"/>
              <a:t>완전 치유가 곤란</a:t>
            </a:r>
          </a:p>
          <a:p>
            <a:pPr lvl="1">
              <a:lnSpc>
                <a:spcPct val="110000"/>
              </a:lnSpc>
            </a:pPr>
            <a:r>
              <a:rPr lang="ko-KR" altLang="en-US" dirty="0"/>
              <a:t>손상과 불능의 결과로 장애를 초래</a:t>
            </a:r>
          </a:p>
          <a:p>
            <a:pPr>
              <a:lnSpc>
                <a:spcPct val="110000"/>
              </a:lnSpc>
            </a:pPr>
            <a:r>
              <a:rPr lang="ko-KR" altLang="en-US" dirty="0"/>
              <a:t>인구집단에 미치는 영향이 크다</a:t>
            </a:r>
          </a:p>
          <a:p>
            <a:pPr lvl="1">
              <a:lnSpc>
                <a:spcPct val="110000"/>
              </a:lnSpc>
            </a:pPr>
            <a:r>
              <a:rPr lang="ko-KR" altLang="en-US" dirty="0"/>
              <a:t>장기간의 소모적 양상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만성질환이 미치는 영향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1" y="1600200"/>
            <a:ext cx="8115328" cy="4829196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ko-KR" altLang="en-US" sz="2800" dirty="0"/>
              <a:t>개인</a:t>
            </a:r>
          </a:p>
          <a:p>
            <a:pPr lvl="1">
              <a:lnSpc>
                <a:spcPct val="110000"/>
              </a:lnSpc>
            </a:pPr>
            <a:r>
              <a:rPr lang="ko-KR" altLang="en-US" sz="2600" dirty="0"/>
              <a:t>생활양식의 변경</a:t>
            </a:r>
          </a:p>
          <a:p>
            <a:pPr lvl="1">
              <a:lnSpc>
                <a:spcPct val="110000"/>
              </a:lnSpc>
            </a:pPr>
            <a:r>
              <a:rPr lang="ko-KR" altLang="en-US" sz="2600" dirty="0"/>
              <a:t>신체적 </a:t>
            </a:r>
            <a:r>
              <a:rPr lang="en-US" altLang="ko-KR" sz="2600" dirty="0"/>
              <a:t>· </a:t>
            </a:r>
            <a:r>
              <a:rPr lang="ko-KR" altLang="en-US" sz="2600" dirty="0"/>
              <a:t>심리적 부담</a:t>
            </a:r>
          </a:p>
          <a:p>
            <a:pPr lvl="1">
              <a:lnSpc>
                <a:spcPct val="110000"/>
              </a:lnSpc>
            </a:pPr>
            <a:r>
              <a:rPr lang="ko-KR" altLang="en-US" sz="2600" dirty="0"/>
              <a:t>사회적 고립</a:t>
            </a:r>
          </a:p>
          <a:p>
            <a:pPr lvl="1">
              <a:lnSpc>
                <a:spcPct val="110000"/>
              </a:lnSpc>
            </a:pPr>
            <a:r>
              <a:rPr lang="ko-KR" altLang="en-US" sz="2600" dirty="0"/>
              <a:t>경제적 부담</a:t>
            </a:r>
          </a:p>
          <a:p>
            <a:pPr>
              <a:lnSpc>
                <a:spcPct val="110000"/>
              </a:lnSpc>
            </a:pPr>
            <a:r>
              <a:rPr lang="ko-KR" altLang="en-US" sz="2800" dirty="0"/>
              <a:t>사회적</a:t>
            </a:r>
          </a:p>
          <a:p>
            <a:pPr lvl="1">
              <a:lnSpc>
                <a:spcPct val="110000"/>
              </a:lnSpc>
            </a:pPr>
            <a:r>
              <a:rPr lang="ko-KR" altLang="en-US" sz="2600" dirty="0"/>
              <a:t>사회적 비용부담</a:t>
            </a:r>
          </a:p>
          <a:p>
            <a:pPr lvl="1">
              <a:lnSpc>
                <a:spcPct val="110000"/>
              </a:lnSpc>
            </a:pPr>
            <a:r>
              <a:rPr lang="ko-KR" altLang="en-US" sz="2600" dirty="0" err="1"/>
              <a:t>상병률</a:t>
            </a:r>
            <a:r>
              <a:rPr lang="ko-KR" altLang="en-US" sz="2600" dirty="0"/>
              <a:t> 증가</a:t>
            </a:r>
          </a:p>
          <a:p>
            <a:pPr lvl="1">
              <a:lnSpc>
                <a:spcPct val="110000"/>
              </a:lnSpc>
            </a:pPr>
            <a:r>
              <a:rPr lang="ko-KR" altLang="en-US" sz="2600" dirty="0"/>
              <a:t>사망률 증가</a:t>
            </a:r>
          </a:p>
          <a:p>
            <a:pPr>
              <a:lnSpc>
                <a:spcPct val="110000"/>
              </a:lnSpc>
            </a:pPr>
            <a:endParaRPr lang="en-US" altLang="ko-KR" sz="2800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만성병의 정의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17070" cy="4829196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최소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개월 이상 지속되는 </a:t>
            </a:r>
            <a:r>
              <a:rPr lang="ko-KR" altLang="en-US" dirty="0" smtClean="0"/>
              <a:t>병적 상태</a:t>
            </a:r>
            <a:endParaRPr lang="en-US" altLang="ko-KR" dirty="0" smtClean="0"/>
          </a:p>
          <a:p>
            <a:r>
              <a:rPr lang="ko-KR" altLang="en-US" dirty="0" smtClean="0"/>
              <a:t>미국 만성질병위원회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영구적인 질병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기능장애가 남은 질병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비가역성 질병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환자의 재활에 특별한 치료방법이 요구되는 질병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장기간의 환자진료와 간호가 필요한 질병</a:t>
            </a:r>
            <a:endParaRPr lang="en-US" altLang="ko-KR" dirty="0" smtClean="0"/>
          </a:p>
          <a:p>
            <a:r>
              <a:rPr lang="ko-KR" altLang="en-US" dirty="0" smtClean="0"/>
              <a:t>분류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조절 가능한 만성병 </a:t>
            </a:r>
            <a:r>
              <a:rPr lang="en-US" altLang="ko-KR" dirty="0" smtClean="0"/>
              <a:t>; </a:t>
            </a:r>
            <a:r>
              <a:rPr lang="ko-KR" altLang="en-US" dirty="0" smtClean="0"/>
              <a:t>당뇨병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성병 등 </a:t>
            </a:r>
            <a:r>
              <a:rPr lang="en-US" altLang="ko-KR" dirty="0" smtClean="0"/>
              <a:t>17</a:t>
            </a:r>
            <a:r>
              <a:rPr lang="ko-KR" altLang="en-US" dirty="0" smtClean="0"/>
              <a:t>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부분적으로 </a:t>
            </a:r>
            <a:r>
              <a:rPr lang="ko-KR" altLang="en-US" dirty="0" smtClean="0"/>
              <a:t>조절 가능한 만성병 </a:t>
            </a:r>
            <a:r>
              <a:rPr lang="en-US" altLang="ko-KR" dirty="0" smtClean="0"/>
              <a:t>; </a:t>
            </a:r>
            <a:r>
              <a:rPr lang="ko-KR" altLang="en-US" dirty="0" err="1" smtClean="0"/>
              <a:t>류마티스열</a:t>
            </a:r>
            <a:r>
              <a:rPr lang="en-US" altLang="ko-KR" dirty="0" smtClean="0"/>
              <a:t> </a:t>
            </a:r>
            <a:r>
              <a:rPr lang="ko-KR" altLang="en-US" dirty="0" smtClean="0"/>
              <a:t>등 </a:t>
            </a:r>
            <a:r>
              <a:rPr lang="en-US" altLang="ko-KR" dirty="0" smtClean="0"/>
              <a:t>27</a:t>
            </a:r>
            <a:r>
              <a:rPr lang="ko-KR" altLang="en-US" dirty="0" smtClean="0"/>
              <a:t>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거의 조절 가능한 </a:t>
            </a:r>
            <a:r>
              <a:rPr lang="ko-KR" altLang="en-US" dirty="0" smtClean="0"/>
              <a:t>만성병</a:t>
            </a:r>
            <a:r>
              <a:rPr lang="en-US" altLang="ko-KR" dirty="0" smtClean="0"/>
              <a:t>; </a:t>
            </a:r>
            <a:r>
              <a:rPr lang="ko-KR" altLang="en-US" dirty="0" smtClean="0"/>
              <a:t>선천성기형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신경질환 등 </a:t>
            </a:r>
            <a:r>
              <a:rPr lang="en-US" altLang="ko-KR" dirty="0" smtClean="0"/>
              <a:t>7</a:t>
            </a:r>
            <a:r>
              <a:rPr lang="ko-KR" altLang="en-US" dirty="0" smtClean="0"/>
              <a:t>종</a:t>
            </a:r>
            <a:endParaRPr lang="ko-KR" altLang="en-US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만성병의 특징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sz="quarter" idx="1"/>
          </p:nvPr>
        </p:nvGraphicFramePr>
        <p:xfrm>
          <a:off x="357159" y="1600201"/>
          <a:ext cx="8358244" cy="4475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6320"/>
                <a:gridCol w="3437348"/>
                <a:gridCol w="3284576"/>
              </a:tblGrid>
              <a:tr h="911799"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전염병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만성병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11867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원인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병원체가 반드시 존재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병원체가 없이도 발병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11887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잠복기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뚜렷한 잠복기가 알려져 있음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분명하게 알려져 있지 않음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11887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원인규명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임상검사를 통해 병원균을 확인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나눔고딕" pitchFamily="50" charset="-127"/>
                          <a:ea typeface="나눔고딕" pitchFamily="50" charset="-127"/>
                        </a:rPr>
                        <a:t>역학조사에 의해서 밝혀짐</a:t>
                      </a:r>
                      <a:endParaRPr lang="ko-KR" altLang="en-US" sz="24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만성병 역학모형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바퀴 모형</a:t>
            </a:r>
            <a:endParaRPr lang="en-US" altLang="ko-KR" dirty="0" smtClean="0"/>
          </a:p>
          <a:p>
            <a:r>
              <a:rPr lang="ko-KR" altLang="en-US" dirty="0" smtClean="0"/>
              <a:t>거미줄 모형</a:t>
            </a:r>
            <a:endParaRPr lang="ko-KR" altLang="en-US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바퀴 모형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인간과 환경과의 상호작용에 의해 만성병이 발생하는 것을 설명</a:t>
            </a:r>
            <a:endParaRPr lang="en-US" altLang="ko-KR" dirty="0" smtClean="0"/>
          </a:p>
          <a:p>
            <a:r>
              <a:rPr lang="ko-KR" altLang="en-US" dirty="0" smtClean="0"/>
              <a:t>환경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생물학적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물리적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사회적 환경</a:t>
            </a:r>
            <a:endParaRPr lang="ko-KR" altLang="en-US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바퀴모형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타원 3"/>
          <p:cNvSpPr/>
          <p:nvPr/>
        </p:nvSpPr>
        <p:spPr>
          <a:xfrm>
            <a:off x="2357423" y="1714488"/>
            <a:ext cx="4286280" cy="428628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3071803" y="2357430"/>
            <a:ext cx="2857520" cy="292895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타원 5"/>
          <p:cNvSpPr/>
          <p:nvPr/>
        </p:nvSpPr>
        <p:spPr>
          <a:xfrm>
            <a:off x="3786182" y="3071810"/>
            <a:ext cx="1500199" cy="150019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유전적 </a:t>
            </a:r>
            <a:r>
              <a:rPr lang="en-US" altLang="ko-KR" sz="2400" dirty="0" smtClean="0">
                <a:solidFill>
                  <a:schemeClr val="tx1"/>
                </a:solidFill>
              </a:rPr>
              <a:t> </a:t>
            </a:r>
            <a:r>
              <a:rPr lang="ko-KR" altLang="en-US" sz="2400" dirty="0" smtClean="0">
                <a:solidFill>
                  <a:schemeClr val="tx1"/>
                </a:solidFill>
              </a:rPr>
              <a:t>환경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cxnSp>
        <p:nvCxnSpPr>
          <p:cNvPr id="8" name="직선 연결선 7"/>
          <p:cNvCxnSpPr>
            <a:stCxn id="4" idx="0"/>
          </p:cNvCxnSpPr>
          <p:nvPr/>
        </p:nvCxnSpPr>
        <p:spPr>
          <a:xfrm rot="16200000" flipH="1">
            <a:off x="4179092" y="2035959"/>
            <a:ext cx="642942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5857885" y="4357695"/>
            <a:ext cx="642943" cy="35719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1785917" y="2571744"/>
            <a:ext cx="1643075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생물학적 환경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500693" y="2571744"/>
            <a:ext cx="1357323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유전적 환경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571868" y="5286389"/>
            <a:ext cx="200026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물리적 환경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143241" y="3429000"/>
            <a:ext cx="714380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</a:rPr>
              <a:t>숙주</a:t>
            </a:r>
            <a:endParaRPr lang="en-US" altLang="ko-KR" sz="2400" dirty="0" smtClean="0">
              <a:solidFill>
                <a:schemeClr val="bg1"/>
              </a:solidFill>
            </a:endParaRPr>
          </a:p>
          <a:p>
            <a:pPr algn="ctr"/>
            <a:r>
              <a:rPr lang="en-US" altLang="ko-KR" sz="2400" dirty="0" smtClean="0">
                <a:solidFill>
                  <a:schemeClr val="bg1"/>
                </a:solidFill>
              </a:rPr>
              <a:t>(</a:t>
            </a:r>
            <a:r>
              <a:rPr lang="ko-KR" altLang="en-US" sz="2400" dirty="0" smtClean="0">
                <a:solidFill>
                  <a:schemeClr val="bg1"/>
                </a:solidFill>
              </a:rPr>
              <a:t>인간</a:t>
            </a:r>
            <a:r>
              <a:rPr lang="en-US" altLang="ko-KR" sz="2400" dirty="0" smtClean="0">
                <a:solidFill>
                  <a:schemeClr val="bg1"/>
                </a:solidFill>
              </a:rPr>
              <a:t>)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cxnSp>
        <p:nvCxnSpPr>
          <p:cNvPr id="21" name="직선 연결선 20"/>
          <p:cNvCxnSpPr/>
          <p:nvPr/>
        </p:nvCxnSpPr>
        <p:spPr>
          <a:xfrm rot="10800000" flipV="1">
            <a:off x="2500298" y="4286256"/>
            <a:ext cx="642943" cy="428628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거미줄 모형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만성병이 사람의 내부 및 외부의 여러 환경들이 서로 얽히고 연결되어 발생되는 것을 설명</a:t>
            </a:r>
            <a:endParaRPr lang="en-US" altLang="ko-KR" dirty="0" smtClean="0"/>
          </a:p>
          <a:p>
            <a:r>
              <a:rPr lang="ko-KR" altLang="en-US" dirty="0" smtClean="0"/>
              <a:t>만성병을 발생시키는 인자와 만성병의 발생을 막는 억제인자들이 얽혀서 서로 작용함으로 만성병이 발생하고 있음을 설명</a:t>
            </a:r>
            <a:endParaRPr lang="ko-KR" altLang="en-US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만성병 역학 단계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57758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만성병 역학 대상인 만성병 선정</a:t>
            </a:r>
            <a:endParaRPr lang="en-US" altLang="ko-KR" dirty="0" smtClean="0"/>
          </a:p>
          <a:p>
            <a:r>
              <a:rPr lang="ko-KR" altLang="en-US" dirty="0" smtClean="0"/>
              <a:t>선정된 만성병의 분포 기술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시간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장소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사람</a:t>
            </a:r>
            <a:endParaRPr lang="en-US" altLang="ko-KR" dirty="0" smtClean="0"/>
          </a:p>
          <a:p>
            <a:r>
              <a:rPr lang="ko-KR" altLang="en-US" dirty="0" smtClean="0"/>
              <a:t>가설 설정</a:t>
            </a:r>
            <a:endParaRPr lang="en-US" altLang="ko-KR" dirty="0" smtClean="0"/>
          </a:p>
          <a:p>
            <a:r>
              <a:rPr lang="ko-KR" altLang="en-US" dirty="0" smtClean="0"/>
              <a:t>가설 검정</a:t>
            </a:r>
            <a:endParaRPr lang="en-US" altLang="ko-KR" dirty="0" smtClean="0"/>
          </a:p>
          <a:p>
            <a:r>
              <a:rPr lang="ko-KR" altLang="en-US" dirty="0" smtClean="0"/>
              <a:t>만성병 관리 및 예방을 위한 노력</a:t>
            </a:r>
            <a:endParaRPr lang="en-US" altLang="ko-KR" dirty="0" smtClean="0"/>
          </a:p>
          <a:p>
            <a:r>
              <a:rPr lang="ko-KR" altLang="en-US" dirty="0" smtClean="0"/>
              <a:t>보고서 </a:t>
            </a:r>
            <a:r>
              <a:rPr lang="ko-KR" altLang="en-US" dirty="0" smtClean="0"/>
              <a:t>작성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역학조사의 필요성 및 목적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역학조사방법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역학조사결과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결과에 따른 논의 및 제언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참고문헌</a:t>
            </a:r>
            <a:endParaRPr lang="en-US" altLang="ko-KR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테마2">
  <a:themeElements>
    <a:clrScheme name="태양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테마2</Template>
  <TotalTime>2055</TotalTime>
  <Words>2086</Words>
  <Application>Microsoft Office PowerPoint</Application>
  <PresentationFormat>화면 슬라이드 쇼(4:3)</PresentationFormat>
  <Paragraphs>398</Paragraphs>
  <Slides>57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57</vt:i4>
      </vt:variant>
    </vt:vector>
  </HeadingPairs>
  <TitlesOfParts>
    <vt:vector size="58" baseType="lpstr">
      <vt:lpstr>테마2</vt:lpstr>
      <vt:lpstr>5. 전염병 역학 개요</vt:lpstr>
      <vt:lpstr>전염병 역학</vt:lpstr>
      <vt:lpstr>전염병 역학단계</vt:lpstr>
      <vt:lpstr>전염병 역학단계</vt:lpstr>
      <vt:lpstr>전염병 역학단계</vt:lpstr>
      <vt:lpstr>전염병 역학단계</vt:lpstr>
      <vt:lpstr>전염병 역학단계</vt:lpstr>
      <vt:lpstr>감염원과 전파방식에 대한 가설설정</vt:lpstr>
      <vt:lpstr>감염원과 전파방식에 대한 가설설정</vt:lpstr>
      <vt:lpstr>전염병 관리 원칙</vt:lpstr>
      <vt:lpstr>전염병 관리 원리</vt:lpstr>
      <vt:lpstr>전염병 관리 원리</vt:lpstr>
      <vt:lpstr>병원감염</vt:lpstr>
      <vt:lpstr>병원감염  </vt:lpstr>
      <vt:lpstr>식중독 관리</vt:lpstr>
      <vt:lpstr>슬라이드 16</vt:lpstr>
      <vt:lpstr>포도상 구균 식중독</vt:lpstr>
      <vt:lpstr>포도상 구균 식중독</vt:lpstr>
      <vt:lpstr>보툴리누스 중독</vt:lpstr>
      <vt:lpstr>웰치균 식중독</vt:lpstr>
      <vt:lpstr>살모넬라 식중독</vt:lpstr>
      <vt:lpstr>살모넬라 식중독</vt:lpstr>
      <vt:lpstr>장염 비브리오 식중독</vt:lpstr>
      <vt:lpstr>장염 비브리오 식중독</vt:lpstr>
      <vt:lpstr>복어 중독</vt:lpstr>
      <vt:lpstr>조개류 중독</vt:lpstr>
      <vt:lpstr>버섯중독</vt:lpstr>
      <vt:lpstr>감자독</vt:lpstr>
      <vt:lpstr>화학물질 식중독-식품 참가물 </vt:lpstr>
      <vt:lpstr>화학물질 식중독 - 잔류농약</vt:lpstr>
      <vt:lpstr>화학물질 식중독 – 유해 금속물질</vt:lpstr>
      <vt:lpstr>곰팡이 독 식중독</vt:lpstr>
      <vt:lpstr>법정 전염병 관리</vt:lpstr>
      <vt:lpstr>전염병 감시체계</vt:lpstr>
      <vt:lpstr>법정 전염병의 신고제도</vt:lpstr>
      <vt:lpstr>법정 전염병의 신고제도</vt:lpstr>
      <vt:lpstr>법정 전염병 관리</vt:lpstr>
      <vt:lpstr>법정 전염병 관리</vt:lpstr>
      <vt:lpstr>법정 전염병 관리</vt:lpstr>
      <vt:lpstr>법정 전염병 관리</vt:lpstr>
      <vt:lpstr>법정 전염병 관리</vt:lpstr>
      <vt:lpstr>법정 전염병 관리</vt:lpstr>
      <vt:lpstr>예방접종</vt:lpstr>
      <vt:lpstr>예방접종</vt:lpstr>
      <vt:lpstr>예방접종</vt:lpstr>
      <vt:lpstr>만성병 역학 개요</vt:lpstr>
      <vt:lpstr>정의</vt:lpstr>
      <vt:lpstr>정의</vt:lpstr>
      <vt:lpstr>만성질환 관리의 중요성</vt:lpstr>
      <vt:lpstr>만성질환이 미치는 영향</vt:lpstr>
      <vt:lpstr>만성병의 정의</vt:lpstr>
      <vt:lpstr>만성병의 특징</vt:lpstr>
      <vt:lpstr>만성병 역학모형</vt:lpstr>
      <vt:lpstr>바퀴 모형</vt:lpstr>
      <vt:lpstr>바퀴모형</vt:lpstr>
      <vt:lpstr>거미줄 모형</vt:lpstr>
      <vt:lpstr>만성병 역학 단계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jklee</dc:creator>
  <cp:lastModifiedBy>jklee</cp:lastModifiedBy>
  <cp:revision>97</cp:revision>
  <dcterms:created xsi:type="dcterms:W3CDTF">2010-04-20T12:24:50Z</dcterms:created>
  <dcterms:modified xsi:type="dcterms:W3CDTF">2010-04-26T15:10:12Z</dcterms:modified>
</cp:coreProperties>
</file>