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8" r:id="rId4"/>
    <p:sldId id="258" r:id="rId5"/>
    <p:sldId id="269" r:id="rId6"/>
    <p:sldId id="260" r:id="rId7"/>
    <p:sldId id="270" r:id="rId8"/>
    <p:sldId id="263" r:id="rId9"/>
    <p:sldId id="264" r:id="rId10"/>
    <p:sldId id="261" r:id="rId11"/>
    <p:sldId id="271" r:id="rId12"/>
    <p:sldId id="266" r:id="rId13"/>
    <p:sldId id="267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DCE1"/>
    <a:srgbClr val="F769B0"/>
    <a:srgbClr val="F13D5B"/>
    <a:srgbClr val="FFD4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2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C35DB-BCC4-4856-B1D0-B4AE8943184A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ADDCC3-FD25-479D-B86A-058BAE7B11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738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6986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04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5268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048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199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9013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038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0160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662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69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98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1389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969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40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855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73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5166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007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35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9FF6C-4499-4F0D-B720-8F1AF0397F53}" type="datetimeFigureOut">
              <a:rPr lang="ko-KR" altLang="en-US" smtClean="0"/>
              <a:t>2023-02-15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981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  <p:sldLayoutId id="2147483665" r:id="rId15"/>
    <p:sldLayoutId id="2147483667" r:id="rId16"/>
    <p:sldLayoutId id="2147483668" r:id="rId1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806479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자원봉사</a:t>
            </a:r>
            <a:r>
              <a:rPr lang="en-US" altLang="ko-K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사회봉사</a:t>
            </a:r>
            <a:r>
              <a:rPr lang="en-US" altLang="ko-K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메뉴얼</a:t>
            </a:r>
            <a:endParaRPr lang="ko-KR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65811" y="3685165"/>
            <a:ext cx="9144000" cy="1655762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화장품과학과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16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사회봉사 관련사항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사회봉사 시간 </a:t>
            </a:r>
            <a:r>
              <a:rPr lang="en-US" altLang="ko-KR" sz="2400" dirty="0" smtClean="0"/>
              <a:t>15</a:t>
            </a:r>
            <a:r>
              <a:rPr lang="ko-KR" altLang="en-US" sz="2400" dirty="0" smtClean="0"/>
              <a:t>시간 이상일 경우 학점이 인정</a:t>
            </a:r>
            <a:r>
              <a:rPr lang="en-US" altLang="ko-KR" sz="2400" dirty="0" smtClean="0"/>
              <a:t>(P) </a:t>
            </a:r>
            <a:r>
              <a:rPr lang="ko-KR" altLang="en-US" sz="2400" dirty="0" smtClean="0"/>
              <a:t>된다</a:t>
            </a:r>
            <a:r>
              <a:rPr lang="en-US" altLang="ko-KR" sz="2400" dirty="0" smtClean="0"/>
              <a:t>.</a:t>
            </a:r>
          </a:p>
          <a:p>
            <a:r>
              <a:rPr lang="ko-KR" altLang="en-US" sz="2400" dirty="0" smtClean="0"/>
              <a:t>사회봉사 시간 </a:t>
            </a:r>
            <a:r>
              <a:rPr lang="en-US" altLang="ko-KR" sz="2400" dirty="0" smtClean="0"/>
              <a:t>15</a:t>
            </a:r>
            <a:r>
              <a:rPr lang="ko-KR" altLang="en-US" sz="2400" dirty="0" smtClean="0"/>
              <a:t>시간 미만일 경우 학점이 인정되지 않는다</a:t>
            </a:r>
            <a:r>
              <a:rPr lang="en-US" altLang="ko-KR" sz="2400" dirty="0" smtClean="0"/>
              <a:t>(N).</a:t>
            </a:r>
          </a:p>
          <a:p>
            <a:r>
              <a:rPr lang="ko-KR" altLang="en-US" sz="2400" dirty="0" err="1" smtClean="0"/>
              <a:t>당해년도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1</a:t>
            </a:r>
            <a:r>
              <a:rPr lang="ko-KR" altLang="en-US" sz="2400" dirty="0" smtClean="0"/>
              <a:t>월</a:t>
            </a:r>
            <a:r>
              <a:rPr lang="en-US" altLang="ko-KR" sz="2400" dirty="0" smtClean="0"/>
              <a:t>1</a:t>
            </a:r>
            <a:r>
              <a:rPr lang="ko-KR" altLang="en-US" sz="2400" dirty="0" smtClean="0"/>
              <a:t>일부터 </a:t>
            </a:r>
            <a:r>
              <a:rPr lang="en-US" altLang="ko-KR" sz="2400" dirty="0" smtClean="0"/>
              <a:t>12</a:t>
            </a:r>
            <a:r>
              <a:rPr lang="ko-KR" altLang="en-US" sz="2400" dirty="0" smtClean="0"/>
              <a:t>월</a:t>
            </a:r>
            <a:r>
              <a:rPr lang="en-US" altLang="ko-KR" sz="2400" dirty="0" smtClean="0"/>
              <a:t>31</a:t>
            </a:r>
            <a:r>
              <a:rPr lang="ko-KR" altLang="en-US" sz="2400" dirty="0" smtClean="0"/>
              <a:t>일까지의 </a:t>
            </a:r>
            <a:r>
              <a:rPr lang="ko-KR" altLang="en-US" sz="2400" dirty="0" err="1" smtClean="0"/>
              <a:t>봉사시간</a:t>
            </a:r>
            <a:r>
              <a:rPr lang="ko-KR" altLang="en-US" sz="2400" dirty="0" smtClean="0"/>
              <a:t> 을 인정한다</a:t>
            </a:r>
            <a:r>
              <a:rPr lang="en-US" altLang="ko-KR" sz="2400" dirty="0" smtClean="0"/>
              <a:t>.</a:t>
            </a:r>
          </a:p>
          <a:p>
            <a:endParaRPr lang="en-US" altLang="ko-KR" sz="2400" dirty="0"/>
          </a:p>
          <a:p>
            <a:r>
              <a:rPr lang="ko-KR" altLang="en-US" sz="2400" dirty="0" smtClean="0">
                <a:solidFill>
                  <a:srgbClr val="F13D5B"/>
                </a:solidFill>
              </a:rPr>
              <a:t>사회봉사 교과목은 필수 </a:t>
            </a:r>
            <a:r>
              <a:rPr lang="ko-KR" altLang="en-US" sz="2400" dirty="0">
                <a:solidFill>
                  <a:srgbClr val="F13D5B"/>
                </a:solidFill>
              </a:rPr>
              <a:t>과</a:t>
            </a:r>
            <a:r>
              <a:rPr lang="ko-KR" altLang="en-US" sz="2400" dirty="0" smtClean="0">
                <a:solidFill>
                  <a:srgbClr val="F13D5B"/>
                </a:solidFill>
              </a:rPr>
              <a:t>목으로 이수하지 않을 시</a:t>
            </a:r>
            <a:r>
              <a:rPr lang="en-US" altLang="ko-KR" sz="2400" dirty="0" smtClean="0">
                <a:solidFill>
                  <a:srgbClr val="F13D5B"/>
                </a:solidFill>
              </a:rPr>
              <a:t>, </a:t>
            </a:r>
            <a:r>
              <a:rPr lang="ko-KR" altLang="en-US" sz="2400" dirty="0" smtClean="0">
                <a:solidFill>
                  <a:srgbClr val="F13D5B"/>
                </a:solidFill>
              </a:rPr>
              <a:t>졸업이 불가하다</a:t>
            </a:r>
            <a:endParaRPr lang="en-US" altLang="ko-KR" sz="2400" dirty="0" smtClean="0">
              <a:solidFill>
                <a:srgbClr val="F13D5B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6236969"/>
              </p:ext>
            </p:extLst>
          </p:nvPr>
        </p:nvGraphicFramePr>
        <p:xfrm>
          <a:off x="838200" y="4159236"/>
          <a:ext cx="9805326" cy="184905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761078">
                  <a:extLst>
                    <a:ext uri="{9D8B030D-6E8A-4147-A177-3AD203B41FA5}">
                      <a16:colId xmlns:a16="http://schemas.microsoft.com/office/drawing/2014/main" val="3773690357"/>
                    </a:ext>
                  </a:extLst>
                </a:gridCol>
                <a:gridCol w="4181302">
                  <a:extLst>
                    <a:ext uri="{9D8B030D-6E8A-4147-A177-3AD203B41FA5}">
                      <a16:colId xmlns:a16="http://schemas.microsoft.com/office/drawing/2014/main" val="171481402"/>
                    </a:ext>
                  </a:extLst>
                </a:gridCol>
                <a:gridCol w="4862946">
                  <a:extLst>
                    <a:ext uri="{9D8B030D-6E8A-4147-A177-3AD203B41FA5}">
                      <a16:colId xmlns:a16="http://schemas.microsoft.com/office/drawing/2014/main" val="3420723749"/>
                    </a:ext>
                  </a:extLst>
                </a:gridCol>
              </a:tblGrid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bg1"/>
                          </a:solidFill>
                        </a:rPr>
                        <a:t>학번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2022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2021,2020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240082"/>
                  </a:ext>
                </a:extLst>
              </a:tr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bg1"/>
                          </a:solidFill>
                        </a:rPr>
                        <a:t>사회봉사 </a:t>
                      </a:r>
                      <a:r>
                        <a:rPr lang="ko-KR" altLang="en-US" baseline="0" dirty="0" smtClean="0">
                          <a:solidFill>
                            <a:schemeClr val="bg1"/>
                          </a:solidFill>
                        </a:rPr>
                        <a:t>과목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사회봉사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사회봉사</a:t>
                      </a:r>
                      <a:r>
                        <a:rPr lang="en-US" altLang="ko-KR" dirty="0" smtClean="0"/>
                        <a:t>1</a:t>
                      </a:r>
                    </a:p>
                    <a:p>
                      <a:pPr algn="ctr" latinLnBrk="1"/>
                      <a:r>
                        <a:rPr lang="ko-KR" altLang="en-US" dirty="0" smtClean="0"/>
                        <a:t>사회봉사</a:t>
                      </a:r>
                      <a:r>
                        <a:rPr lang="en-US" altLang="ko-KR" dirty="0" smtClean="0"/>
                        <a:t>2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914398"/>
                  </a:ext>
                </a:extLst>
              </a:tr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>
                          <a:solidFill>
                            <a:schemeClr val="bg1"/>
                          </a:solidFill>
                        </a:rPr>
                        <a:t>시간</a:t>
                      </a:r>
                      <a:endParaRPr lang="ko-KR" altLang="en-US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각각 </a:t>
                      </a:r>
                      <a:r>
                        <a:rPr lang="en-US" altLang="ko-KR" dirty="0" smtClean="0"/>
                        <a:t>15</a:t>
                      </a:r>
                      <a:r>
                        <a:rPr lang="ko-KR" altLang="en-US" dirty="0" smtClean="0"/>
                        <a:t>시간 </a:t>
                      </a:r>
                      <a:endParaRPr lang="ko-KR" altLang="en-US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0592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25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사회봉사 관련사항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err="1" smtClean="0"/>
              <a:t>봉사시간은</a:t>
            </a:r>
            <a:r>
              <a:rPr lang="ko-KR" altLang="en-US" sz="2400" dirty="0" smtClean="0"/>
              <a:t> 하루에 최대 </a:t>
            </a:r>
            <a:r>
              <a:rPr lang="en-US" altLang="ko-KR" sz="2400" dirty="0" smtClean="0"/>
              <a:t>8</a:t>
            </a:r>
            <a:r>
              <a:rPr lang="ko-KR" altLang="en-US" sz="2400" dirty="0" smtClean="0"/>
              <a:t>시간까지 인정이 가능하다</a:t>
            </a:r>
            <a:r>
              <a:rPr lang="en-US" altLang="ko-KR" sz="2400" dirty="0" smtClean="0"/>
              <a:t>.</a:t>
            </a:r>
          </a:p>
          <a:p>
            <a:endParaRPr lang="en-US" altLang="ko-KR" sz="2400" dirty="0"/>
          </a:p>
          <a:p>
            <a:r>
              <a:rPr lang="ko-KR" altLang="en-US" sz="2400" dirty="0" err="1" smtClean="0"/>
              <a:t>봉사시간과</a:t>
            </a:r>
            <a:r>
              <a:rPr lang="ko-KR" altLang="en-US" sz="2400" dirty="0" smtClean="0"/>
              <a:t> 수업시간이 중복되면 봉사 인정이 되지 않는다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온라인 강의시간 포함</a:t>
            </a:r>
            <a:r>
              <a:rPr lang="en-US" altLang="ko-KR" sz="2400" dirty="0" smtClean="0"/>
              <a:t>)</a:t>
            </a:r>
          </a:p>
          <a:p>
            <a:endParaRPr lang="en-US" altLang="ko-KR" sz="2400" dirty="0"/>
          </a:p>
          <a:p>
            <a:r>
              <a:rPr lang="ko-KR" altLang="en-US" sz="2400" dirty="0" smtClean="0"/>
              <a:t>헌혈</a:t>
            </a:r>
            <a:r>
              <a:rPr lang="en-US" altLang="ko-KR" sz="2400" dirty="0" smtClean="0"/>
              <a:t>/</a:t>
            </a:r>
            <a:r>
              <a:rPr lang="ko-KR" altLang="en-US" sz="2400" dirty="0" err="1" smtClean="0"/>
              <a:t>전혈</a:t>
            </a:r>
            <a:r>
              <a:rPr lang="ko-KR" altLang="en-US" sz="2400" dirty="0"/>
              <a:t> </a:t>
            </a:r>
            <a:r>
              <a:rPr lang="ko-KR" altLang="en-US" sz="2400" dirty="0" smtClean="0"/>
              <a:t>확인서를 첨부파일로 올려야 시간이 인정된다</a:t>
            </a:r>
            <a:r>
              <a:rPr lang="en-US" altLang="ko-KR" sz="2400" dirty="0" smtClean="0"/>
              <a:t>.</a:t>
            </a:r>
          </a:p>
          <a:p>
            <a:r>
              <a:rPr lang="ko-KR" altLang="en-US" sz="2400" dirty="0" err="1" smtClean="0"/>
              <a:t>헌혈증</a:t>
            </a:r>
            <a:r>
              <a:rPr lang="ko-KR" altLang="en-US" sz="2400" dirty="0" smtClean="0"/>
              <a:t> 기부의 경우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첨부파일에 사진을 찍어 업로드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헌혈 확인서와 따로</a:t>
            </a:r>
            <a:r>
              <a:rPr lang="en-US" altLang="ko-KR" sz="2400" dirty="0" smtClean="0"/>
              <a:t>)</a:t>
            </a:r>
          </a:p>
          <a:p>
            <a:pPr marL="0" indent="0">
              <a:buNone/>
            </a:pP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69354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26E82F6-305C-44A0-8792-C11D5D5FD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40" y="476590"/>
            <a:ext cx="1529409" cy="12241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A5A9ECC-753C-4CC8-916F-5393E724E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5" y="247206"/>
            <a:ext cx="12146070" cy="6363588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5E5C8555-ABE0-494B-B365-BE09B75AB0A7}"/>
              </a:ext>
            </a:extLst>
          </p:cNvPr>
          <p:cNvSpPr/>
          <p:nvPr/>
        </p:nvSpPr>
        <p:spPr>
          <a:xfrm>
            <a:off x="2006600" y="247206"/>
            <a:ext cx="1511300" cy="57829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0DF1193B-6A07-4EE3-84DC-817536A5A800}"/>
              </a:ext>
            </a:extLst>
          </p:cNvPr>
          <p:cNvSpPr/>
          <p:nvPr/>
        </p:nvSpPr>
        <p:spPr>
          <a:xfrm>
            <a:off x="1752600" y="0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80B1B952-638E-426C-96BE-13806C508C3A}"/>
              </a:ext>
            </a:extLst>
          </p:cNvPr>
          <p:cNvSpPr/>
          <p:nvPr/>
        </p:nvSpPr>
        <p:spPr>
          <a:xfrm>
            <a:off x="22965" y="3967862"/>
            <a:ext cx="1511300" cy="2921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633C5C21-09CE-4B76-969B-DFFF9E4AAD2A}"/>
              </a:ext>
            </a:extLst>
          </p:cNvPr>
          <p:cNvSpPr/>
          <p:nvPr/>
        </p:nvSpPr>
        <p:spPr>
          <a:xfrm>
            <a:off x="162665" y="3561462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C7109F2D-3619-4309-8094-7B221B15BD60}"/>
              </a:ext>
            </a:extLst>
          </p:cNvPr>
          <p:cNvCxnSpPr>
            <a:cxnSpLocks/>
          </p:cNvCxnSpPr>
          <p:nvPr/>
        </p:nvCxnSpPr>
        <p:spPr>
          <a:xfrm flipH="1">
            <a:off x="939800" y="876300"/>
            <a:ext cx="1435100" cy="29391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E513C75-9177-49DF-8C6B-5339F5859B98}"/>
              </a:ext>
            </a:extLst>
          </p:cNvPr>
          <p:cNvSpPr/>
          <p:nvPr/>
        </p:nvSpPr>
        <p:spPr>
          <a:xfrm>
            <a:off x="3607262" y="1437831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종합정보 시스템에 접속해 주세요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학사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/</a:t>
            </a: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행정 서비스에 접속한 뒤</a:t>
            </a:r>
            <a:endParaRPr lang="en-US" altLang="ko-KR" sz="2000" dirty="0">
              <a:solidFill>
                <a:schemeClr val="tx1"/>
              </a:solidFill>
              <a:latin typeface="+mj-lt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학생란을 클릭해주세요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. </a:t>
            </a:r>
            <a:endParaRPr lang="ko-KR" altLang="en-US" sz="2000" dirty="0">
              <a:solidFill>
                <a:schemeClr val="tx1"/>
              </a:solidFill>
              <a:latin typeface="+mj-lt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0283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 smtClean="0"/>
              <a:t>1. </a:t>
            </a:r>
            <a:r>
              <a:rPr lang="ko-KR" altLang="en-US" sz="6000" b="1" dirty="0" smtClean="0">
                <a:solidFill>
                  <a:srgbClr val="C00000"/>
                </a:solidFill>
              </a:rPr>
              <a:t>헌혈</a:t>
            </a:r>
            <a:r>
              <a:rPr lang="en-US" altLang="ko-KR" sz="6000" b="1" dirty="0" smtClean="0"/>
              <a:t/>
            </a:r>
            <a:br>
              <a:rPr lang="en-US" altLang="ko-KR" sz="6000" b="1" dirty="0" smtClean="0"/>
            </a:br>
            <a:r>
              <a:rPr lang="en-US" altLang="ko-KR" sz="6000" b="1" dirty="0" smtClean="0"/>
              <a:t>    </a:t>
            </a:r>
            <a:r>
              <a:rPr lang="ko-KR" altLang="en-US" sz="6000" b="1" dirty="0" smtClean="0"/>
              <a:t>봉사 신청 방법</a:t>
            </a:r>
            <a:endParaRPr lang="ko-KR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166409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- 1 -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975B497-506D-4A08-B7CD-A21BB779A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174840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0D531FC3-7C4E-45DE-A58D-660FED3BC4A6}"/>
              </a:ext>
            </a:extLst>
          </p:cNvPr>
          <p:cNvSpPr/>
          <p:nvPr/>
        </p:nvSpPr>
        <p:spPr>
          <a:xfrm>
            <a:off x="2042572" y="2540925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2247FC1-5992-46EE-97F2-F9C180E59848}"/>
              </a:ext>
            </a:extLst>
          </p:cNvPr>
          <p:cNvCxnSpPr/>
          <p:nvPr/>
        </p:nvCxnSpPr>
        <p:spPr>
          <a:xfrm>
            <a:off x="2372429" y="4317075"/>
            <a:ext cx="163659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87CD3D5F-9DF6-44D6-852E-2742E96278C3}"/>
              </a:ext>
            </a:extLst>
          </p:cNvPr>
          <p:cNvSpPr/>
          <p:nvPr/>
        </p:nvSpPr>
        <p:spPr>
          <a:xfrm>
            <a:off x="1825535" y="3923785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6449A5D-319E-4D1B-A8FC-6B3154B12E08}"/>
              </a:ext>
            </a:extLst>
          </p:cNvPr>
          <p:cNvSpPr/>
          <p:nvPr/>
        </p:nvSpPr>
        <p:spPr>
          <a:xfrm>
            <a:off x="5811910" y="3016680"/>
            <a:ext cx="4541869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신청을 눌러주세요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0669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/>
              <a:t>2</a:t>
            </a:r>
            <a:r>
              <a:rPr lang="en-US" altLang="ko-KR" sz="6000" b="1" dirty="0" smtClean="0"/>
              <a:t>. 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일반</a:t>
            </a:r>
            <a:r>
              <a:rPr lang="en-US" altLang="ko-KR" sz="6000" b="1" dirty="0" smtClean="0"/>
              <a:t/>
            </a:r>
            <a:br>
              <a:rPr lang="en-US" altLang="ko-KR" sz="6000" b="1" dirty="0" smtClean="0"/>
            </a:br>
            <a:r>
              <a:rPr lang="en-US" altLang="ko-KR" sz="6000" b="1" dirty="0" smtClean="0"/>
              <a:t>    </a:t>
            </a:r>
            <a:r>
              <a:rPr lang="ko-KR" altLang="en-US" sz="6000" b="1" dirty="0" smtClean="0"/>
              <a:t>봉사 신청 방법</a:t>
            </a:r>
            <a:endParaRPr lang="ko-KR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458565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- 4 -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12BCFC-9D33-46C3-94D2-39255CAB6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85823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5540C180-F0A0-46B3-B96D-D98C723C720D}"/>
              </a:ext>
            </a:extLst>
          </p:cNvPr>
          <p:cNvSpPr/>
          <p:nvPr/>
        </p:nvSpPr>
        <p:spPr>
          <a:xfrm>
            <a:off x="2042572" y="2451908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FF8097E-C95E-41FF-8376-A60127F83B7A}"/>
              </a:ext>
            </a:extLst>
          </p:cNvPr>
          <p:cNvCxnSpPr/>
          <p:nvPr/>
        </p:nvCxnSpPr>
        <p:spPr>
          <a:xfrm>
            <a:off x="2372429" y="4481793"/>
            <a:ext cx="163659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AE5D5AD5-CE15-44F3-B124-78069EF2905C}"/>
              </a:ext>
            </a:extLst>
          </p:cNvPr>
          <p:cNvSpPr/>
          <p:nvPr/>
        </p:nvSpPr>
        <p:spPr>
          <a:xfrm>
            <a:off x="1825535" y="4113877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8B34252-EC20-4B8E-9700-236B000DB2FF}"/>
              </a:ext>
            </a:extLst>
          </p:cNvPr>
          <p:cNvSpPr/>
          <p:nvPr/>
        </p:nvSpPr>
        <p:spPr>
          <a:xfrm>
            <a:off x="5811910" y="2927662"/>
            <a:ext cx="4541869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신청을 눌러주세요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9865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011573"/>
            <a:ext cx="5826740" cy="171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522208"/>
            <a:ext cx="3081867" cy="17865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- 5 -</a:t>
            </a:r>
            <a:endParaRPr lang="ko-KR" altLang="en-US" sz="1099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1F97D05-475F-4C81-8F16-DCECC9D65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85" y="48052"/>
            <a:ext cx="10215344" cy="652100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8A462FB-1AE8-4C74-8CF7-B0C1CAFC1A61}"/>
              </a:ext>
            </a:extLst>
          </p:cNvPr>
          <p:cNvSpPr/>
          <p:nvPr/>
        </p:nvSpPr>
        <p:spPr>
          <a:xfrm>
            <a:off x="5670993" y="1405538"/>
            <a:ext cx="824641" cy="1903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A4CBC6A-AC3D-4619-AED2-CEF288BED11F}"/>
              </a:ext>
            </a:extLst>
          </p:cNvPr>
          <p:cNvSpPr/>
          <p:nvPr/>
        </p:nvSpPr>
        <p:spPr>
          <a:xfrm>
            <a:off x="6800117" y="1405538"/>
            <a:ext cx="824641" cy="1903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FAB5F01C-FC71-409B-A517-32A41D7907F5}"/>
              </a:ext>
            </a:extLst>
          </p:cNvPr>
          <p:cNvSpPr/>
          <p:nvPr/>
        </p:nvSpPr>
        <p:spPr>
          <a:xfrm>
            <a:off x="7142660" y="5798337"/>
            <a:ext cx="583592" cy="596279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A9D5D47-29D0-4E42-8051-3EACA1608FBF}"/>
              </a:ext>
            </a:extLst>
          </p:cNvPr>
          <p:cNvSpPr/>
          <p:nvPr/>
        </p:nvSpPr>
        <p:spPr>
          <a:xfrm>
            <a:off x="7434456" y="6220172"/>
            <a:ext cx="723147" cy="3488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6318-53C3-47E7-A3FE-2783F08A5E58}"/>
              </a:ext>
            </a:extLst>
          </p:cNvPr>
          <p:cNvSpPr/>
          <p:nvPr/>
        </p:nvSpPr>
        <p:spPr>
          <a:xfrm>
            <a:off x="5404571" y="1833717"/>
            <a:ext cx="6279958" cy="222018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 페이지에 접속해주세요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상세정보에서 필수 정보들을 기재해 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봉사 확인서를 올려주세요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 확인서를 올리지 않으면 등록이 안됩니다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endParaRPr lang="ko-KR" altLang="en-US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2730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52220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- 2 -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84E4094-0F1A-4589-BC75-FD269FEE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40" y="48052"/>
            <a:ext cx="10321313" cy="649563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A9F81AB-290A-47A8-A6BF-3255A8520531}"/>
              </a:ext>
            </a:extLst>
          </p:cNvPr>
          <p:cNvSpPr/>
          <p:nvPr/>
        </p:nvSpPr>
        <p:spPr>
          <a:xfrm>
            <a:off x="5561359" y="1405538"/>
            <a:ext cx="824641" cy="177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896F012-0DCE-48C2-BF56-BE05FC8D3E9D}"/>
              </a:ext>
            </a:extLst>
          </p:cNvPr>
          <p:cNvSpPr/>
          <p:nvPr/>
        </p:nvSpPr>
        <p:spPr>
          <a:xfrm>
            <a:off x="6690483" y="1405538"/>
            <a:ext cx="824641" cy="177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87FF8A59-2812-4123-8222-164CE1640DBF}"/>
              </a:ext>
            </a:extLst>
          </p:cNvPr>
          <p:cNvSpPr/>
          <p:nvPr/>
        </p:nvSpPr>
        <p:spPr>
          <a:xfrm>
            <a:off x="7071086" y="5357471"/>
            <a:ext cx="583592" cy="596279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B6DEEC8C-2EED-42C5-B532-14E3C678F5E2}"/>
              </a:ext>
            </a:extLst>
          </p:cNvPr>
          <p:cNvSpPr/>
          <p:nvPr/>
        </p:nvSpPr>
        <p:spPr>
          <a:xfrm>
            <a:off x="7362882" y="5693671"/>
            <a:ext cx="723147" cy="6089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47736C-C57E-4E50-BD0B-287F4E9B0DFE}"/>
              </a:ext>
            </a:extLst>
          </p:cNvPr>
          <p:cNvSpPr/>
          <p:nvPr/>
        </p:nvSpPr>
        <p:spPr>
          <a:xfrm>
            <a:off x="5320311" y="1859090"/>
            <a:ext cx="6279958" cy="222018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 페이지에 접속해주세요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상세정보에서 필수 정보들을 기재해 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헌혈확인서를 올려주세요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확인서를 올리지 않으면 등록이 안됩니다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4. </a:t>
            </a:r>
            <a:r>
              <a:rPr lang="ko-KR" altLang="en-US" sz="2198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헌혈증기부는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사진파일 업로드 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!</a:t>
            </a:r>
          </a:p>
          <a:p>
            <a:pPr marL="342557" indent="-342557">
              <a:buAutoNum type="arabicPeriod"/>
            </a:pPr>
            <a:endParaRPr lang="ko-KR" altLang="en-US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2934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/>
              <a:t>3</a:t>
            </a:r>
            <a:r>
              <a:rPr lang="en-US" altLang="ko-KR" sz="6000" b="1" dirty="0" smtClean="0"/>
              <a:t>. </a:t>
            </a:r>
            <a:r>
              <a:rPr lang="ko-KR" altLang="en-US" sz="6000" b="1" dirty="0" smtClean="0"/>
              <a:t>봉사활동 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조회 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/>
            </a:r>
            <a:br>
              <a:rPr lang="en-US" altLang="ko-KR" sz="6000" b="1" dirty="0" smtClean="0">
                <a:solidFill>
                  <a:srgbClr val="FF0000"/>
                </a:solidFill>
              </a:rPr>
            </a:br>
            <a:r>
              <a:rPr lang="en-US" altLang="ko-KR" sz="6000" b="1" dirty="0">
                <a:solidFill>
                  <a:srgbClr val="FF0000"/>
                </a:solidFill>
              </a:rPr>
              <a:t> 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   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및 확인</a:t>
            </a:r>
            <a:r>
              <a:rPr lang="ko-KR" altLang="en-US" sz="6000" b="1" dirty="0" smtClean="0"/>
              <a:t> 방법</a:t>
            </a:r>
            <a:endParaRPr lang="ko-KR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2132113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- 7 -</a:t>
            </a:r>
            <a:endParaRPr lang="ko-KR" altLang="en-US" sz="1099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F6C3BC5-68A6-4948-B277-2237395A5B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174840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AF1F45EB-D4A1-49D4-BC39-A17FE18B0DA0}"/>
              </a:ext>
            </a:extLst>
          </p:cNvPr>
          <p:cNvSpPr/>
          <p:nvPr/>
        </p:nvSpPr>
        <p:spPr>
          <a:xfrm>
            <a:off x="2042572" y="2540925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54A5D12-F775-4951-9734-3DB7E9169BB8}"/>
              </a:ext>
            </a:extLst>
          </p:cNvPr>
          <p:cNvCxnSpPr>
            <a:cxnSpLocks/>
          </p:cNvCxnSpPr>
          <p:nvPr/>
        </p:nvCxnSpPr>
        <p:spPr>
          <a:xfrm>
            <a:off x="2372429" y="4748426"/>
            <a:ext cx="244854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46229CE2-648A-4DEA-834F-21A551E98163}"/>
              </a:ext>
            </a:extLst>
          </p:cNvPr>
          <p:cNvSpPr/>
          <p:nvPr/>
        </p:nvSpPr>
        <p:spPr>
          <a:xfrm>
            <a:off x="1825535" y="4380509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ACCA2B7-1A22-45B1-A9B9-A7507B716245}"/>
              </a:ext>
            </a:extLst>
          </p:cNvPr>
          <p:cNvSpPr/>
          <p:nvPr/>
        </p:nvSpPr>
        <p:spPr>
          <a:xfrm>
            <a:off x="5811910" y="3016680"/>
            <a:ext cx="4541869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확인을 눌러주세요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6991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- 8 -</a:t>
            </a:r>
            <a:endParaRPr lang="ko-KR" altLang="en-US" sz="1099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F7522649-6A07-4377-A941-CF8363F045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2" y="402780"/>
            <a:ext cx="12015224" cy="6052441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85ED8391-6230-4FA8-8125-A1EE2981BE47}"/>
              </a:ext>
            </a:extLst>
          </p:cNvPr>
          <p:cNvSpPr/>
          <p:nvPr/>
        </p:nvSpPr>
        <p:spPr>
          <a:xfrm>
            <a:off x="8804628" y="1487922"/>
            <a:ext cx="1357486" cy="697773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59B2DB9-5B1D-40A7-84CF-AB5664A5279E}"/>
              </a:ext>
            </a:extLst>
          </p:cNvPr>
          <p:cNvSpPr/>
          <p:nvPr/>
        </p:nvSpPr>
        <p:spPr>
          <a:xfrm>
            <a:off x="5808260" y="3141260"/>
            <a:ext cx="5049340" cy="183523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확인서 출력을 눌러주세요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확인서 출력한 뒤 자원봉사 센터 담당자의 직인 확인을 받으세요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졸업 시 기관에서 제출을 요구할 때 사용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!</a:t>
            </a:r>
          </a:p>
          <a:p>
            <a:endParaRPr lang="ko-KR" altLang="en-US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3BFFA8D-931D-4836-BA8A-4B30B4E86718}"/>
              </a:ext>
            </a:extLst>
          </p:cNvPr>
          <p:cNvSpPr/>
          <p:nvPr/>
        </p:nvSpPr>
        <p:spPr>
          <a:xfrm>
            <a:off x="2956021" y="2033454"/>
            <a:ext cx="913448" cy="2668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9060C9E-B915-4CE7-9EF3-EBBC6339B50D}"/>
              </a:ext>
            </a:extLst>
          </p:cNvPr>
          <p:cNvSpPr/>
          <p:nvPr/>
        </p:nvSpPr>
        <p:spPr>
          <a:xfrm>
            <a:off x="4224700" y="2046564"/>
            <a:ext cx="913448" cy="2668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</p:spTree>
    <p:extLst>
      <p:ext uri="{BB962C8B-B14F-4D97-AF65-F5344CB8AC3E}">
        <p14:creationId xmlns:p14="http://schemas.microsoft.com/office/powerpoint/2010/main" val="3336867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294</Words>
  <Application>Microsoft Office PowerPoint</Application>
  <PresentationFormat>와이드스크린</PresentationFormat>
  <Paragraphs>62</Paragraphs>
  <Slides>13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HY견고딕</vt:lpstr>
      <vt:lpstr>경기천년제목 Medium</vt:lpstr>
      <vt:lpstr>맑은 고딕</vt:lpstr>
      <vt:lpstr>Arial</vt:lpstr>
      <vt:lpstr>Office 테마</vt:lpstr>
      <vt:lpstr>자원봉사(사회봉사) 메뉴얼</vt:lpstr>
      <vt:lpstr>사회봉사 관련사항</vt:lpstr>
      <vt:lpstr>사회봉사 관련사항2</vt:lpstr>
      <vt:lpstr>PowerPoint 프레젠테이션</vt:lpstr>
      <vt:lpstr>1. 헌혈     봉사 신청 방법</vt:lpstr>
      <vt:lpstr>PowerPoint 프레젠테이션</vt:lpstr>
      <vt:lpstr>2. 일반     봉사 신청 방법</vt:lpstr>
      <vt:lpstr>PowerPoint 프레젠테이션</vt:lpstr>
      <vt:lpstr>PowerPoint 프레젠테이션</vt:lpstr>
      <vt:lpstr>PowerPoint 프레젠테이션</vt:lpstr>
      <vt:lpstr>3. 봉사활동 조회      및 확인 방법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자원봉사(사회봉사) 메뉴얼</dc:title>
  <dc:creator>User</dc:creator>
  <cp:lastModifiedBy>User</cp:lastModifiedBy>
  <cp:revision>13</cp:revision>
  <dcterms:created xsi:type="dcterms:W3CDTF">2022-08-19T03:56:16Z</dcterms:created>
  <dcterms:modified xsi:type="dcterms:W3CDTF">2023-02-15T04:57:19Z</dcterms:modified>
</cp:coreProperties>
</file>