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7892A-4E12-4B7F-917C-756C145D5E57}" type="datetimeFigureOut">
              <a:rPr lang="ko-KR" altLang="en-US" smtClean="0"/>
              <a:t>2022-06-28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36CF3-50B0-4CEF-A06C-72402390F1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0887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7892A-4E12-4B7F-917C-756C145D5E57}" type="datetimeFigureOut">
              <a:rPr lang="ko-KR" altLang="en-US" smtClean="0"/>
              <a:t>2022-06-28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36CF3-50B0-4CEF-A06C-72402390F1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847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7892A-4E12-4B7F-917C-756C145D5E57}" type="datetimeFigureOut">
              <a:rPr lang="ko-KR" altLang="en-US" smtClean="0"/>
              <a:t>2022-06-28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36CF3-50B0-4CEF-A06C-72402390F1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6406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7892A-4E12-4B7F-917C-756C145D5E57}" type="datetimeFigureOut">
              <a:rPr lang="ko-KR" altLang="en-US" smtClean="0"/>
              <a:t>2022-06-28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36CF3-50B0-4CEF-A06C-72402390F1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6816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7892A-4E12-4B7F-917C-756C145D5E57}" type="datetimeFigureOut">
              <a:rPr lang="ko-KR" altLang="en-US" smtClean="0"/>
              <a:t>2022-06-28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36CF3-50B0-4CEF-A06C-72402390F1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0678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7892A-4E12-4B7F-917C-756C145D5E57}" type="datetimeFigureOut">
              <a:rPr lang="ko-KR" altLang="en-US" smtClean="0"/>
              <a:t>2022-06-28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36CF3-50B0-4CEF-A06C-72402390F1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7685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7892A-4E12-4B7F-917C-756C145D5E57}" type="datetimeFigureOut">
              <a:rPr lang="ko-KR" altLang="en-US" smtClean="0"/>
              <a:t>2022-06-28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36CF3-50B0-4CEF-A06C-72402390F1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2120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7892A-4E12-4B7F-917C-756C145D5E57}" type="datetimeFigureOut">
              <a:rPr lang="ko-KR" altLang="en-US" smtClean="0"/>
              <a:t>2022-06-28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36CF3-50B0-4CEF-A06C-72402390F1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9986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7892A-4E12-4B7F-917C-756C145D5E57}" type="datetimeFigureOut">
              <a:rPr lang="ko-KR" altLang="en-US" smtClean="0"/>
              <a:t>2022-06-28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36CF3-50B0-4CEF-A06C-72402390F1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37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7892A-4E12-4B7F-917C-756C145D5E57}" type="datetimeFigureOut">
              <a:rPr lang="ko-KR" altLang="en-US" smtClean="0"/>
              <a:t>2022-06-28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36CF3-50B0-4CEF-A06C-72402390F1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5464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7892A-4E12-4B7F-917C-756C145D5E57}" type="datetimeFigureOut">
              <a:rPr lang="ko-KR" altLang="en-US" smtClean="0"/>
              <a:t>2022-06-28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36CF3-50B0-4CEF-A06C-72402390F1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2902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21552" y="629932"/>
            <a:ext cx="12224328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800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7637" y="714232"/>
            <a:ext cx="11566861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7510" y="229653"/>
            <a:ext cx="8686175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3328779" y="1320651"/>
            <a:ext cx="3026494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6363677" y="1469158"/>
            <a:ext cx="1376416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08494" y="2682014"/>
            <a:ext cx="5051635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6363677" y="2382748"/>
            <a:ext cx="1376416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1126506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21552" y="629932"/>
            <a:ext cx="12224328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800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7637" y="714232"/>
            <a:ext cx="11566861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7510" y="229653"/>
            <a:ext cx="8686175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08494" y="1775806"/>
            <a:ext cx="5051635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3328779" y="1320651"/>
            <a:ext cx="3026494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6363677" y="1469158"/>
            <a:ext cx="1376416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790414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7892A-4E12-4B7F-917C-756C145D5E57}" type="datetimeFigureOut">
              <a:rPr lang="ko-KR" altLang="en-US" smtClean="0"/>
              <a:t>2022-06-28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36CF3-50B0-4CEF-A06C-72402390F1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0884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ko-KR" altLang="en-US" b="1" dirty="0" smtClean="0"/>
              <a:t>차세대종합정보시스템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sz="3600" b="1" dirty="0"/>
              <a:t>- </a:t>
            </a:r>
            <a:r>
              <a:rPr lang="ko-KR" altLang="en-US" sz="3600" b="1" dirty="0"/>
              <a:t>현장실습 도움말</a:t>
            </a:r>
            <a:r>
              <a:rPr lang="en-US" altLang="ko-KR" sz="3600" b="1" dirty="0" smtClean="0"/>
              <a:t>-</a:t>
            </a:r>
            <a:endParaRPr lang="ko-KR" altLang="en-US" sz="3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7892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4AF040F9-F5FB-4DAA-AC5B-28E049A3E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015" y="1386840"/>
            <a:ext cx="4985081" cy="5074920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개인정보활용동의</a:t>
            </a:r>
            <a:r>
              <a:rPr lang="en-US" altLang="ko-KR" dirty="0"/>
              <a:t>(</a:t>
            </a:r>
            <a:r>
              <a:rPr lang="ko-KR" altLang="en-US" dirty="0"/>
              <a:t>학생</a:t>
            </a:r>
            <a:r>
              <a:rPr lang="en-US" altLang="ko-KR" dirty="0"/>
              <a:t>)</a:t>
            </a:r>
          </a:p>
        </p:txBody>
      </p:sp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44689" y="731816"/>
            <a:ext cx="9392050" cy="152221"/>
          </a:xfrm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학생이 현장실습 교과목에 대한 개인정보수집</a:t>
            </a:r>
            <a:r>
              <a:rPr lang="en-US" altLang="ko-KR" dirty="0"/>
              <a:t>, </a:t>
            </a:r>
            <a:r>
              <a:rPr lang="ko-KR" altLang="en-US" dirty="0"/>
              <a:t>이용</a:t>
            </a:r>
            <a:r>
              <a:rPr lang="en-US" altLang="ko-KR" dirty="0"/>
              <a:t>, </a:t>
            </a:r>
            <a:r>
              <a:rPr lang="ko-KR" altLang="en-US" dirty="0"/>
              <a:t>제공을 동의하는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219316" y="34968"/>
            <a:ext cx="374429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 defTabSz="457200" latinLnBrk="0">
              <a:buFont typeface="Wingdings" panose="05000000000000000000" pitchFamily="2" charset="2"/>
              <a:buChar char="ü"/>
              <a:defRPr/>
            </a:pPr>
            <a:r>
              <a:rPr lang="ko-KR" altLang="en-US" sz="900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 </a:t>
            </a:r>
            <a:r>
              <a:rPr lang="en-US" altLang="ko-KR" sz="900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&gt; </a:t>
            </a:r>
            <a:r>
              <a:rPr lang="ko-KR" altLang="en-US" sz="900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현장실습 </a:t>
            </a:r>
            <a:r>
              <a:rPr lang="en-US" altLang="ko-KR" sz="900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&gt; </a:t>
            </a:r>
            <a:r>
              <a:rPr lang="ko-KR" altLang="en-US" sz="900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현장실습계획 </a:t>
            </a:r>
            <a:r>
              <a:rPr lang="en-US" altLang="ko-KR" sz="900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&gt; </a:t>
            </a:r>
            <a:r>
              <a:rPr lang="ko-KR" altLang="en-US" sz="900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개인정보활용동의</a:t>
            </a:r>
            <a:r>
              <a:rPr lang="en-US" altLang="ko-KR" sz="900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</a:t>
            </a:r>
            <a:r>
              <a:rPr lang="en-US" altLang="ko-KR" sz="900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900" dirty="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8F009DCF-0E27-42AD-BD94-DE632CA8859C}"/>
              </a:ext>
            </a:extLst>
          </p:cNvPr>
          <p:cNvSpPr txBox="1">
            <a:spLocks/>
          </p:cNvSpPr>
          <p:nvPr/>
        </p:nvSpPr>
        <p:spPr>
          <a:xfrm>
            <a:off x="6350963" y="1720967"/>
            <a:ext cx="4485777" cy="50539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altLang="ko-KR" sz="1050" dirty="0">
              <a:solidFill>
                <a:srgbClr val="2A2A2A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텍스트 개체 틀 3"/>
          <p:cNvSpPr>
            <a:spLocks noGrp="1"/>
          </p:cNvSpPr>
          <p:nvPr>
            <p:ph type="body" sz="quarter" idx="16"/>
          </p:nvPr>
        </p:nvSpPr>
        <p:spPr>
          <a:xfrm>
            <a:off x="6350962" y="2619354"/>
            <a:ext cx="4612645" cy="1710340"/>
          </a:xfrm>
        </p:spPr>
        <p:txBody>
          <a:bodyPr/>
          <a:lstStyle/>
          <a:p>
            <a:pPr>
              <a:lnSpc>
                <a:spcPts val="1149"/>
              </a:lnSpc>
            </a:pPr>
            <a:r>
              <a:rPr lang="en-US" altLang="ko-KR" b="1" dirty="0"/>
              <a:t>Step1.       </a:t>
            </a:r>
            <a:r>
              <a:rPr lang="ko-KR" altLang="en-US" dirty="0"/>
              <a:t>번 영역에서 제공동의 버튼을 클릭합니다</a:t>
            </a:r>
            <a:r>
              <a:rPr lang="en-US" altLang="ko-KR" dirty="0"/>
              <a:t>.</a:t>
            </a:r>
          </a:p>
          <a:p>
            <a:pPr>
              <a:lnSpc>
                <a:spcPts val="1149"/>
              </a:lnSpc>
            </a:pPr>
            <a:endParaRPr lang="en-US" altLang="ko-KR" dirty="0"/>
          </a:p>
          <a:p>
            <a:pPr>
              <a:lnSpc>
                <a:spcPts val="1149"/>
              </a:lnSpc>
            </a:pPr>
            <a:r>
              <a:rPr lang="en-US" altLang="ko-KR" b="1" dirty="0"/>
              <a:t>Step2.       </a:t>
            </a:r>
            <a:r>
              <a:rPr lang="ko-KR" altLang="en-US" dirty="0"/>
              <a:t>번 영역에서 현장실습 개인 정보 수집</a:t>
            </a:r>
            <a:r>
              <a:rPr lang="en-US" altLang="ko-KR" dirty="0"/>
              <a:t>, </a:t>
            </a:r>
            <a:r>
              <a:rPr lang="ko-KR" altLang="en-US" dirty="0"/>
              <a:t>이용</a:t>
            </a:r>
            <a:r>
              <a:rPr lang="en-US" altLang="ko-KR" dirty="0"/>
              <a:t>, </a:t>
            </a:r>
            <a:r>
              <a:rPr lang="ko-KR" altLang="en-US" dirty="0"/>
              <a:t>제공 동의 사항 모두에 동의를 체크한 뒤 </a:t>
            </a:r>
            <a:endParaRPr lang="en-US" altLang="ko-KR" dirty="0"/>
          </a:p>
          <a:p>
            <a:pPr>
              <a:lnSpc>
                <a:spcPts val="1149"/>
              </a:lnSpc>
            </a:pPr>
            <a:r>
              <a:rPr lang="en-US" altLang="ko-KR" dirty="0"/>
              <a:t>            </a:t>
            </a:r>
            <a:r>
              <a:rPr lang="ko-KR" altLang="en-US" dirty="0"/>
              <a:t>저장 버튼을 클릭합니다</a:t>
            </a:r>
            <a:r>
              <a:rPr lang="en-US" altLang="ko-KR" dirty="0"/>
              <a:t>.</a:t>
            </a:r>
          </a:p>
          <a:p>
            <a:pPr>
              <a:lnSpc>
                <a:spcPts val="1149"/>
              </a:lnSpc>
            </a:pPr>
            <a:endParaRPr lang="en-US" altLang="ko-KR" dirty="0"/>
          </a:p>
          <a:p>
            <a:pPr>
              <a:lnSpc>
                <a:spcPts val="1149"/>
              </a:lnSpc>
            </a:pPr>
            <a:endParaRPr lang="en-US" altLang="ko-KR" dirty="0"/>
          </a:p>
          <a:p>
            <a:pPr>
              <a:lnSpc>
                <a:spcPts val="1149"/>
              </a:lnSpc>
            </a:pPr>
            <a:r>
              <a:rPr lang="en-US" altLang="ko-KR" b="1" dirty="0"/>
              <a:t>※ </a:t>
            </a:r>
            <a:r>
              <a:rPr lang="ko-KR" altLang="en-US" b="1" dirty="0"/>
              <a:t>참고사항</a:t>
            </a:r>
            <a:endParaRPr lang="en-US" altLang="ko-KR" b="1" dirty="0"/>
          </a:p>
          <a:p>
            <a:endParaRPr lang="en-US" altLang="ko-KR" dirty="0"/>
          </a:p>
          <a:p>
            <a:r>
              <a:rPr lang="en-US" altLang="ko-KR" sz="1000" b="1" u="sng" dirty="0">
                <a:solidFill>
                  <a:srgbClr val="002060"/>
                </a:solidFill>
              </a:rPr>
              <a:t> 1. </a:t>
            </a:r>
            <a:r>
              <a:rPr lang="ko-KR" altLang="en-US" sz="1000" b="1" u="sng" dirty="0">
                <a:solidFill>
                  <a:srgbClr val="002060"/>
                </a:solidFill>
              </a:rPr>
              <a:t>개인정보수집</a:t>
            </a:r>
            <a:r>
              <a:rPr lang="en-US" altLang="ko-KR" sz="1000" b="1" u="sng" dirty="0">
                <a:solidFill>
                  <a:srgbClr val="002060"/>
                </a:solidFill>
              </a:rPr>
              <a:t>, </a:t>
            </a:r>
            <a:r>
              <a:rPr lang="ko-KR" altLang="en-US" sz="1000" b="1" u="sng" dirty="0">
                <a:solidFill>
                  <a:srgbClr val="002060"/>
                </a:solidFill>
              </a:rPr>
              <a:t>이용</a:t>
            </a:r>
            <a:r>
              <a:rPr lang="en-US" altLang="ko-KR" sz="1000" b="1" u="sng" dirty="0">
                <a:solidFill>
                  <a:srgbClr val="002060"/>
                </a:solidFill>
              </a:rPr>
              <a:t>, </a:t>
            </a:r>
            <a:r>
              <a:rPr lang="ko-KR" altLang="en-US" sz="1000" b="1" u="sng" dirty="0">
                <a:solidFill>
                  <a:srgbClr val="002060"/>
                </a:solidFill>
              </a:rPr>
              <a:t>제공동의가 되지 않은 학생은 현장실습 기관에 배정될 수 없습니다</a:t>
            </a:r>
            <a:r>
              <a:rPr lang="en-US" altLang="ko-KR" sz="1000" b="1" u="sng" dirty="0">
                <a:solidFill>
                  <a:srgbClr val="002060"/>
                </a:solidFill>
              </a:rPr>
              <a:t>.</a:t>
            </a:r>
          </a:p>
          <a:p>
            <a:endParaRPr lang="en-US" altLang="ko-KR" dirty="0"/>
          </a:p>
          <a:p>
            <a:r>
              <a:rPr lang="en-US" altLang="ko-KR" b="1" dirty="0"/>
              <a:t> 2. </a:t>
            </a:r>
            <a:r>
              <a:rPr lang="ko-KR" altLang="en-US" dirty="0"/>
              <a:t>최초로 제공동의를 한 후에는 제공동의를 취소할 수 없습니다</a:t>
            </a:r>
            <a:r>
              <a:rPr lang="en-US" altLang="ko-KR" dirty="0"/>
              <a:t>.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C935314-6BB1-4120-8675-E2A058F1871A}"/>
              </a:ext>
            </a:extLst>
          </p:cNvPr>
          <p:cNvSpPr/>
          <p:nvPr/>
        </p:nvSpPr>
        <p:spPr>
          <a:xfrm>
            <a:off x="5139055" y="1577341"/>
            <a:ext cx="1074420" cy="21875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1799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9EC493C-E440-4300-BFB1-10AA5F9C022D}"/>
              </a:ext>
            </a:extLst>
          </p:cNvPr>
          <p:cNvSpPr txBox="1">
            <a:spLocks noChangeAspect="1"/>
          </p:cNvSpPr>
          <p:nvPr/>
        </p:nvSpPr>
        <p:spPr>
          <a:xfrm>
            <a:off x="6731650" y="261775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 defTabSz="457200" latinLnBrk="0">
              <a:defRPr/>
            </a:pPr>
            <a:r>
              <a:rPr lang="en-US" altLang="ko-KR" sz="800" b="1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43C7F38-CBF4-4160-95E2-208530F41158}"/>
              </a:ext>
            </a:extLst>
          </p:cNvPr>
          <p:cNvSpPr txBox="1">
            <a:spLocks noChangeAspect="1"/>
          </p:cNvSpPr>
          <p:nvPr/>
        </p:nvSpPr>
        <p:spPr>
          <a:xfrm>
            <a:off x="6731649" y="2893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 defTabSz="457200" latinLnBrk="0">
              <a:defRPr/>
            </a:pPr>
            <a:r>
              <a:rPr lang="en-US" altLang="ko-KR" sz="800" b="1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F7688626-0FD8-491D-BAA9-5AD304C83DE0}"/>
              </a:ext>
            </a:extLst>
          </p:cNvPr>
          <p:cNvSpPr/>
          <p:nvPr/>
        </p:nvSpPr>
        <p:spPr>
          <a:xfrm>
            <a:off x="1268096" y="2316480"/>
            <a:ext cx="4922521" cy="409956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sz="1799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</a:t>
            </a:r>
            <a:endParaRPr lang="ko-KR" altLang="en-US" sz="1799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D569439-19B3-44F6-B07B-62C01FD00D71}"/>
              </a:ext>
            </a:extLst>
          </p:cNvPr>
          <p:cNvSpPr txBox="1">
            <a:spLocks noChangeAspect="1"/>
          </p:cNvSpPr>
          <p:nvPr/>
        </p:nvSpPr>
        <p:spPr>
          <a:xfrm>
            <a:off x="5009346" y="150551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 defTabSz="457200" latinLnBrk="0">
              <a:defRPr/>
            </a:pPr>
            <a:r>
              <a:rPr lang="en-US" altLang="ko-KR" sz="800" b="1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A3775A3C-8075-42AF-B153-159C162BD87C}"/>
              </a:ext>
            </a:extLst>
          </p:cNvPr>
          <p:cNvSpPr txBox="1">
            <a:spLocks/>
          </p:cNvSpPr>
          <p:nvPr/>
        </p:nvSpPr>
        <p:spPr>
          <a:xfrm>
            <a:off x="6350963" y="1695699"/>
            <a:ext cx="4485777" cy="50539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현장실습실행계획서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교수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)] OR [</a:t>
            </a:r>
            <a:r>
              <a:rPr lang="ko-KR" altLang="en-US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현장실습실행계획서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학과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)] OR [</a:t>
            </a:r>
            <a:r>
              <a:rPr lang="ko-KR" altLang="en-US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현장실습실</a:t>
            </a:r>
            <a:endParaRPr lang="en-US" altLang="ko-KR" sz="1050" b="1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  <a:defRPr/>
            </a:pPr>
            <a:r>
              <a:rPr lang="ko-KR" altLang="en-US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행계획서관리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]  </a:t>
            </a:r>
            <a:r>
              <a:rPr lang="en-US" altLang="ko-KR" sz="105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→  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현장실습기관관리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학과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)]  </a:t>
            </a:r>
            <a:r>
              <a:rPr lang="en-US" altLang="ko-KR" sz="105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→  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050" b="1" u="sng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개인정보활용동의</a:t>
            </a:r>
            <a:r>
              <a:rPr lang="en-US" altLang="ko-KR" sz="1050" b="1" u="sng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50" b="1" u="sng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</a:t>
            </a:r>
            <a:r>
              <a:rPr lang="en-US" altLang="ko-KR" sz="1050" b="1" u="sng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] </a:t>
            </a:r>
          </a:p>
          <a:p>
            <a:pPr marL="0" indent="0">
              <a:buNone/>
              <a:defRPr/>
            </a:pP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5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→  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현장실습기관배정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학과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)]  </a:t>
            </a:r>
            <a:r>
              <a:rPr lang="en-US" altLang="ko-KR" sz="105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→  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현장실습기관확정</a:t>
            </a:r>
            <a:r>
              <a:rPr lang="en-US" altLang="ko-KR" sz="105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</a:p>
          <a:p>
            <a:pPr marL="0" indent="0">
              <a:buNone/>
              <a:defRPr/>
            </a:pPr>
            <a:endParaRPr lang="en-US" altLang="ko-KR" sz="1050" dirty="0">
              <a:solidFill>
                <a:srgbClr val="2A2A2A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55F916B-0299-430B-B53A-E79505BF4209}"/>
              </a:ext>
            </a:extLst>
          </p:cNvPr>
          <p:cNvSpPr txBox="1">
            <a:spLocks noChangeAspect="1"/>
          </p:cNvSpPr>
          <p:nvPr/>
        </p:nvSpPr>
        <p:spPr>
          <a:xfrm>
            <a:off x="1236015" y="223427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 defTabSz="457200" latinLnBrk="0">
              <a:defRPr/>
            </a:pPr>
            <a:r>
              <a:rPr lang="en-US" altLang="ko-KR" sz="800" b="1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209CD7E-FD93-4B55-9418-BCE1791FC8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444" y="3198785"/>
            <a:ext cx="3259628" cy="2783770"/>
          </a:xfrm>
          <a:prstGeom prst="rect">
            <a:avLst/>
          </a:prstGeom>
        </p:spPr>
      </p:pic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31AC62CA-86EC-40C0-B215-316FE5D754DB}"/>
              </a:ext>
            </a:extLst>
          </p:cNvPr>
          <p:cNvCxnSpPr>
            <a:cxnSpLocks/>
          </p:cNvCxnSpPr>
          <p:nvPr/>
        </p:nvCxnSpPr>
        <p:spPr>
          <a:xfrm flipH="1">
            <a:off x="4735195" y="2839950"/>
            <a:ext cx="73264" cy="31473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7B3A4715-B94D-4F64-89FC-70E045F90D47}"/>
              </a:ext>
            </a:extLst>
          </p:cNvPr>
          <p:cNvSpPr/>
          <p:nvPr/>
        </p:nvSpPr>
        <p:spPr>
          <a:xfrm>
            <a:off x="2077445" y="3198786"/>
            <a:ext cx="3259628" cy="278376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1799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CFC0DC9-DEB6-4C64-973F-8C65C0FCCB5A}"/>
              </a:ext>
            </a:extLst>
          </p:cNvPr>
          <p:cNvSpPr txBox="1">
            <a:spLocks noChangeAspect="1"/>
          </p:cNvSpPr>
          <p:nvPr/>
        </p:nvSpPr>
        <p:spPr>
          <a:xfrm>
            <a:off x="1955972" y="31225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 defTabSz="457200" latinLnBrk="0">
              <a:defRPr/>
            </a:pPr>
            <a:r>
              <a:rPr lang="en-US" altLang="ko-KR" sz="800" b="1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39813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DCBAA465-A3CE-416B-8F3B-728F5F78840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073" y="1430639"/>
            <a:ext cx="4991100" cy="5027827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44689" y="714231"/>
            <a:ext cx="9392050" cy="338298"/>
          </a:xfrm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en-US" altLang="ko-KR" dirty="0"/>
              <a:t>- </a:t>
            </a:r>
            <a:r>
              <a:rPr lang="ko-KR" altLang="en-US" dirty="0"/>
              <a:t>학생이 현장실습 일지를 등록하는 화면입니다</a:t>
            </a:r>
            <a:r>
              <a:rPr lang="en-US" altLang="ko-KR" dirty="0"/>
              <a:t>.</a:t>
            </a:r>
            <a:br>
              <a:rPr lang="en-US" altLang="ko-KR" dirty="0"/>
            </a:br>
            <a:r>
              <a:rPr lang="en-US" altLang="ko-KR" b="1" dirty="0">
                <a:solidFill>
                  <a:srgbClr val="FF0000"/>
                </a:solidFill>
              </a:rPr>
              <a:t>- </a:t>
            </a:r>
            <a:r>
              <a:rPr lang="ko-KR" altLang="en-US" b="1" dirty="0">
                <a:solidFill>
                  <a:srgbClr val="FF0000"/>
                </a:solidFill>
              </a:rPr>
              <a:t>학생이 현장실습 일지를 등록해야 합니다</a:t>
            </a:r>
            <a:r>
              <a:rPr lang="en-US" altLang="ko-KR" b="1" dirty="0">
                <a:solidFill>
                  <a:srgbClr val="FF0000"/>
                </a:solidFill>
              </a:rPr>
              <a:t>.(</a:t>
            </a:r>
            <a:r>
              <a:rPr lang="ko-KR" altLang="en-US" b="1" dirty="0">
                <a:solidFill>
                  <a:srgbClr val="FF0000"/>
                </a:solidFill>
              </a:rPr>
              <a:t>기존 페이퍼로 하는 학과에서도 시스템 등록을 해주시기 바랍니다</a:t>
            </a:r>
            <a:r>
              <a:rPr lang="en-US" altLang="ko-KR" b="1" dirty="0">
                <a:solidFill>
                  <a:srgbClr val="FF0000"/>
                </a:solidFill>
              </a:rPr>
              <a:t>.)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나의현장실습일지등록</a:t>
            </a:r>
            <a:r>
              <a:rPr lang="en-US" altLang="ko-KR" dirty="0"/>
              <a:t>(</a:t>
            </a:r>
            <a:r>
              <a:rPr lang="ko-KR" altLang="en-US" dirty="0"/>
              <a:t>학생</a:t>
            </a:r>
            <a:r>
              <a:rPr lang="en-US" altLang="ko-KR" dirty="0"/>
              <a:t>)</a:t>
            </a:r>
          </a:p>
        </p:txBody>
      </p:sp>
      <p:sp>
        <p:nvSpPr>
          <p:cNvPr id="21" name="텍스트 개체 틀 3"/>
          <p:cNvSpPr>
            <a:spLocks noGrp="1"/>
          </p:cNvSpPr>
          <p:nvPr>
            <p:ph type="body" sz="quarter" idx="15"/>
          </p:nvPr>
        </p:nvSpPr>
        <p:spPr>
          <a:xfrm>
            <a:off x="6512135" y="1775806"/>
            <a:ext cx="4324604" cy="2384627"/>
          </a:xfrm>
        </p:spPr>
        <p:txBody>
          <a:bodyPr/>
          <a:lstStyle/>
          <a:p>
            <a:pPr>
              <a:lnSpc>
                <a:spcPts val="1149"/>
              </a:lnSpc>
            </a:pPr>
            <a:r>
              <a:rPr lang="en-US" altLang="ko-KR" b="1" dirty="0"/>
              <a:t>Step1.       </a:t>
            </a:r>
            <a:r>
              <a:rPr lang="ko-KR" altLang="en-US" dirty="0"/>
              <a:t>번 영역에서 실습일자를 선택한 후       번 영역에서 실습일지 상세정보를  </a:t>
            </a:r>
            <a:endParaRPr lang="en-US" altLang="ko-KR" dirty="0"/>
          </a:p>
          <a:p>
            <a:pPr>
              <a:lnSpc>
                <a:spcPts val="1149"/>
              </a:lnSpc>
            </a:pPr>
            <a:r>
              <a:rPr lang="en-US" altLang="ko-KR" dirty="0"/>
              <a:t>            </a:t>
            </a:r>
            <a:r>
              <a:rPr lang="ko-KR" altLang="en-US" dirty="0"/>
              <a:t>입력합니다</a:t>
            </a:r>
            <a:r>
              <a:rPr lang="en-US" altLang="ko-KR" dirty="0"/>
              <a:t>.</a:t>
            </a:r>
          </a:p>
          <a:p>
            <a:pPr>
              <a:lnSpc>
                <a:spcPts val="1149"/>
              </a:lnSpc>
            </a:pPr>
            <a:endParaRPr lang="en-US" altLang="ko-KR" dirty="0"/>
          </a:p>
          <a:p>
            <a:pPr>
              <a:lnSpc>
                <a:spcPts val="1149"/>
              </a:lnSpc>
            </a:pPr>
            <a:r>
              <a:rPr lang="en-US" altLang="ko-KR" b="1" dirty="0"/>
              <a:t>Step2.       </a:t>
            </a:r>
            <a:r>
              <a:rPr lang="ko-KR" altLang="en-US" dirty="0"/>
              <a:t>번 영역에서 저장 버튼을 클릭하여 실습일지 상세정보를 저장합니다</a:t>
            </a:r>
            <a:r>
              <a:rPr lang="en-US" altLang="ko-KR" dirty="0"/>
              <a:t>.</a:t>
            </a:r>
          </a:p>
          <a:p>
            <a:pPr>
              <a:lnSpc>
                <a:spcPts val="1149"/>
              </a:lnSpc>
            </a:pPr>
            <a:endParaRPr lang="en-US" altLang="ko-KR" dirty="0"/>
          </a:p>
          <a:p>
            <a:pPr>
              <a:lnSpc>
                <a:spcPts val="1149"/>
              </a:lnSpc>
            </a:pPr>
            <a:r>
              <a:rPr lang="en-US" altLang="ko-KR" b="1" dirty="0"/>
              <a:t>Step3.       </a:t>
            </a:r>
            <a:r>
              <a:rPr lang="ko-KR" altLang="en-US" dirty="0"/>
              <a:t>번 영역에서 파일선택 버튼을 클릭하여       번 영역에 실습일지 첨부파일을 </a:t>
            </a:r>
            <a:endParaRPr lang="en-US" altLang="ko-KR" dirty="0"/>
          </a:p>
          <a:p>
            <a:pPr>
              <a:lnSpc>
                <a:spcPts val="1149"/>
              </a:lnSpc>
            </a:pPr>
            <a:r>
              <a:rPr lang="en-US" altLang="ko-KR" dirty="0"/>
              <a:t>            </a:t>
            </a:r>
            <a:r>
              <a:rPr lang="ko-KR" altLang="en-US" dirty="0"/>
              <a:t>추가합니다</a:t>
            </a:r>
            <a:r>
              <a:rPr lang="en-US" altLang="ko-KR" dirty="0"/>
              <a:t>.</a:t>
            </a:r>
          </a:p>
          <a:p>
            <a:pPr>
              <a:lnSpc>
                <a:spcPts val="1149"/>
              </a:lnSpc>
            </a:pPr>
            <a:endParaRPr lang="en-US" altLang="ko-KR" dirty="0"/>
          </a:p>
          <a:p>
            <a:pPr>
              <a:lnSpc>
                <a:spcPts val="1149"/>
              </a:lnSpc>
            </a:pPr>
            <a:r>
              <a:rPr lang="en-US" altLang="ko-KR" b="1" dirty="0"/>
              <a:t>Step4.       </a:t>
            </a:r>
            <a:r>
              <a:rPr lang="ko-KR" altLang="en-US" dirty="0"/>
              <a:t>번 영역에서 완료 버튼을 클릭하여 실습일지를 완료 처리합니다</a:t>
            </a:r>
            <a:r>
              <a:rPr lang="en-US" altLang="ko-KR" dirty="0"/>
              <a:t>.</a:t>
            </a:r>
          </a:p>
          <a:p>
            <a:pPr>
              <a:lnSpc>
                <a:spcPts val="1149"/>
              </a:lnSpc>
            </a:pPr>
            <a:endParaRPr lang="en-US" altLang="ko-KR" b="1" dirty="0"/>
          </a:p>
          <a:p>
            <a:pPr>
              <a:lnSpc>
                <a:spcPts val="1149"/>
              </a:lnSpc>
            </a:pPr>
            <a:endParaRPr lang="en-US" altLang="ko-KR" b="1" dirty="0"/>
          </a:p>
          <a:p>
            <a:pPr>
              <a:lnSpc>
                <a:spcPts val="1149"/>
              </a:lnSpc>
            </a:pPr>
            <a:r>
              <a:rPr lang="en-US" altLang="ko-KR" b="1" dirty="0"/>
              <a:t>※ </a:t>
            </a:r>
            <a:r>
              <a:rPr lang="ko-KR" altLang="en-US" b="1" dirty="0"/>
              <a:t>참고사항</a:t>
            </a:r>
            <a:endParaRPr lang="en-US" altLang="ko-KR" b="1" dirty="0"/>
          </a:p>
          <a:p>
            <a:endParaRPr lang="en-US" altLang="ko-KR" dirty="0"/>
          </a:p>
          <a:p>
            <a:r>
              <a:rPr lang="en-US" altLang="ko-KR" dirty="0"/>
              <a:t> </a:t>
            </a:r>
            <a:r>
              <a:rPr lang="en-US" altLang="ko-KR" b="1" dirty="0"/>
              <a:t>1</a:t>
            </a:r>
            <a:r>
              <a:rPr lang="en-US" altLang="ko-KR" dirty="0"/>
              <a:t>.       </a:t>
            </a:r>
            <a:r>
              <a:rPr lang="ko-KR" altLang="en-US" dirty="0"/>
              <a:t>번 영역에서 대체실습일이 있는 경우 해당 대체실습일자에 실습일지를 작성해야 </a:t>
            </a:r>
            <a:endParaRPr lang="en-US" altLang="ko-KR" dirty="0"/>
          </a:p>
          <a:p>
            <a:r>
              <a:rPr lang="en-US" altLang="ko-KR" dirty="0"/>
              <a:t>      </a:t>
            </a:r>
            <a:r>
              <a:rPr lang="ko-KR" altLang="en-US" dirty="0"/>
              <a:t>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 </a:t>
            </a:r>
            <a:r>
              <a:rPr lang="en-US" altLang="ko-KR" b="1" dirty="0"/>
              <a:t>2. </a:t>
            </a:r>
            <a:r>
              <a:rPr lang="ko-KR" altLang="en-US" dirty="0"/>
              <a:t>완료된 실습일지는 데이터를 수정할 수 없습니다</a:t>
            </a:r>
            <a:r>
              <a:rPr lang="en-US" altLang="ko-KR" dirty="0"/>
              <a:t>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219316" y="42717"/>
            <a:ext cx="374429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 </a:t>
            </a:r>
            <a:r>
              <a:rPr lang="en-US" altLang="ko-KR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&gt; </a:t>
            </a: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현장실습 </a:t>
            </a:r>
            <a:r>
              <a:rPr lang="en-US" altLang="ko-KR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&gt; </a:t>
            </a: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현장실습운영 </a:t>
            </a:r>
            <a:r>
              <a:rPr lang="en-US" altLang="ko-KR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&gt; </a:t>
            </a: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나의현장실습일지등록</a:t>
            </a:r>
            <a:r>
              <a:rPr lang="en-US" altLang="ko-KR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</a:t>
            </a:r>
            <a:r>
              <a:rPr lang="en-US" altLang="ko-KR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9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C935314-6BB1-4120-8675-E2A058F1871A}"/>
              </a:ext>
            </a:extLst>
          </p:cNvPr>
          <p:cNvSpPr/>
          <p:nvPr/>
        </p:nvSpPr>
        <p:spPr>
          <a:xfrm>
            <a:off x="5131435" y="1623061"/>
            <a:ext cx="1081010" cy="205739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D569439-19B3-44F6-B07B-62C01FD00D71}"/>
              </a:ext>
            </a:extLst>
          </p:cNvPr>
          <p:cNvSpPr txBox="1">
            <a:spLocks noChangeAspect="1"/>
          </p:cNvSpPr>
          <p:nvPr/>
        </p:nvSpPr>
        <p:spPr>
          <a:xfrm>
            <a:off x="5018164" y="15294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2FA30AD-0718-4711-A5FE-57EAD9D38541}"/>
              </a:ext>
            </a:extLst>
          </p:cNvPr>
          <p:cNvSpPr txBox="1">
            <a:spLocks noChangeAspect="1"/>
          </p:cNvSpPr>
          <p:nvPr/>
        </p:nvSpPr>
        <p:spPr>
          <a:xfrm>
            <a:off x="8753847" y="177352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78E887CF-3074-4C90-AFC1-CE5DD0564708}"/>
              </a:ext>
            </a:extLst>
          </p:cNvPr>
          <p:cNvSpPr/>
          <p:nvPr/>
        </p:nvSpPr>
        <p:spPr>
          <a:xfrm>
            <a:off x="3096895" y="3992880"/>
            <a:ext cx="3104857" cy="1501140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3A16A75-B0D9-4CCE-8BB7-0E37936E200E}"/>
              </a:ext>
            </a:extLst>
          </p:cNvPr>
          <p:cNvSpPr/>
          <p:nvPr/>
        </p:nvSpPr>
        <p:spPr>
          <a:xfrm>
            <a:off x="1260476" y="2346960"/>
            <a:ext cx="4937759" cy="1376543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55F916B-0299-430B-B53A-E79505BF4209}"/>
              </a:ext>
            </a:extLst>
          </p:cNvPr>
          <p:cNvSpPr txBox="1">
            <a:spLocks noChangeAspect="1"/>
          </p:cNvSpPr>
          <p:nvPr/>
        </p:nvSpPr>
        <p:spPr>
          <a:xfrm>
            <a:off x="1220775" y="225935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82C6953B-2657-41C4-8834-ECB506678399}"/>
              </a:ext>
            </a:extLst>
          </p:cNvPr>
          <p:cNvSpPr/>
          <p:nvPr/>
        </p:nvSpPr>
        <p:spPr>
          <a:xfrm>
            <a:off x="5687695" y="3765423"/>
            <a:ext cx="516402" cy="18050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9EC493C-E440-4300-BFB1-10AA5F9C022D}"/>
              </a:ext>
            </a:extLst>
          </p:cNvPr>
          <p:cNvSpPr txBox="1">
            <a:spLocks noChangeAspect="1"/>
          </p:cNvSpPr>
          <p:nvPr/>
        </p:nvSpPr>
        <p:spPr>
          <a:xfrm>
            <a:off x="6891782" y="177352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43C7F38-CBF4-4160-95E2-208530F41158}"/>
              </a:ext>
            </a:extLst>
          </p:cNvPr>
          <p:cNvSpPr txBox="1">
            <a:spLocks noChangeAspect="1"/>
          </p:cNvSpPr>
          <p:nvPr/>
        </p:nvSpPr>
        <p:spPr>
          <a:xfrm>
            <a:off x="6891781" y="219468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3C5D63A-9D93-4029-98AA-FA236CA17B5C}"/>
              </a:ext>
            </a:extLst>
          </p:cNvPr>
          <p:cNvSpPr txBox="1">
            <a:spLocks noChangeAspect="1"/>
          </p:cNvSpPr>
          <p:nvPr/>
        </p:nvSpPr>
        <p:spPr>
          <a:xfrm>
            <a:off x="5560868" y="369346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0093A6B7-BB7F-4270-8E62-8DB9AF163B61}"/>
              </a:ext>
            </a:extLst>
          </p:cNvPr>
          <p:cNvSpPr/>
          <p:nvPr/>
        </p:nvSpPr>
        <p:spPr>
          <a:xfrm>
            <a:off x="1252855" y="3992881"/>
            <a:ext cx="1805940" cy="243263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F377611-CE5F-4764-9A04-FE90F2640AE5}"/>
              </a:ext>
            </a:extLst>
          </p:cNvPr>
          <p:cNvSpPr txBox="1">
            <a:spLocks noChangeAspect="1"/>
          </p:cNvSpPr>
          <p:nvPr/>
        </p:nvSpPr>
        <p:spPr>
          <a:xfrm>
            <a:off x="3096895" y="38999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777D314-14CB-4A99-A2A9-BC30C82AAF4B}"/>
              </a:ext>
            </a:extLst>
          </p:cNvPr>
          <p:cNvSpPr txBox="1">
            <a:spLocks noChangeAspect="1"/>
          </p:cNvSpPr>
          <p:nvPr/>
        </p:nvSpPr>
        <p:spPr>
          <a:xfrm>
            <a:off x="6891780" y="24801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0707C7A-59A6-4F26-BE20-87FE75A4E611}"/>
              </a:ext>
            </a:extLst>
          </p:cNvPr>
          <p:cNvSpPr/>
          <p:nvPr/>
        </p:nvSpPr>
        <p:spPr>
          <a:xfrm>
            <a:off x="3096895" y="5737860"/>
            <a:ext cx="3104857" cy="687654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3D5A4F3F-30BB-474E-B4AF-39EA1A8DC95D}"/>
              </a:ext>
            </a:extLst>
          </p:cNvPr>
          <p:cNvSpPr/>
          <p:nvPr/>
        </p:nvSpPr>
        <p:spPr>
          <a:xfrm>
            <a:off x="4952057" y="5517452"/>
            <a:ext cx="1252041" cy="174895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461FA2E-B8A3-499D-A9BC-A600D14D1487}"/>
              </a:ext>
            </a:extLst>
          </p:cNvPr>
          <p:cNvSpPr txBox="1">
            <a:spLocks noChangeAspect="1"/>
          </p:cNvSpPr>
          <p:nvPr/>
        </p:nvSpPr>
        <p:spPr>
          <a:xfrm>
            <a:off x="4807454" y="547674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4EE18CD-C847-43DF-8AD3-2CA79EA4C1F7}"/>
              </a:ext>
            </a:extLst>
          </p:cNvPr>
          <p:cNvSpPr txBox="1">
            <a:spLocks noChangeAspect="1"/>
          </p:cNvSpPr>
          <p:nvPr/>
        </p:nvSpPr>
        <p:spPr>
          <a:xfrm>
            <a:off x="3096896" y="565756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CFC0DC9-DEB6-4C64-973F-8C65C0FCCB5A}"/>
              </a:ext>
            </a:extLst>
          </p:cNvPr>
          <p:cNvSpPr txBox="1">
            <a:spLocks noChangeAspect="1"/>
          </p:cNvSpPr>
          <p:nvPr/>
        </p:nvSpPr>
        <p:spPr>
          <a:xfrm>
            <a:off x="8967383" y="248111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5B6D0BA-9630-4820-B491-B228FB1B693E}"/>
              </a:ext>
            </a:extLst>
          </p:cNvPr>
          <p:cNvSpPr txBox="1">
            <a:spLocks noChangeAspect="1"/>
          </p:cNvSpPr>
          <p:nvPr/>
        </p:nvSpPr>
        <p:spPr>
          <a:xfrm>
            <a:off x="6891779" y="28862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3F2C84C-B2FF-4273-83F5-BDFFCDB1D7C9}"/>
              </a:ext>
            </a:extLst>
          </p:cNvPr>
          <p:cNvSpPr txBox="1">
            <a:spLocks noChangeAspect="1"/>
          </p:cNvSpPr>
          <p:nvPr/>
        </p:nvSpPr>
        <p:spPr>
          <a:xfrm>
            <a:off x="6695765" y="35934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3F4C4147-98DC-4A77-B73B-C8F262932AA5}"/>
              </a:ext>
            </a:extLst>
          </p:cNvPr>
          <p:cNvSpPr/>
          <p:nvPr/>
        </p:nvSpPr>
        <p:spPr>
          <a:xfrm>
            <a:off x="2268992" y="3765423"/>
            <a:ext cx="516402" cy="180502"/>
          </a:xfrm>
          <a:prstGeom prst="rect">
            <a:avLst/>
          </a:prstGeom>
          <a:solidFill>
            <a:srgbClr val="0054A6">
              <a:alpha val="3000"/>
            </a:srgbClr>
          </a:solidFill>
          <a:ln w="127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F0F94CB-2074-4C79-BAAD-25AC5ECB822D}"/>
              </a:ext>
            </a:extLst>
          </p:cNvPr>
          <p:cNvSpPr txBox="1">
            <a:spLocks noChangeAspect="1"/>
          </p:cNvSpPr>
          <p:nvPr/>
        </p:nvSpPr>
        <p:spPr>
          <a:xfrm>
            <a:off x="2142166" y="369346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C86D60D-A52E-47CA-8B88-C8920E77D2F2}"/>
              </a:ext>
            </a:extLst>
          </p:cNvPr>
          <p:cNvSpPr txBox="1">
            <a:spLocks noChangeAspect="1"/>
          </p:cNvSpPr>
          <p:nvPr/>
        </p:nvSpPr>
        <p:spPr>
          <a:xfrm>
            <a:off x="1227650" y="38999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02277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247</Words>
  <Application>Microsoft Office PowerPoint</Application>
  <PresentationFormat>와이드스크린</PresentationFormat>
  <Paragraphs>59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8" baseType="lpstr">
      <vt:lpstr>Arial</vt:lpstr>
      <vt:lpstr>Wingdings</vt:lpstr>
      <vt:lpstr>나눔고딕</vt:lpstr>
      <vt:lpstr>맑은 고딕</vt:lpstr>
      <vt:lpstr>Office 테마</vt:lpstr>
      <vt:lpstr>차세대종합정보시스템 - 현장실습 도움말-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차세대종합정보시스템 - 현장실습 도움말-</dc:title>
  <dc:creator>User</dc:creator>
  <cp:lastModifiedBy>User</cp:lastModifiedBy>
  <cp:revision>1</cp:revision>
  <dcterms:created xsi:type="dcterms:W3CDTF">2022-06-28T05:35:51Z</dcterms:created>
  <dcterms:modified xsi:type="dcterms:W3CDTF">2022-06-28T05:35:55Z</dcterms:modified>
</cp:coreProperties>
</file>