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</p:sldIdLst>
  <p:sldSz cx="21599525" cy="32399288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EED2"/>
    <a:srgbClr val="DBE8D6"/>
    <a:srgbClr val="E8DBE5"/>
    <a:srgbClr val="FCD58E"/>
    <a:srgbClr val="FCD388"/>
    <a:srgbClr val="FDE5B9"/>
    <a:srgbClr val="E6E8F7"/>
    <a:srgbClr val="FCDA9E"/>
    <a:srgbClr val="EDDEEE"/>
    <a:srgbClr val="E9DB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6289" autoAdjust="0"/>
    <p:restoredTop sz="94660"/>
  </p:normalViewPr>
  <p:slideViewPr>
    <p:cSldViewPr snapToGrid="0">
      <p:cViewPr varScale="1">
        <p:scale>
          <a:sx n="24" d="100"/>
          <a:sy n="24" d="100"/>
        </p:scale>
        <p:origin x="2556" y="12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965" y="5302386"/>
            <a:ext cx="18359596" cy="11279752"/>
          </a:xfrm>
        </p:spPr>
        <p:txBody>
          <a:bodyPr anchor="b"/>
          <a:lstStyle>
            <a:lvl1pPr algn="ctr"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9941" y="17017128"/>
            <a:ext cx="16199644" cy="7822326"/>
          </a:xfrm>
        </p:spPr>
        <p:txBody>
          <a:bodyPr/>
          <a:lstStyle>
            <a:lvl1pPr marL="0" indent="0" algn="ctr">
              <a:buNone/>
              <a:defRPr sz="5669"/>
            </a:lvl1pPr>
            <a:lvl2pPr marL="1079998" indent="0" algn="ctr">
              <a:buNone/>
              <a:defRPr sz="4724"/>
            </a:lvl2pPr>
            <a:lvl3pPr marL="2159996" indent="0" algn="ctr">
              <a:buNone/>
              <a:defRPr sz="4252"/>
            </a:lvl3pPr>
            <a:lvl4pPr marL="3239994" indent="0" algn="ctr">
              <a:buNone/>
              <a:defRPr sz="3780"/>
            </a:lvl4pPr>
            <a:lvl5pPr marL="4319991" indent="0" algn="ctr">
              <a:buNone/>
              <a:defRPr sz="3780"/>
            </a:lvl5pPr>
            <a:lvl6pPr marL="5399989" indent="0" algn="ctr">
              <a:buNone/>
              <a:defRPr sz="3780"/>
            </a:lvl6pPr>
            <a:lvl7pPr marL="6479987" indent="0" algn="ctr">
              <a:buNone/>
              <a:defRPr sz="3780"/>
            </a:lvl7pPr>
            <a:lvl8pPr marL="7559985" indent="0" algn="ctr">
              <a:buNone/>
              <a:defRPr sz="3780"/>
            </a:lvl8pPr>
            <a:lvl9pPr marL="8639983" indent="0" algn="ctr">
              <a:buNone/>
              <a:defRPr sz="378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3430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7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19" y="8077332"/>
            <a:ext cx="18629590" cy="13477201"/>
          </a:xfrm>
        </p:spPr>
        <p:txBody>
          <a:bodyPr anchor="b"/>
          <a:lstStyle>
            <a:lvl1pPr>
              <a:defRPr sz="14173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19" y="21682033"/>
            <a:ext cx="18629590" cy="7087342"/>
          </a:xfrm>
        </p:spPr>
        <p:txBody>
          <a:bodyPr/>
          <a:lstStyle>
            <a:lvl1pPr marL="0" indent="0">
              <a:buNone/>
              <a:defRPr sz="5669">
                <a:solidFill>
                  <a:schemeClr val="tx1"/>
                </a:solidFill>
              </a:defRPr>
            </a:lvl1pPr>
            <a:lvl2pPr marL="1079998" indent="0">
              <a:buNone/>
              <a:defRPr sz="4724">
                <a:solidFill>
                  <a:schemeClr val="tx1">
                    <a:tint val="75000"/>
                  </a:schemeClr>
                </a:solidFill>
              </a:defRPr>
            </a:lvl2pPr>
            <a:lvl3pPr marL="2159996" indent="0">
              <a:buNone/>
              <a:defRPr sz="4252">
                <a:solidFill>
                  <a:schemeClr val="tx1">
                    <a:tint val="75000"/>
                  </a:schemeClr>
                </a:solidFill>
              </a:defRPr>
            </a:lvl3pPr>
            <a:lvl4pPr marL="3239994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4pPr>
            <a:lvl5pPr marL="4319991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5pPr>
            <a:lvl6pPr marL="5399989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6pPr>
            <a:lvl7pPr marL="6479987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7pPr>
            <a:lvl8pPr marL="7559985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8pPr>
            <a:lvl9pPr marL="8639983" indent="0">
              <a:buNone/>
              <a:defRPr sz="37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49177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967" y="8624810"/>
            <a:ext cx="9179798" cy="2055705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34760" y="8624810"/>
            <a:ext cx="9179798" cy="20557051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3483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1724969"/>
            <a:ext cx="18629590" cy="626236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783" y="7942328"/>
            <a:ext cx="9137610" cy="3892412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7783" y="11834740"/>
            <a:ext cx="9137610" cy="1740712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934761" y="7942328"/>
            <a:ext cx="9182611" cy="3892412"/>
          </a:xfrm>
        </p:spPr>
        <p:txBody>
          <a:bodyPr anchor="b"/>
          <a:lstStyle>
            <a:lvl1pPr marL="0" indent="0">
              <a:buNone/>
              <a:defRPr sz="5669" b="1"/>
            </a:lvl1pPr>
            <a:lvl2pPr marL="1079998" indent="0">
              <a:buNone/>
              <a:defRPr sz="4724" b="1"/>
            </a:lvl2pPr>
            <a:lvl3pPr marL="2159996" indent="0">
              <a:buNone/>
              <a:defRPr sz="4252" b="1"/>
            </a:lvl3pPr>
            <a:lvl4pPr marL="3239994" indent="0">
              <a:buNone/>
              <a:defRPr sz="3780" b="1"/>
            </a:lvl4pPr>
            <a:lvl5pPr marL="4319991" indent="0">
              <a:buNone/>
              <a:defRPr sz="3780" b="1"/>
            </a:lvl5pPr>
            <a:lvl6pPr marL="5399989" indent="0">
              <a:buNone/>
              <a:defRPr sz="3780" b="1"/>
            </a:lvl6pPr>
            <a:lvl7pPr marL="6479987" indent="0">
              <a:buNone/>
              <a:defRPr sz="3780" b="1"/>
            </a:lvl7pPr>
            <a:lvl8pPr marL="7559985" indent="0">
              <a:buNone/>
              <a:defRPr sz="3780" b="1"/>
            </a:lvl8pPr>
            <a:lvl9pPr marL="8639983" indent="0">
              <a:buNone/>
              <a:defRPr sz="378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934761" y="11834740"/>
            <a:ext cx="9182611" cy="17407120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9692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0383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23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159952"/>
            <a:ext cx="6966409" cy="7559834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82611" y="4664905"/>
            <a:ext cx="10934760" cy="23024494"/>
          </a:xfrm>
        </p:spPr>
        <p:txBody>
          <a:bodyPr/>
          <a:lstStyle>
            <a:lvl1pPr>
              <a:defRPr sz="7559"/>
            </a:lvl1pPr>
            <a:lvl2pPr>
              <a:defRPr sz="6614"/>
            </a:lvl2pPr>
            <a:lvl3pPr>
              <a:defRPr sz="5669"/>
            </a:lvl3pPr>
            <a:lvl4pPr>
              <a:defRPr sz="4724"/>
            </a:lvl4pPr>
            <a:lvl5pPr>
              <a:defRPr sz="4724"/>
            </a:lvl5pPr>
            <a:lvl6pPr>
              <a:defRPr sz="4724"/>
            </a:lvl6pPr>
            <a:lvl7pPr>
              <a:defRPr sz="4724"/>
            </a:lvl7pPr>
            <a:lvl8pPr>
              <a:defRPr sz="4724"/>
            </a:lvl8pPr>
            <a:lvl9pPr>
              <a:defRPr sz="4724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719786"/>
            <a:ext cx="6966409" cy="1800710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6913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781" y="2159952"/>
            <a:ext cx="6966409" cy="7559834"/>
          </a:xfrm>
        </p:spPr>
        <p:txBody>
          <a:bodyPr anchor="b"/>
          <a:lstStyle>
            <a:lvl1pPr>
              <a:defRPr sz="755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82611" y="4664905"/>
            <a:ext cx="10934760" cy="23024494"/>
          </a:xfrm>
        </p:spPr>
        <p:txBody>
          <a:bodyPr anchor="t"/>
          <a:lstStyle>
            <a:lvl1pPr marL="0" indent="0">
              <a:buNone/>
              <a:defRPr sz="7559"/>
            </a:lvl1pPr>
            <a:lvl2pPr marL="1079998" indent="0">
              <a:buNone/>
              <a:defRPr sz="6614"/>
            </a:lvl2pPr>
            <a:lvl3pPr marL="2159996" indent="0">
              <a:buNone/>
              <a:defRPr sz="5669"/>
            </a:lvl3pPr>
            <a:lvl4pPr marL="3239994" indent="0">
              <a:buNone/>
              <a:defRPr sz="4724"/>
            </a:lvl4pPr>
            <a:lvl5pPr marL="4319991" indent="0">
              <a:buNone/>
              <a:defRPr sz="4724"/>
            </a:lvl5pPr>
            <a:lvl6pPr marL="5399989" indent="0">
              <a:buNone/>
              <a:defRPr sz="4724"/>
            </a:lvl6pPr>
            <a:lvl7pPr marL="6479987" indent="0">
              <a:buNone/>
              <a:defRPr sz="4724"/>
            </a:lvl7pPr>
            <a:lvl8pPr marL="7559985" indent="0">
              <a:buNone/>
              <a:defRPr sz="4724"/>
            </a:lvl8pPr>
            <a:lvl9pPr marL="8639983" indent="0">
              <a:buNone/>
              <a:defRPr sz="4724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7781" y="9719786"/>
            <a:ext cx="6966409" cy="18007107"/>
          </a:xfrm>
        </p:spPr>
        <p:txBody>
          <a:bodyPr/>
          <a:lstStyle>
            <a:lvl1pPr marL="0" indent="0">
              <a:buNone/>
              <a:defRPr sz="3780"/>
            </a:lvl1pPr>
            <a:lvl2pPr marL="1079998" indent="0">
              <a:buNone/>
              <a:defRPr sz="3307"/>
            </a:lvl2pPr>
            <a:lvl3pPr marL="2159996" indent="0">
              <a:buNone/>
              <a:defRPr sz="2835"/>
            </a:lvl3pPr>
            <a:lvl4pPr marL="3239994" indent="0">
              <a:buNone/>
              <a:defRPr sz="2362"/>
            </a:lvl4pPr>
            <a:lvl5pPr marL="4319991" indent="0">
              <a:buNone/>
              <a:defRPr sz="2362"/>
            </a:lvl5pPr>
            <a:lvl6pPr marL="5399989" indent="0">
              <a:buNone/>
              <a:defRPr sz="2362"/>
            </a:lvl6pPr>
            <a:lvl7pPr marL="6479987" indent="0">
              <a:buNone/>
              <a:defRPr sz="2362"/>
            </a:lvl7pPr>
            <a:lvl8pPr marL="7559985" indent="0">
              <a:buNone/>
              <a:defRPr sz="2362"/>
            </a:lvl8pPr>
            <a:lvl9pPr marL="8639983" indent="0">
              <a:buNone/>
              <a:defRPr sz="2362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192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440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457161" y="1724962"/>
            <a:ext cx="4657398" cy="2745689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968" y="1724962"/>
            <a:ext cx="13702199" cy="2745689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017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968" y="1724969"/>
            <a:ext cx="18629590" cy="62623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968" y="8624810"/>
            <a:ext cx="18629590" cy="205570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84967" y="30029347"/>
            <a:ext cx="4859893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A510C-EFCF-4D38-AF0C-218EBB046581}" type="datetimeFigureOut">
              <a:rPr lang="ko-KR" altLang="en-US" smtClean="0"/>
              <a:t>2021-05-28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154843" y="30029347"/>
            <a:ext cx="7289840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254665" y="30029347"/>
            <a:ext cx="4859893" cy="17249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B1FB2-2989-42A4-BE6C-C857E6087B9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8825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59996" rtl="0" eaLnBrk="1" latinLnBrk="1" hangingPunct="1">
        <a:lnSpc>
          <a:spcPct val="90000"/>
        </a:lnSpc>
        <a:spcBef>
          <a:spcPct val="0"/>
        </a:spcBef>
        <a:buNone/>
        <a:defRPr sz="103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2159996" rtl="0" eaLnBrk="1" latinLnBrk="1" hangingPunct="1">
        <a:lnSpc>
          <a:spcPct val="90000"/>
        </a:lnSpc>
        <a:spcBef>
          <a:spcPts val="2362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1pPr>
      <a:lvl2pPr marL="1619997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5669" kern="1200">
          <a:solidFill>
            <a:schemeClr val="tx1"/>
          </a:solidFill>
          <a:latin typeface="+mn-lt"/>
          <a:ea typeface="+mn-ea"/>
          <a:cs typeface="+mn-cs"/>
        </a:defRPr>
      </a:lvl2pPr>
      <a:lvl3pPr marL="2699995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724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859990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939988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7019986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8099984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9179982" indent="-539999" algn="l" defTabSz="2159996" rtl="0" eaLnBrk="1" latinLnBrk="1" hangingPunct="1">
        <a:lnSpc>
          <a:spcPct val="90000"/>
        </a:lnSpc>
        <a:spcBef>
          <a:spcPts val="1181"/>
        </a:spcBef>
        <a:buFont typeface="Arial" panose="020B0604020202020204" pitchFamily="34" charset="0"/>
        <a:buChar char="•"/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1pPr>
      <a:lvl2pPr marL="1079998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2pPr>
      <a:lvl3pPr marL="2159996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3pPr>
      <a:lvl4pPr marL="3239994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4pPr>
      <a:lvl5pPr marL="4319991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5pPr>
      <a:lvl6pPr marL="5399989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6pPr>
      <a:lvl7pPr marL="6479987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7pPr>
      <a:lvl8pPr marL="7559985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8pPr>
      <a:lvl9pPr marL="8639983" algn="l" defTabSz="2159996" rtl="0" eaLnBrk="1" latinLnBrk="1" hangingPunct="1">
        <a:defRPr sz="425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DFC123D-8A62-4B47-933E-1E9DA059E055}"/>
              </a:ext>
            </a:extLst>
          </p:cNvPr>
          <p:cNvSpPr/>
          <p:nvPr/>
        </p:nvSpPr>
        <p:spPr>
          <a:xfrm>
            <a:off x="1301837" y="536857"/>
            <a:ext cx="19659599" cy="31325574"/>
          </a:xfrm>
          <a:prstGeom prst="roundRect">
            <a:avLst>
              <a:gd name="adj" fmla="val 8181"/>
            </a:avLst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실험에 이르는 서비스를 제공합니다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29453DD-F66E-48AF-9361-C9C4D4AE5A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228074" y="17421366"/>
            <a:ext cx="7554495" cy="64250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64843E5-503C-4D3B-8E77-2088E2F1874F}"/>
              </a:ext>
            </a:extLst>
          </p:cNvPr>
          <p:cNvSpPr txBox="1"/>
          <p:nvPr/>
        </p:nvSpPr>
        <p:spPr>
          <a:xfrm>
            <a:off x="2579901" y="2086149"/>
            <a:ext cx="157703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 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r>
              <a:rPr lang="ko-KR" altLang="en-US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대기업 지원 전 기초 지식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endParaRPr lang="ko-KR" altLang="en-US" sz="60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A0CA936-11CE-4CF4-AC26-1455A54A592F}"/>
              </a:ext>
            </a:extLst>
          </p:cNvPr>
          <p:cNvSpPr txBox="1"/>
          <p:nvPr/>
        </p:nvSpPr>
        <p:spPr>
          <a:xfrm>
            <a:off x="1717329" y="3545373"/>
            <a:ext cx="10084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&lt;</a:t>
            </a:r>
            <a:r>
              <a:rPr lang="ko-KR" altLang="en-US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삼성 바이오로직스</a:t>
            </a:r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&gt;</a:t>
            </a: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97E9539-78D6-4A2F-906E-EF5FB2266217}"/>
              </a:ext>
            </a:extLst>
          </p:cNvPr>
          <p:cNvCxnSpPr>
            <a:cxnSpLocks/>
          </p:cNvCxnSpPr>
          <p:nvPr/>
        </p:nvCxnSpPr>
        <p:spPr>
          <a:xfrm>
            <a:off x="1197643" y="3101812"/>
            <a:ext cx="19659599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2">
            <a:extLst>
              <a:ext uri="{FF2B5EF4-FFF2-40B4-BE49-F238E27FC236}">
                <a16:creationId xmlns:a16="http://schemas.microsoft.com/office/drawing/2014/main" id="{FC6E1FE7-6552-4146-85FA-1C11ED3995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-4120935" y="15558960"/>
            <a:ext cx="29912561" cy="55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0FEC9EAB-D1EB-4C91-B6A3-6A84AD22663B}"/>
              </a:ext>
            </a:extLst>
          </p:cNvPr>
          <p:cNvSpPr/>
          <p:nvPr/>
        </p:nvSpPr>
        <p:spPr>
          <a:xfrm>
            <a:off x="7865948" y="814478"/>
            <a:ext cx="5926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채용정보 </a:t>
            </a:r>
            <a:r>
              <a:rPr lang="en-US" altLang="ko-KR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3</a:t>
            </a:r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월호</a:t>
            </a:r>
            <a:endParaRPr lang="en-US" altLang="ko-KR" sz="72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4D4CEA-9F95-47DB-AF46-7B0DA2C5DC3E}"/>
              </a:ext>
            </a:extLst>
          </p:cNvPr>
          <p:cNvSpPr txBox="1"/>
          <p:nvPr/>
        </p:nvSpPr>
        <p:spPr>
          <a:xfrm>
            <a:off x="1945517" y="4571816"/>
            <a:ext cx="2864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① 간단소개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B30699-6A12-4E83-9ADC-0403008215F7}"/>
              </a:ext>
            </a:extLst>
          </p:cNvPr>
          <p:cNvSpPr txBox="1"/>
          <p:nvPr/>
        </p:nvSpPr>
        <p:spPr>
          <a:xfrm>
            <a:off x="2052068" y="5457112"/>
            <a:ext cx="1815913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/>
              <a:t>  삼성 바이오로직스는 단일 공장 세계 최대의 생산 시설과 가장 빠른 프로세스를 인정받고</a:t>
            </a:r>
            <a:endParaRPr lang="en-US" altLang="ko-KR" sz="3600" dirty="0"/>
          </a:p>
          <a:p>
            <a:r>
              <a:rPr lang="ko-KR" altLang="en-US" sz="3600" dirty="0"/>
              <a:t> 글로벌 바이오제약회사의 진화하는 수요에 발 맞춰 </a:t>
            </a:r>
            <a:r>
              <a:rPr lang="ko-KR" altLang="en-US" sz="3600" dirty="0">
                <a:solidFill>
                  <a:srgbClr val="FF0000"/>
                </a:solidFill>
              </a:rPr>
              <a:t>바이오제약품의</a:t>
            </a:r>
            <a:endParaRPr lang="en-US" altLang="ko-KR" sz="3600" dirty="0">
              <a:solidFill>
                <a:srgbClr val="FF0000"/>
              </a:solidFill>
            </a:endParaRPr>
          </a:p>
          <a:p>
            <a:r>
              <a:rPr lang="ko-KR" altLang="en-US" sz="3600" dirty="0">
                <a:solidFill>
                  <a:srgbClr val="FF0000"/>
                </a:solidFill>
              </a:rPr>
              <a:t> 위탁 생산</a:t>
            </a:r>
            <a:r>
              <a:rPr lang="en-US" altLang="ko-KR" sz="3600" dirty="0">
                <a:solidFill>
                  <a:srgbClr val="FF0000"/>
                </a:solidFill>
              </a:rPr>
              <a:t>, </a:t>
            </a:r>
            <a:r>
              <a:rPr lang="ko-KR" altLang="en-US" sz="3600" dirty="0">
                <a:solidFill>
                  <a:srgbClr val="FF0000"/>
                </a:solidFill>
              </a:rPr>
              <a:t>개발 그리고 실험</a:t>
            </a:r>
            <a:r>
              <a:rPr lang="ko-KR" altLang="en-US" sz="3600" dirty="0"/>
              <a:t>에 이르는 서비스를 제공하는 회사입니다</a:t>
            </a:r>
            <a:r>
              <a:rPr lang="en-US" altLang="ko-KR" sz="3600" dirty="0"/>
              <a:t>.</a:t>
            </a:r>
            <a:endParaRPr lang="ko-KR" altLang="en-US" sz="36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1C1568-9F3D-4A36-8DCD-B3854F670A38}"/>
              </a:ext>
            </a:extLst>
          </p:cNvPr>
          <p:cNvSpPr txBox="1"/>
          <p:nvPr/>
        </p:nvSpPr>
        <p:spPr>
          <a:xfrm>
            <a:off x="1945517" y="7252778"/>
            <a:ext cx="23519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② 인재상</a:t>
            </a: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78B4899F-8DC3-4B79-A7EA-3CD3CCF81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15995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870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1D8A326-940D-4BBB-B798-D463DDA6A7A7}"/>
              </a:ext>
            </a:extLst>
          </p:cNvPr>
          <p:cNvSpPr txBox="1"/>
          <p:nvPr/>
        </p:nvSpPr>
        <p:spPr>
          <a:xfrm>
            <a:off x="2052069" y="8091874"/>
            <a:ext cx="2888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/>
              <a:t> </a:t>
            </a:r>
          </a:p>
        </p:txBody>
      </p:sp>
      <p:sp>
        <p:nvSpPr>
          <p:cNvPr id="21" name="Rectangle 1">
            <a:extLst>
              <a:ext uri="{FF2B5EF4-FFF2-40B4-BE49-F238E27FC236}">
                <a16:creationId xmlns:a16="http://schemas.microsoft.com/office/drawing/2014/main" id="{C6C7D591-041C-493E-8354-C0BA470E7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2634762"/>
            <a:ext cx="215995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870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D594F746-E39F-46F6-93D5-8892E797FB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152400"/>
            <a:ext cx="2159952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870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ko-K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C56D2ED-3BDD-4961-9B41-6D4B21EB9CDD}"/>
              </a:ext>
            </a:extLst>
          </p:cNvPr>
          <p:cNvSpPr/>
          <p:nvPr/>
        </p:nvSpPr>
        <p:spPr>
          <a:xfrm>
            <a:off x="2052068" y="8114370"/>
            <a:ext cx="10798175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3600" dirty="0"/>
              <a:t> 회사 비전과 목표를 공유하며</a:t>
            </a:r>
            <a:r>
              <a:rPr lang="en-US" altLang="ko-KR" sz="3600" dirty="0"/>
              <a:t>, </a:t>
            </a:r>
          </a:p>
          <a:p>
            <a:r>
              <a:rPr lang="ko-KR" altLang="en-US" sz="3600" dirty="0">
                <a:solidFill>
                  <a:srgbClr val="FF0000"/>
                </a:solidFill>
              </a:rPr>
              <a:t>강한 열정과 책임감</a:t>
            </a:r>
            <a:r>
              <a:rPr lang="ko-KR" altLang="en-US" sz="3600" dirty="0"/>
              <a:t>으로 해당분야 최고의 </a:t>
            </a:r>
            <a:r>
              <a:rPr lang="ko-KR" altLang="en-US" sz="3600" dirty="0">
                <a:solidFill>
                  <a:srgbClr val="FF0000"/>
                </a:solidFill>
              </a:rPr>
              <a:t>전문성과 실행력</a:t>
            </a:r>
            <a:r>
              <a:rPr lang="ko-KR" altLang="en-US" sz="3600" dirty="0"/>
              <a:t>을 통해 성과창출을 극대화하고</a:t>
            </a:r>
            <a:r>
              <a:rPr lang="en-US" altLang="ko-KR" sz="3600" dirty="0"/>
              <a:t>, </a:t>
            </a:r>
          </a:p>
          <a:p>
            <a:r>
              <a:rPr lang="ko-KR" altLang="en-US" sz="3600" dirty="0">
                <a:solidFill>
                  <a:srgbClr val="FF0000"/>
                </a:solidFill>
              </a:rPr>
              <a:t>협업</a:t>
            </a:r>
            <a:r>
              <a:rPr lang="ko-KR" altLang="en-US" sz="3600" dirty="0"/>
              <a:t>으로 집단지성을 추구하는 </a:t>
            </a:r>
            <a:r>
              <a:rPr lang="en-US" altLang="ko-KR" sz="3600" dirty="0">
                <a:solidFill>
                  <a:srgbClr val="FF0000"/>
                </a:solidFill>
              </a:rPr>
              <a:t>T</a:t>
            </a:r>
            <a:r>
              <a:rPr lang="ko-KR" altLang="en-US" sz="3600" dirty="0">
                <a:solidFill>
                  <a:srgbClr val="FF0000"/>
                </a:solidFill>
              </a:rPr>
              <a:t>자형 글로벌 인재 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1E311199-7472-413E-8F66-6EB72293827B}"/>
              </a:ext>
            </a:extLst>
          </p:cNvPr>
          <p:cNvSpPr/>
          <p:nvPr/>
        </p:nvSpPr>
        <p:spPr>
          <a:xfrm>
            <a:off x="12850243" y="7606722"/>
            <a:ext cx="7072101" cy="260634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186D454-E5E3-481D-B8D8-4E7EAC6FD418}"/>
              </a:ext>
            </a:extLst>
          </p:cNvPr>
          <p:cNvSpPr txBox="1"/>
          <p:nvPr/>
        </p:nvSpPr>
        <p:spPr>
          <a:xfrm>
            <a:off x="13228074" y="7388848"/>
            <a:ext cx="3034805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T</a:t>
            </a:r>
            <a:r>
              <a:rPr lang="ko-KR" altLang="en-US" sz="3600" dirty="0"/>
              <a:t>자형 인재란</a:t>
            </a:r>
            <a:r>
              <a:rPr lang="en-US" altLang="ko-KR" sz="3600" dirty="0"/>
              <a:t>?</a:t>
            </a:r>
            <a:endParaRPr lang="ko-KR" altLang="en-US" sz="36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01F1378-DFEE-46D4-81A9-D58DF27BBD4E}"/>
              </a:ext>
            </a:extLst>
          </p:cNvPr>
          <p:cNvSpPr txBox="1"/>
          <p:nvPr/>
        </p:nvSpPr>
        <p:spPr>
          <a:xfrm>
            <a:off x="13625046" y="8172078"/>
            <a:ext cx="578395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/>
              <a:t>한 분야의 전문가가 아니라</a:t>
            </a:r>
            <a:endParaRPr lang="en-US" altLang="ko-KR" sz="3600" dirty="0"/>
          </a:p>
          <a:p>
            <a:pPr algn="ctr"/>
            <a:r>
              <a:rPr lang="ko-KR" altLang="en-US" sz="3600" dirty="0"/>
              <a:t> </a:t>
            </a:r>
            <a:r>
              <a:rPr lang="ko-KR" altLang="en-US" sz="3600" dirty="0">
                <a:solidFill>
                  <a:srgbClr val="FF0000"/>
                </a:solidFill>
              </a:rPr>
              <a:t>여러 분야에 걸쳐 깊이 있는</a:t>
            </a:r>
            <a:endParaRPr lang="en-US" altLang="ko-KR" sz="3600" dirty="0">
              <a:solidFill>
                <a:srgbClr val="FF0000"/>
              </a:solidFill>
            </a:endParaRPr>
          </a:p>
          <a:p>
            <a:pPr algn="ctr"/>
            <a:r>
              <a:rPr lang="ko-KR" altLang="en-US" sz="3600" dirty="0">
                <a:solidFill>
                  <a:srgbClr val="FF0000"/>
                </a:solidFill>
              </a:rPr>
              <a:t> 지식</a:t>
            </a:r>
            <a:r>
              <a:rPr lang="ko-KR" altLang="en-US" sz="3600" dirty="0"/>
              <a:t>을 갖춘 인재</a:t>
            </a:r>
          </a:p>
          <a:p>
            <a:pPr algn="ctr"/>
            <a:endParaRPr lang="ko-KR" altLang="en-US" sz="3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4F2C42F-6B0F-4ABB-B140-5D625D821FCA}"/>
              </a:ext>
            </a:extLst>
          </p:cNvPr>
          <p:cNvSpPr txBox="1"/>
          <p:nvPr/>
        </p:nvSpPr>
        <p:spPr>
          <a:xfrm>
            <a:off x="2052068" y="10576400"/>
            <a:ext cx="29803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③ 채용정보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0ABCEA9-5D91-4660-9E41-8F5EF1186EDB}"/>
              </a:ext>
            </a:extLst>
          </p:cNvPr>
          <p:cNvSpPr txBox="1"/>
          <p:nvPr/>
        </p:nvSpPr>
        <p:spPr>
          <a:xfrm>
            <a:off x="2448706" y="11431316"/>
            <a:ext cx="2997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1) </a:t>
            </a:r>
            <a:r>
              <a:rPr lang="ko-KR" altLang="en-US" sz="4000" dirty="0"/>
              <a:t>채용절차</a:t>
            </a:r>
            <a:r>
              <a:rPr lang="en-US" altLang="ko-KR" sz="4000" dirty="0"/>
              <a:t> </a:t>
            </a:r>
            <a:r>
              <a:rPr lang="ko-KR" altLang="en-US" sz="4000" dirty="0"/>
              <a:t> </a:t>
            </a:r>
          </a:p>
        </p:txBody>
      </p:sp>
      <p:pic>
        <p:nvPicPr>
          <p:cNvPr id="19" name="그림 18">
            <a:extLst>
              <a:ext uri="{FF2B5EF4-FFF2-40B4-BE49-F238E27FC236}">
                <a16:creationId xmlns:a16="http://schemas.microsoft.com/office/drawing/2014/main" id="{1FB640F8-E943-47D9-B34E-9F76C5CE3E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9901" y="12292909"/>
            <a:ext cx="16139158" cy="3818723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2083F9E1-D411-4087-B26F-AE251F83D00D}"/>
              </a:ext>
            </a:extLst>
          </p:cNvPr>
          <p:cNvSpPr txBox="1"/>
          <p:nvPr/>
        </p:nvSpPr>
        <p:spPr>
          <a:xfrm>
            <a:off x="2235611" y="19169855"/>
            <a:ext cx="28825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2) </a:t>
            </a:r>
            <a:r>
              <a:rPr lang="ko-KR" altLang="en-US" sz="4000" dirty="0"/>
              <a:t>지원 자격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D6DB74B-C0A2-4C10-B5D0-28C8F82847E4}"/>
              </a:ext>
            </a:extLst>
          </p:cNvPr>
          <p:cNvSpPr txBox="1"/>
          <p:nvPr/>
        </p:nvSpPr>
        <p:spPr>
          <a:xfrm>
            <a:off x="2446406" y="19964052"/>
            <a:ext cx="1139614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dirty="0"/>
              <a:t>[</a:t>
            </a:r>
            <a:r>
              <a:rPr lang="ko-KR" altLang="en-US" sz="3600" dirty="0"/>
              <a:t>공정</a:t>
            </a:r>
            <a:r>
              <a:rPr lang="en-US" altLang="ko-KR" sz="3600" dirty="0"/>
              <a:t>/</a:t>
            </a:r>
            <a:r>
              <a:rPr lang="ko-KR" altLang="en-US" sz="3600" dirty="0" err="1"/>
              <a:t>개발직</a:t>
            </a:r>
            <a:r>
              <a:rPr lang="en-US" altLang="ko-KR" sz="3600" dirty="0"/>
              <a:t>] </a:t>
            </a:r>
            <a:r>
              <a:rPr lang="ko-KR" altLang="en-US" sz="3600" dirty="0"/>
              <a:t>생물</a:t>
            </a:r>
            <a:r>
              <a:rPr lang="en-US" altLang="ko-KR" sz="3600" dirty="0"/>
              <a:t>, </a:t>
            </a:r>
            <a:r>
              <a:rPr lang="ko-KR" altLang="en-US" sz="3600" dirty="0"/>
              <a:t>화학</a:t>
            </a:r>
            <a:r>
              <a:rPr lang="en-US" altLang="ko-KR" sz="3600" dirty="0"/>
              <a:t>/</a:t>
            </a:r>
            <a:r>
              <a:rPr lang="ko-KR" altLang="en-US" sz="3600" dirty="0"/>
              <a:t>화공</a:t>
            </a:r>
            <a:r>
              <a:rPr lang="en-US" altLang="ko-KR" sz="3600" dirty="0"/>
              <a:t>, </a:t>
            </a:r>
            <a:r>
              <a:rPr lang="ko-KR" altLang="en-US" sz="3600" dirty="0"/>
              <a:t>기계</a:t>
            </a:r>
            <a:r>
              <a:rPr lang="en-US" altLang="ko-KR" sz="3600" dirty="0"/>
              <a:t>, </a:t>
            </a:r>
            <a:r>
              <a:rPr lang="ko-KR" altLang="en-US" sz="3600" dirty="0"/>
              <a:t>산업공학 유관 전공 </a:t>
            </a:r>
          </a:p>
          <a:p>
            <a:r>
              <a:rPr lang="en-US" altLang="ko-KR" sz="4000" dirty="0"/>
              <a:t>[</a:t>
            </a:r>
            <a:r>
              <a:rPr lang="ko-KR" altLang="en-US" sz="3600" dirty="0"/>
              <a:t>경영지원직</a:t>
            </a:r>
            <a:r>
              <a:rPr lang="en-US" altLang="ko-KR" sz="3600" dirty="0"/>
              <a:t>]</a:t>
            </a:r>
            <a:r>
              <a:rPr lang="ko-KR" altLang="en-US" sz="3600" dirty="0"/>
              <a:t>전공 무관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819F41-69B9-4A88-A4A6-479B0DAD59D0}"/>
              </a:ext>
            </a:extLst>
          </p:cNvPr>
          <p:cNvSpPr txBox="1"/>
          <p:nvPr/>
        </p:nvSpPr>
        <p:spPr>
          <a:xfrm>
            <a:off x="2340931" y="21440638"/>
            <a:ext cx="11211724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/>
              <a:t>공고에 </a:t>
            </a:r>
            <a:r>
              <a:rPr lang="ko-KR" altLang="en-US" sz="3600" dirty="0" err="1"/>
              <a:t>명시되어있는</a:t>
            </a:r>
            <a:r>
              <a:rPr lang="ko-KR" altLang="en-US" sz="3600" dirty="0"/>
              <a:t> 시점에 입사 가능한 자 </a:t>
            </a:r>
          </a:p>
          <a:p>
            <a:r>
              <a:rPr lang="en-US" altLang="ko-KR" sz="3600" dirty="0"/>
              <a:t>-</a:t>
            </a:r>
            <a:r>
              <a:rPr lang="ko-KR" altLang="en-US" sz="3600" dirty="0">
                <a:solidFill>
                  <a:srgbClr val="FF0000"/>
                </a:solidFill>
              </a:rPr>
              <a:t>어학 자격 보유자 </a:t>
            </a:r>
            <a:r>
              <a:rPr lang="en-US" altLang="ko-KR" sz="3600" dirty="0">
                <a:solidFill>
                  <a:srgbClr val="FF0000"/>
                </a:solidFill>
              </a:rPr>
              <a:t>(</a:t>
            </a:r>
            <a:r>
              <a:rPr lang="en-US" altLang="ko-KR" sz="3600" dirty="0" err="1">
                <a:solidFill>
                  <a:srgbClr val="FF0000"/>
                </a:solidFill>
              </a:rPr>
              <a:t>OPIc</a:t>
            </a:r>
            <a:r>
              <a:rPr lang="en-US" altLang="ko-KR" sz="3600" dirty="0">
                <a:solidFill>
                  <a:srgbClr val="FF0000"/>
                </a:solidFill>
              </a:rPr>
              <a:t> IM/TOEIC Speaking lv.6 </a:t>
            </a:r>
            <a:r>
              <a:rPr lang="ko-KR" altLang="en-US" sz="3600" dirty="0">
                <a:solidFill>
                  <a:srgbClr val="FF0000"/>
                </a:solidFill>
              </a:rPr>
              <a:t>이상</a:t>
            </a:r>
            <a:r>
              <a:rPr lang="en-US" altLang="ko-KR" sz="3600" dirty="0">
                <a:solidFill>
                  <a:srgbClr val="FF0000"/>
                </a:solidFill>
              </a:rPr>
              <a:t>)</a:t>
            </a:r>
          </a:p>
          <a:p>
            <a:r>
              <a:rPr lang="en-US" altLang="ko-KR" sz="3600" dirty="0"/>
              <a:t>-</a:t>
            </a:r>
            <a:r>
              <a:rPr lang="ko-KR" altLang="en-US" sz="3600" dirty="0"/>
              <a:t>병역 필 또는 면제자로 해외여행에 결격사유가 없는 자</a:t>
            </a:r>
          </a:p>
          <a:p>
            <a:endParaRPr lang="ko-KR" altLang="en-US" sz="40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B3A9E78-5111-4043-88E6-888F4B0F93E9}"/>
              </a:ext>
            </a:extLst>
          </p:cNvPr>
          <p:cNvSpPr txBox="1"/>
          <p:nvPr/>
        </p:nvSpPr>
        <p:spPr>
          <a:xfrm>
            <a:off x="5274235" y="11651500"/>
            <a:ext cx="69188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(</a:t>
            </a:r>
            <a:r>
              <a:rPr lang="ko-KR" altLang="en-US" sz="3600" dirty="0"/>
              <a:t>상반기지원</a:t>
            </a:r>
            <a:r>
              <a:rPr lang="en-US" altLang="ko-KR" sz="3600" dirty="0"/>
              <a:t>:3</a:t>
            </a:r>
            <a:r>
              <a:rPr lang="ko-KR" altLang="en-US" sz="3600" dirty="0"/>
              <a:t>월</a:t>
            </a:r>
            <a:r>
              <a:rPr lang="en-US" altLang="ko-KR" sz="3600" dirty="0"/>
              <a:t>, </a:t>
            </a:r>
            <a:r>
              <a:rPr lang="ko-KR" altLang="en-US" sz="3600" dirty="0"/>
              <a:t>하반기지원 </a:t>
            </a:r>
            <a:r>
              <a:rPr lang="en-US" altLang="ko-KR" sz="3600" dirty="0"/>
              <a:t>9</a:t>
            </a:r>
            <a:r>
              <a:rPr lang="ko-KR" altLang="en-US" sz="3600" dirty="0"/>
              <a:t>월</a:t>
            </a:r>
            <a:r>
              <a:rPr lang="en-US" altLang="ko-KR" sz="3600" dirty="0"/>
              <a:t>)</a:t>
            </a:r>
            <a:endParaRPr lang="ko-KR" altLang="en-US" sz="36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503875B-F174-4F16-8211-AAEEBB8059B3}"/>
              </a:ext>
            </a:extLst>
          </p:cNvPr>
          <p:cNvSpPr txBox="1"/>
          <p:nvPr/>
        </p:nvSpPr>
        <p:spPr>
          <a:xfrm>
            <a:off x="2446406" y="15755026"/>
            <a:ext cx="177648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/>
              <a:t>직무 적합성 평가</a:t>
            </a:r>
            <a:r>
              <a:rPr lang="en-US" altLang="ko-KR" sz="3600" dirty="0"/>
              <a:t>:  </a:t>
            </a:r>
            <a:r>
              <a:rPr lang="ko-KR" altLang="en-US" sz="3600" dirty="0"/>
              <a:t>지원서에 작성하는 전공과목 이수내역과 직무관련 활동경험</a:t>
            </a:r>
            <a:r>
              <a:rPr lang="en-US" altLang="ko-KR" sz="3600" dirty="0"/>
              <a:t>, </a:t>
            </a:r>
            <a:r>
              <a:rPr lang="ko-KR" altLang="en-US" sz="3600" dirty="0"/>
              <a:t>에세이</a:t>
            </a:r>
            <a:endParaRPr lang="en-US" altLang="ko-KR" sz="3600" dirty="0"/>
          </a:p>
          <a:p>
            <a:r>
              <a:rPr lang="ko-KR" altLang="en-US" sz="3600" dirty="0"/>
              <a:t> 등을 통해서 지원자가 해당직무에 대한 역량을 쌓기 위해 노력하고 성취한 내용평가 </a:t>
            </a:r>
            <a:endParaRPr lang="ko-KR" altLang="en-US" sz="40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B11CD1B-87CC-4BA8-9F65-770E471AE252}"/>
              </a:ext>
            </a:extLst>
          </p:cNvPr>
          <p:cNvSpPr txBox="1"/>
          <p:nvPr/>
        </p:nvSpPr>
        <p:spPr>
          <a:xfrm>
            <a:off x="2340931" y="16904996"/>
            <a:ext cx="1580169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>
                <a:solidFill>
                  <a:srgbClr val="FF0000"/>
                </a:solidFill>
              </a:rPr>
              <a:t>직무적성검사</a:t>
            </a:r>
            <a:r>
              <a:rPr lang="en-US" altLang="ko-KR" sz="3600" dirty="0">
                <a:solidFill>
                  <a:srgbClr val="FF0000"/>
                </a:solidFill>
              </a:rPr>
              <a:t>(GSAT)</a:t>
            </a:r>
            <a:r>
              <a:rPr lang="en-US" altLang="ko-KR" sz="3600" dirty="0"/>
              <a:t>: </a:t>
            </a:r>
            <a:r>
              <a:rPr lang="ko-KR" altLang="en-US" sz="3600" dirty="0"/>
              <a:t>단편적인 지식보다는 주어진 상황을 유연하게 대처하고 </a:t>
            </a:r>
            <a:endParaRPr lang="en-US" altLang="ko-KR" sz="3600" dirty="0"/>
          </a:p>
          <a:p>
            <a:r>
              <a:rPr lang="en-US" altLang="ko-KR" sz="3600" dirty="0"/>
              <a:t> </a:t>
            </a:r>
            <a:r>
              <a:rPr lang="ko-KR" altLang="en-US" sz="3600" dirty="0"/>
              <a:t>해결할 수 있는 종합적인 능력을 평가</a:t>
            </a:r>
            <a:endParaRPr lang="en-US" altLang="ko-KR" sz="3600" dirty="0"/>
          </a:p>
          <a:p>
            <a:r>
              <a:rPr lang="en-US" altLang="ko-KR" sz="3600" dirty="0"/>
              <a:t> </a:t>
            </a:r>
            <a:r>
              <a:rPr lang="ko-KR" altLang="en-US" sz="3600" dirty="0">
                <a:solidFill>
                  <a:srgbClr val="FF0000"/>
                </a:solidFill>
              </a:rPr>
              <a:t>추리 </a:t>
            </a:r>
            <a:r>
              <a:rPr lang="en-US" altLang="ko-KR" sz="3600" dirty="0">
                <a:solidFill>
                  <a:srgbClr val="FF0000"/>
                </a:solidFill>
              </a:rPr>
              <a:t>20</a:t>
            </a:r>
            <a:r>
              <a:rPr lang="ko-KR" altLang="en-US" sz="3600" dirty="0">
                <a:solidFill>
                  <a:srgbClr val="FF0000"/>
                </a:solidFill>
              </a:rPr>
              <a:t>문항</a:t>
            </a:r>
            <a:r>
              <a:rPr lang="en-US" altLang="ko-KR" sz="3600" dirty="0">
                <a:solidFill>
                  <a:srgbClr val="FF0000"/>
                </a:solidFill>
              </a:rPr>
              <a:t>, </a:t>
            </a:r>
            <a:r>
              <a:rPr lang="ko-KR" altLang="en-US" sz="3600" dirty="0">
                <a:solidFill>
                  <a:srgbClr val="FF0000"/>
                </a:solidFill>
              </a:rPr>
              <a:t>수리</a:t>
            </a:r>
            <a:r>
              <a:rPr lang="en-US" altLang="ko-KR" sz="3600" dirty="0">
                <a:solidFill>
                  <a:srgbClr val="FF0000"/>
                </a:solidFill>
              </a:rPr>
              <a:t>30</a:t>
            </a:r>
            <a:r>
              <a:rPr lang="ko-KR" altLang="en-US" sz="3600" dirty="0">
                <a:solidFill>
                  <a:srgbClr val="FF0000"/>
                </a:solidFill>
              </a:rPr>
              <a:t>문항 </a:t>
            </a:r>
            <a:r>
              <a:rPr lang="en-US" altLang="ko-KR" sz="3600" dirty="0">
                <a:solidFill>
                  <a:srgbClr val="FF0000"/>
                </a:solidFill>
              </a:rPr>
              <a:t>(</a:t>
            </a:r>
            <a:r>
              <a:rPr lang="ko-KR" altLang="en-US" sz="3600" dirty="0">
                <a:solidFill>
                  <a:srgbClr val="FF0000"/>
                </a:solidFill>
              </a:rPr>
              <a:t>시험시간 </a:t>
            </a:r>
            <a:r>
              <a:rPr lang="en-US" altLang="ko-KR" sz="3600" dirty="0">
                <a:solidFill>
                  <a:srgbClr val="FF0000"/>
                </a:solidFill>
              </a:rPr>
              <a:t>60</a:t>
            </a:r>
            <a:r>
              <a:rPr lang="ko-KR" altLang="en-US" sz="3600" dirty="0">
                <a:solidFill>
                  <a:srgbClr val="FF0000"/>
                </a:solidFill>
              </a:rPr>
              <a:t>분</a:t>
            </a:r>
            <a:r>
              <a:rPr lang="en-US" altLang="ko-KR" sz="3600" dirty="0">
                <a:solidFill>
                  <a:srgbClr val="FF0000"/>
                </a:solidFill>
              </a:rPr>
              <a:t>)</a:t>
            </a:r>
            <a:endParaRPr lang="ko-KR" altLang="en-US" sz="3600" dirty="0">
              <a:solidFill>
                <a:srgbClr val="FF000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AED9CC2-C254-433D-9B46-2F229985E454}"/>
              </a:ext>
            </a:extLst>
          </p:cNvPr>
          <p:cNvSpPr txBox="1"/>
          <p:nvPr/>
        </p:nvSpPr>
        <p:spPr>
          <a:xfrm>
            <a:off x="2340931" y="23567678"/>
            <a:ext cx="63065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3) </a:t>
            </a:r>
            <a:r>
              <a:rPr lang="ko-KR" altLang="en-US" sz="4000" dirty="0"/>
              <a:t>우대 및 가산점 부여 사항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99F00F0-9DB0-4B89-B5EA-C77A45FEE2BD}"/>
              </a:ext>
            </a:extLst>
          </p:cNvPr>
          <p:cNvSpPr txBox="1"/>
          <p:nvPr/>
        </p:nvSpPr>
        <p:spPr>
          <a:xfrm>
            <a:off x="2235611" y="24375199"/>
            <a:ext cx="188057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>
                <a:solidFill>
                  <a:srgbClr val="FF0000"/>
                </a:solidFill>
              </a:rPr>
              <a:t>중국어자격</a:t>
            </a:r>
            <a:r>
              <a:rPr lang="ko-KR" altLang="en-US" sz="3600" dirty="0"/>
              <a:t> 보유자</a:t>
            </a:r>
            <a:r>
              <a:rPr lang="en-US" altLang="ko-KR" sz="3600" dirty="0"/>
              <a:t>: </a:t>
            </a:r>
            <a:r>
              <a:rPr lang="ko-KR" altLang="en-US" sz="3600" dirty="0"/>
              <a:t>필기</a:t>
            </a:r>
            <a:r>
              <a:rPr lang="en-US" altLang="ko-KR" sz="3600" dirty="0"/>
              <a:t>BCT(620</a:t>
            </a:r>
            <a:r>
              <a:rPr lang="ko-KR" altLang="en-US" sz="3600" dirty="0"/>
              <a:t>점이상</a:t>
            </a:r>
            <a:r>
              <a:rPr lang="en-US" altLang="ko-KR" sz="3600" dirty="0"/>
              <a:t>), FLEX</a:t>
            </a:r>
            <a:r>
              <a:rPr lang="ko-KR" altLang="en-US" sz="3600" dirty="0"/>
              <a:t>중국어</a:t>
            </a:r>
            <a:r>
              <a:rPr lang="en-US" altLang="ko-KR" sz="3600" dirty="0"/>
              <a:t>(620</a:t>
            </a:r>
            <a:r>
              <a:rPr lang="ko-KR" altLang="en-US" sz="3600" dirty="0"/>
              <a:t>점이상</a:t>
            </a:r>
            <a:r>
              <a:rPr lang="en-US" altLang="ko-KR" sz="3600" dirty="0"/>
              <a:t>), </a:t>
            </a:r>
            <a:r>
              <a:rPr lang="ko-KR" altLang="en-US" sz="3600" dirty="0"/>
              <a:t>新</a:t>
            </a:r>
            <a:r>
              <a:rPr lang="en-US" altLang="ko-KR" sz="3600" dirty="0"/>
              <a:t>HSK(</a:t>
            </a:r>
            <a:r>
              <a:rPr lang="ko-KR" altLang="en-US" sz="3600" dirty="0"/>
              <a:t>新</a:t>
            </a:r>
            <a:r>
              <a:rPr lang="en-US" altLang="ko-KR" sz="3600" dirty="0"/>
              <a:t>5</a:t>
            </a:r>
            <a:r>
              <a:rPr lang="ko-KR" altLang="en-US" sz="3600" dirty="0"/>
              <a:t>級 </a:t>
            </a:r>
            <a:r>
              <a:rPr lang="en-US" altLang="ko-KR" sz="3600" dirty="0"/>
              <a:t>195</a:t>
            </a:r>
            <a:r>
              <a:rPr lang="ko-KR" altLang="en-US" sz="3600" dirty="0"/>
              <a:t>점이상</a:t>
            </a:r>
            <a:r>
              <a:rPr lang="en-US" altLang="ko-KR" sz="3600" dirty="0"/>
              <a:t>),</a:t>
            </a:r>
          </a:p>
          <a:p>
            <a:r>
              <a:rPr lang="en-US" altLang="ko-KR" sz="3600" dirty="0"/>
              <a:t>                                          </a:t>
            </a:r>
            <a:r>
              <a:rPr lang="ko-KR" altLang="en-US" sz="3600" dirty="0"/>
              <a:t>회화</a:t>
            </a:r>
            <a:r>
              <a:rPr lang="en-US" altLang="ko-KR" sz="3600" dirty="0"/>
              <a:t>TSC(Level</a:t>
            </a:r>
            <a:r>
              <a:rPr lang="ko-KR" altLang="en-US" sz="3600" dirty="0"/>
              <a:t> </a:t>
            </a:r>
            <a:r>
              <a:rPr lang="en-US" altLang="ko-KR" sz="3600" dirty="0"/>
              <a:t>4</a:t>
            </a:r>
            <a:r>
              <a:rPr lang="ko-KR" altLang="en-US" sz="3600" dirty="0"/>
              <a:t>이상</a:t>
            </a:r>
            <a:r>
              <a:rPr lang="en-US" altLang="ko-KR" sz="3600" dirty="0"/>
              <a:t>), </a:t>
            </a:r>
            <a:r>
              <a:rPr lang="en-US" altLang="ko-KR" sz="3600" dirty="0" err="1"/>
              <a:t>Opic</a:t>
            </a:r>
            <a:r>
              <a:rPr lang="ko-KR" altLang="en-US" sz="3600" dirty="0"/>
              <a:t>중국어</a:t>
            </a:r>
            <a:r>
              <a:rPr lang="en-US" altLang="ko-KR" sz="3600" dirty="0"/>
              <a:t>(M1</a:t>
            </a:r>
            <a:r>
              <a:rPr lang="ko-KR" altLang="en-US" sz="3600" dirty="0"/>
              <a:t>이상</a:t>
            </a:r>
            <a:r>
              <a:rPr lang="en-US" altLang="ko-KR" sz="3600" dirty="0"/>
              <a:t>)</a:t>
            </a:r>
            <a:endParaRPr lang="ko-KR" altLang="en-US" sz="36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E383AAEF-5B6F-4665-B574-63CE0068B9CB}"/>
              </a:ext>
            </a:extLst>
          </p:cNvPr>
          <p:cNvSpPr txBox="1"/>
          <p:nvPr/>
        </p:nvSpPr>
        <p:spPr>
          <a:xfrm>
            <a:off x="2235611" y="25668435"/>
            <a:ext cx="159469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>
                <a:solidFill>
                  <a:srgbClr val="FF0000"/>
                </a:solidFill>
              </a:rPr>
              <a:t>공인한자능력자격</a:t>
            </a:r>
            <a:r>
              <a:rPr lang="ko-KR" altLang="en-US" sz="3600" dirty="0"/>
              <a:t> 보유자</a:t>
            </a:r>
            <a:r>
              <a:rPr lang="en-US" altLang="ko-KR" sz="3600" dirty="0"/>
              <a:t>: </a:t>
            </a:r>
            <a:r>
              <a:rPr lang="ko-KR" altLang="en-US" sz="3600" dirty="0"/>
              <a:t>한국어문회</a:t>
            </a:r>
            <a:r>
              <a:rPr lang="en-US" altLang="ko-KR" sz="3600" dirty="0"/>
              <a:t>(3</a:t>
            </a:r>
            <a:r>
              <a:rPr lang="ko-KR" altLang="en-US" sz="3600" dirty="0"/>
              <a:t>급이상</a:t>
            </a:r>
            <a:r>
              <a:rPr lang="en-US" altLang="ko-KR" sz="3600" dirty="0"/>
              <a:t>), </a:t>
            </a:r>
            <a:r>
              <a:rPr lang="ko-KR" altLang="en-US" sz="3600" dirty="0"/>
              <a:t>한자교육진흥회</a:t>
            </a:r>
            <a:r>
              <a:rPr lang="en-US" altLang="ko-KR" sz="3600" dirty="0"/>
              <a:t>(3</a:t>
            </a:r>
            <a:r>
              <a:rPr lang="ko-KR" altLang="en-US" sz="3600" dirty="0"/>
              <a:t>급이상</a:t>
            </a:r>
            <a:r>
              <a:rPr lang="en-US" altLang="ko-KR" sz="3600" dirty="0"/>
              <a:t>), </a:t>
            </a:r>
          </a:p>
          <a:p>
            <a:r>
              <a:rPr lang="en-US" altLang="ko-KR" sz="3600" dirty="0"/>
              <a:t>                                          </a:t>
            </a:r>
            <a:r>
              <a:rPr lang="ko-KR" altLang="en-US" sz="3600" dirty="0"/>
              <a:t>한국외국어평가원</a:t>
            </a:r>
            <a:r>
              <a:rPr lang="en-US" altLang="ko-KR" sz="3600" dirty="0"/>
              <a:t>(3</a:t>
            </a:r>
            <a:r>
              <a:rPr lang="ko-KR" altLang="en-US" sz="3600" dirty="0"/>
              <a:t>급이상</a:t>
            </a:r>
            <a:r>
              <a:rPr lang="en-US" altLang="ko-KR" sz="3600" dirty="0"/>
              <a:t>), </a:t>
            </a:r>
            <a:r>
              <a:rPr lang="ko-KR" altLang="en-US" sz="3600" dirty="0"/>
              <a:t>대한검정회</a:t>
            </a:r>
            <a:r>
              <a:rPr lang="en-US" altLang="ko-KR" sz="3600" dirty="0"/>
              <a:t>(2</a:t>
            </a:r>
            <a:r>
              <a:rPr lang="ko-KR" altLang="en-US" sz="3600" dirty="0"/>
              <a:t>급이상</a:t>
            </a:r>
            <a:r>
              <a:rPr lang="en-US" altLang="ko-KR" sz="3600" dirty="0"/>
              <a:t>)</a:t>
            </a:r>
            <a:endParaRPr lang="ko-KR" alt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3EE7D04F-89E9-4F2D-9FDC-EB735EFF907B}"/>
              </a:ext>
            </a:extLst>
          </p:cNvPr>
          <p:cNvSpPr txBox="1"/>
          <p:nvPr/>
        </p:nvSpPr>
        <p:spPr>
          <a:xfrm>
            <a:off x="2233244" y="26961671"/>
            <a:ext cx="118224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/>
              <a:t>한국공학교육인증원이 인증한 공학교육 프로그램 이수자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1927CA13-2B98-42EF-970D-D1B35E62D361}"/>
              </a:ext>
            </a:extLst>
          </p:cNvPr>
          <p:cNvSpPr txBox="1"/>
          <p:nvPr/>
        </p:nvSpPr>
        <p:spPr>
          <a:xfrm>
            <a:off x="2052068" y="28179585"/>
            <a:ext cx="3493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④ 자세한 사항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E1DF57D-37D5-430B-92BD-1855A0393B2C}"/>
              </a:ext>
            </a:extLst>
          </p:cNvPr>
          <p:cNvSpPr txBox="1"/>
          <p:nvPr/>
        </p:nvSpPr>
        <p:spPr>
          <a:xfrm>
            <a:off x="2579901" y="28953957"/>
            <a:ext cx="153060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삼성 </a:t>
            </a:r>
            <a:r>
              <a:rPr lang="ko-KR" altLang="en-US" sz="3600" dirty="0"/>
              <a:t>커리어스</a:t>
            </a:r>
            <a:r>
              <a:rPr lang="ko-KR" altLang="en-US" sz="4000" dirty="0"/>
              <a:t> </a:t>
            </a:r>
            <a:r>
              <a:rPr lang="ko-KR" altLang="en-US" sz="3600" dirty="0"/>
              <a:t>홈페이지</a:t>
            </a:r>
            <a:r>
              <a:rPr lang="en-US" altLang="ko-KR" sz="4000" dirty="0"/>
              <a:t>: https://www.samsungcareers.com/main.html</a:t>
            </a:r>
            <a:endParaRPr lang="ko-KR" altLang="en-US" sz="40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884850A-A532-4A45-99D5-9AF1D04E8DD7}"/>
              </a:ext>
            </a:extLst>
          </p:cNvPr>
          <p:cNvSpPr txBox="1"/>
          <p:nvPr/>
        </p:nvSpPr>
        <p:spPr>
          <a:xfrm>
            <a:off x="10465082" y="30843758"/>
            <a:ext cx="9893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- 1 -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8201857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DFC123D-8A62-4B47-933E-1E9DA059E055}"/>
              </a:ext>
            </a:extLst>
          </p:cNvPr>
          <p:cNvSpPr/>
          <p:nvPr/>
        </p:nvSpPr>
        <p:spPr>
          <a:xfrm>
            <a:off x="940466" y="536857"/>
            <a:ext cx="19659599" cy="31325574"/>
          </a:xfrm>
          <a:prstGeom prst="roundRect">
            <a:avLst>
              <a:gd name="adj" fmla="val 8181"/>
            </a:avLst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noFill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168C4FF-1C4E-4CBE-BF2D-BCCA386EE1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4124" y="2766848"/>
            <a:ext cx="9657907" cy="3301718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97E9539-78D6-4A2F-906E-EF5FB2266217}"/>
              </a:ext>
            </a:extLst>
          </p:cNvPr>
          <p:cNvCxnSpPr>
            <a:cxnSpLocks/>
          </p:cNvCxnSpPr>
          <p:nvPr/>
        </p:nvCxnSpPr>
        <p:spPr>
          <a:xfrm>
            <a:off x="999460" y="3101812"/>
            <a:ext cx="19659599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84BE4A9-2B4B-41F7-BCD4-72C93F6DC064}"/>
              </a:ext>
            </a:extLst>
          </p:cNvPr>
          <p:cNvSpPr/>
          <p:nvPr/>
        </p:nvSpPr>
        <p:spPr>
          <a:xfrm>
            <a:off x="7836450" y="765704"/>
            <a:ext cx="5926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채용정보 </a:t>
            </a:r>
            <a:r>
              <a:rPr lang="en-US" altLang="ko-KR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3</a:t>
            </a:r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월호</a:t>
            </a:r>
            <a:endParaRPr lang="en-US" altLang="ko-KR" sz="72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FB2B9AC-1199-40ED-AA21-D9E01209CE37}"/>
              </a:ext>
            </a:extLst>
          </p:cNvPr>
          <p:cNvSpPr txBox="1"/>
          <p:nvPr/>
        </p:nvSpPr>
        <p:spPr>
          <a:xfrm>
            <a:off x="2603083" y="1956588"/>
            <a:ext cx="157703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 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r>
              <a:rPr lang="ko-KR" altLang="en-US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대기업 지원 전 기초 지식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endParaRPr lang="ko-KR" altLang="en-US" sz="60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4B0E507-06BD-445D-8CDC-1F2648F9CA7E}"/>
              </a:ext>
            </a:extLst>
          </p:cNvPr>
          <p:cNvSpPr txBox="1"/>
          <p:nvPr/>
        </p:nvSpPr>
        <p:spPr>
          <a:xfrm>
            <a:off x="1717329" y="3545373"/>
            <a:ext cx="10084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&lt;</a:t>
            </a:r>
            <a:r>
              <a:rPr lang="ko-KR" altLang="en-US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셀트리온</a:t>
            </a:r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&gt;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128907-5E58-4ACB-84CA-FCBB058F85F2}"/>
              </a:ext>
            </a:extLst>
          </p:cNvPr>
          <p:cNvSpPr txBox="1"/>
          <p:nvPr/>
        </p:nvSpPr>
        <p:spPr>
          <a:xfrm>
            <a:off x="1945517" y="4571816"/>
            <a:ext cx="2864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① 간단소개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7A17A059-E03C-4615-9F12-494053201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45517" y="5442621"/>
            <a:ext cx="1569660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셀트리온은 제약산업의 불모지에서 세계 최초로 ‘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 SC"/>
              </a:rPr>
              <a:t>항체 바이오시밀러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’ 라는 </a:t>
            </a:r>
            <a:endParaRPr kumimoji="0" lang="en-US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신 산업을 개척한 대한민국 대표 글로벌 종합생명공학 기업</a:t>
            </a: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9828BD29-0835-44E9-8133-A40AFFC1F1E6}"/>
              </a:ext>
            </a:extLst>
          </p:cNvPr>
          <p:cNvSpPr/>
          <p:nvPr/>
        </p:nvSpPr>
        <p:spPr>
          <a:xfrm>
            <a:off x="2295479" y="7291857"/>
            <a:ext cx="7694416" cy="5853983"/>
          </a:xfrm>
          <a:prstGeom prst="round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Rectangle 3">
            <a:extLst>
              <a:ext uri="{FF2B5EF4-FFF2-40B4-BE49-F238E27FC236}">
                <a16:creationId xmlns:a16="http://schemas.microsoft.com/office/drawing/2014/main" id="{9D0445E5-1E93-41DB-B122-C10C747E60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3573" y="6966331"/>
            <a:ext cx="2693045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셀트리온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  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26" name="Rectangle 3">
            <a:extLst>
              <a:ext uri="{FF2B5EF4-FFF2-40B4-BE49-F238E27FC236}">
                <a16:creationId xmlns:a16="http://schemas.microsoft.com/office/drawing/2014/main" id="{F1496A4F-26AA-46F9-A44B-CD67D28B31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9149" y="7855741"/>
            <a:ext cx="7841891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 SC"/>
              </a:rPr>
              <a:t>셀트리온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(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인천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) </a:t>
            </a: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케미컬의약품 및 바이오의약품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개발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27" name="Rectangle 3">
            <a:extLst>
              <a:ext uri="{FF2B5EF4-FFF2-40B4-BE49-F238E27FC236}">
                <a16:creationId xmlns:a16="http://schemas.microsoft.com/office/drawing/2014/main" id="{A7420FFC-7D82-47F6-94AA-4DF7081626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95479" y="9378527"/>
            <a:ext cx="748923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 SC"/>
              </a:rPr>
              <a:t>셀트리온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Noto Sans SC"/>
              </a:rPr>
              <a:t>제약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(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청주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) </a:t>
            </a: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  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케미컬의약품 및 바이오시밀러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개발 및 생산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28" name="Rectangle 3">
            <a:extLst>
              <a:ext uri="{FF2B5EF4-FFF2-40B4-BE49-F238E27FC236}">
                <a16:creationId xmlns:a16="http://schemas.microsoft.com/office/drawing/2014/main" id="{19410B61-E12B-4804-A8BA-941BD82DA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8809" y="11426596"/>
            <a:ext cx="564257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kumimoji="0" lang="ko-KR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셀트리온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헬스케어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(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인천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)</a:t>
            </a: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바이오시밀러 유통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27EAC47E-D70D-4F66-B070-8E3C07216301}"/>
              </a:ext>
            </a:extLst>
          </p:cNvPr>
          <p:cNvSpPr/>
          <p:nvPr/>
        </p:nvSpPr>
        <p:spPr>
          <a:xfrm>
            <a:off x="2746490" y="9378527"/>
            <a:ext cx="6919536" cy="1777871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직선 화살표 연결선 13">
            <a:extLst>
              <a:ext uri="{FF2B5EF4-FFF2-40B4-BE49-F238E27FC236}">
                <a16:creationId xmlns:a16="http://schemas.microsoft.com/office/drawing/2014/main" id="{343F8C45-9AA0-431C-98DA-4CEA65CA5A6A}"/>
              </a:ext>
            </a:extLst>
          </p:cNvPr>
          <p:cNvCxnSpPr/>
          <p:nvPr/>
        </p:nvCxnSpPr>
        <p:spPr>
          <a:xfrm>
            <a:off x="9989895" y="10419331"/>
            <a:ext cx="2155761" cy="0"/>
          </a:xfrm>
          <a:prstGeom prst="straightConnector1">
            <a:avLst/>
          </a:prstGeom>
          <a:ln w="635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6EF034A-EF4D-4823-8142-39FD216134BA}"/>
              </a:ext>
            </a:extLst>
          </p:cNvPr>
          <p:cNvSpPr/>
          <p:nvPr/>
        </p:nvSpPr>
        <p:spPr>
          <a:xfrm>
            <a:off x="12139011" y="8996773"/>
            <a:ext cx="789959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/>
              <a:t>국내 최초로 미국 및 유럽 규제기관으로부터 내용고형의약품</a:t>
            </a:r>
            <a:endParaRPr lang="en-US" altLang="ko-KR" sz="3600" dirty="0"/>
          </a:p>
          <a:p>
            <a:pPr algn="ctr"/>
            <a:r>
              <a:rPr lang="ko-KR" altLang="en-US" sz="3600" dirty="0"/>
              <a:t> 제조시설에 </a:t>
            </a:r>
            <a:r>
              <a:rPr lang="ko-KR" altLang="en-US" sz="3600" dirty="0">
                <a:solidFill>
                  <a:srgbClr val="FF0000"/>
                </a:solidFill>
              </a:rPr>
              <a:t>대한 </a:t>
            </a:r>
            <a:r>
              <a:rPr lang="en-US" altLang="ko-KR" sz="3600" dirty="0">
                <a:solidFill>
                  <a:srgbClr val="FF0000"/>
                </a:solidFill>
              </a:rPr>
              <a:t>GMP</a:t>
            </a:r>
            <a:r>
              <a:rPr lang="ko-KR" altLang="en-US" sz="3600" dirty="0">
                <a:solidFill>
                  <a:srgbClr val="FF0000"/>
                </a:solidFill>
              </a:rPr>
              <a:t>실사를</a:t>
            </a:r>
            <a:endParaRPr lang="en-US" altLang="ko-KR" sz="3600" dirty="0">
              <a:solidFill>
                <a:srgbClr val="FF0000"/>
              </a:solidFill>
            </a:endParaRPr>
          </a:p>
          <a:p>
            <a:pPr algn="ctr"/>
            <a:r>
              <a:rPr lang="ko-KR" altLang="en-US" sz="3600" dirty="0">
                <a:solidFill>
                  <a:srgbClr val="FF0000"/>
                </a:solidFill>
              </a:rPr>
              <a:t> 모두 통과</a:t>
            </a:r>
            <a:r>
              <a:rPr lang="ko-KR" altLang="en-US" sz="3600" dirty="0"/>
              <a:t>한 정제 및 캡슐형 의약품을 </a:t>
            </a:r>
            <a:endParaRPr lang="en-US" altLang="ko-KR" sz="3600" dirty="0"/>
          </a:p>
          <a:p>
            <a:pPr algn="ctr"/>
            <a:r>
              <a:rPr lang="ko-KR" altLang="en-US" sz="3600" dirty="0"/>
              <a:t>공급할 수 있는 인프라를 구축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56B062EB-194B-4487-A73B-BD96B7A9F68A}"/>
              </a:ext>
            </a:extLst>
          </p:cNvPr>
          <p:cNvSpPr/>
          <p:nvPr/>
        </p:nvSpPr>
        <p:spPr>
          <a:xfrm>
            <a:off x="12182301" y="8534811"/>
            <a:ext cx="7813020" cy="3769039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Rectangle 3">
            <a:extLst>
              <a:ext uri="{FF2B5EF4-FFF2-40B4-BE49-F238E27FC236}">
                <a16:creationId xmlns:a16="http://schemas.microsoft.com/office/drawing/2014/main" id="{1AEA47F8-03D7-4A8C-87FB-ABE8397AB3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998220" y="8257812"/>
            <a:ext cx="6181179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셀트리온 제약의 </a:t>
            </a:r>
            <a:r>
              <a:rPr lang="ko-KR" altLang="en-US" sz="3600" dirty="0">
                <a:solidFill>
                  <a:srgbClr val="FF0000"/>
                </a:solidFill>
                <a:latin typeface="Arial" panose="020B0604020202020204" pitchFamily="34" charset="0"/>
                <a:ea typeface="Noto Sans SC"/>
              </a:rPr>
              <a:t>청주공장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  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CEC346-A1BE-424A-9B6B-11717CA981D6}"/>
              </a:ext>
            </a:extLst>
          </p:cNvPr>
          <p:cNvSpPr txBox="1"/>
          <p:nvPr/>
        </p:nvSpPr>
        <p:spPr>
          <a:xfrm>
            <a:off x="1945517" y="13863737"/>
            <a:ext cx="23519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② 인재상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B4A89C83-AF36-4E23-A3CE-08800A463D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479" y="14750007"/>
            <a:ext cx="17255264" cy="4290792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4F317B57-3892-4ADC-8D9A-2B6815045506}"/>
              </a:ext>
            </a:extLst>
          </p:cNvPr>
          <p:cNvSpPr txBox="1"/>
          <p:nvPr/>
        </p:nvSpPr>
        <p:spPr>
          <a:xfrm>
            <a:off x="1945517" y="19387067"/>
            <a:ext cx="29803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③ 채용정보 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158C9370-F996-41EB-BFC2-52207D70DFB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9149" y="20551261"/>
            <a:ext cx="17605226" cy="455617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99AD20B3-33C5-4B77-A257-08250748BC2D}"/>
              </a:ext>
            </a:extLst>
          </p:cNvPr>
          <p:cNvSpPr txBox="1"/>
          <p:nvPr/>
        </p:nvSpPr>
        <p:spPr>
          <a:xfrm>
            <a:off x="2295479" y="20139947"/>
            <a:ext cx="2997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1) </a:t>
            </a:r>
            <a:r>
              <a:rPr lang="ko-KR" altLang="en-US" sz="4000" dirty="0"/>
              <a:t>채용절차</a:t>
            </a:r>
            <a:r>
              <a:rPr lang="en-US" altLang="ko-KR" sz="4000" dirty="0"/>
              <a:t> </a:t>
            </a:r>
            <a:r>
              <a:rPr lang="ko-KR" altLang="en-US" sz="4000" dirty="0"/>
              <a:t> 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D025CCC2-5732-43D6-9AEE-55C62788D2AE}"/>
              </a:ext>
            </a:extLst>
          </p:cNvPr>
          <p:cNvSpPr txBox="1"/>
          <p:nvPr/>
        </p:nvSpPr>
        <p:spPr>
          <a:xfrm>
            <a:off x="2295479" y="25125890"/>
            <a:ext cx="56781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2) </a:t>
            </a:r>
            <a:r>
              <a:rPr lang="ko-KR" altLang="en-US" sz="4000" dirty="0"/>
              <a:t>지원 자격 및 우대사항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969BF53C-D631-41C0-88E0-8FFBC1708B29}"/>
              </a:ext>
            </a:extLst>
          </p:cNvPr>
          <p:cNvSpPr txBox="1"/>
          <p:nvPr/>
        </p:nvSpPr>
        <p:spPr>
          <a:xfrm>
            <a:off x="4623517" y="19360645"/>
            <a:ext cx="117294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(</a:t>
            </a:r>
            <a:r>
              <a:rPr lang="ko-KR" altLang="en-US" sz="3600" dirty="0"/>
              <a:t>하반기</a:t>
            </a:r>
            <a:r>
              <a:rPr lang="en-US" altLang="ko-KR" sz="3600" dirty="0"/>
              <a:t>:7</a:t>
            </a:r>
            <a:r>
              <a:rPr lang="ko-KR" altLang="en-US" sz="3600" dirty="0"/>
              <a:t>월 </a:t>
            </a:r>
            <a:r>
              <a:rPr lang="en-US" altLang="ko-KR" sz="3600" dirty="0"/>
              <a:t>,9</a:t>
            </a:r>
            <a:r>
              <a:rPr lang="ko-KR" altLang="en-US" sz="3600" dirty="0"/>
              <a:t>월</a:t>
            </a:r>
            <a:r>
              <a:rPr lang="en-US" altLang="ko-KR" sz="3600" dirty="0"/>
              <a:t>-</a:t>
            </a:r>
            <a:r>
              <a:rPr lang="ko-KR" altLang="en-US" sz="3600" dirty="0"/>
              <a:t>정규직</a:t>
            </a:r>
            <a:r>
              <a:rPr lang="en-US" altLang="ko-KR" sz="3600" dirty="0"/>
              <a:t>, </a:t>
            </a:r>
            <a:r>
              <a:rPr lang="ko-KR" altLang="en-US" sz="3600" dirty="0"/>
              <a:t>상시채용</a:t>
            </a:r>
            <a:r>
              <a:rPr lang="en-US" altLang="ko-KR" sz="3600" dirty="0"/>
              <a:t>-</a:t>
            </a:r>
            <a:r>
              <a:rPr lang="ko-KR" altLang="en-US" sz="3600" dirty="0"/>
              <a:t>주로 계약직</a:t>
            </a:r>
            <a:r>
              <a:rPr lang="en-US" altLang="ko-KR" sz="3600" dirty="0"/>
              <a:t>)-2020</a:t>
            </a:r>
            <a:r>
              <a:rPr lang="ko-KR" altLang="en-US" sz="3600" dirty="0"/>
              <a:t>기준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901B4FE-A161-4CB8-9F57-6BBDB7B72EFA}"/>
              </a:ext>
            </a:extLst>
          </p:cNvPr>
          <p:cNvSpPr/>
          <p:nvPr/>
        </p:nvSpPr>
        <p:spPr>
          <a:xfrm>
            <a:off x="2837937" y="25971562"/>
            <a:ext cx="12415578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3600" dirty="0"/>
              <a:t>-</a:t>
            </a:r>
            <a:r>
              <a:rPr lang="ko-KR" altLang="en-US" sz="3600" dirty="0"/>
              <a:t>공통 지원 자격</a:t>
            </a:r>
            <a:r>
              <a:rPr lang="en-US" altLang="ko-KR" sz="3600" dirty="0"/>
              <a:t>: </a:t>
            </a:r>
            <a:r>
              <a:rPr lang="ko-KR" altLang="en-US" sz="3600" dirty="0">
                <a:solidFill>
                  <a:srgbClr val="FF0000"/>
                </a:solidFill>
              </a:rPr>
              <a:t>토익 </a:t>
            </a:r>
            <a:r>
              <a:rPr lang="en-US" altLang="ko-KR" sz="3600" dirty="0">
                <a:solidFill>
                  <a:srgbClr val="FF0000"/>
                </a:solidFill>
              </a:rPr>
              <a:t>700</a:t>
            </a:r>
            <a:r>
              <a:rPr lang="ko-KR" altLang="en-US" sz="3600" dirty="0">
                <a:solidFill>
                  <a:srgbClr val="FF0000"/>
                </a:solidFill>
              </a:rPr>
              <a:t>점 </a:t>
            </a:r>
            <a:r>
              <a:rPr lang="ko-KR" altLang="en-US" sz="3600" dirty="0"/>
              <a:t>이상</a:t>
            </a:r>
            <a:r>
              <a:rPr lang="en-US" altLang="ko-KR" sz="3600" dirty="0"/>
              <a:t>(</a:t>
            </a:r>
            <a:r>
              <a:rPr lang="ko-KR" altLang="en-US" sz="3600" dirty="0"/>
              <a:t>고졸</a:t>
            </a:r>
            <a:r>
              <a:rPr lang="en-US" altLang="ko-KR" sz="3600" dirty="0"/>
              <a:t>/</a:t>
            </a:r>
            <a:r>
              <a:rPr lang="ko-KR" altLang="en-US" sz="3600" dirty="0">
                <a:solidFill>
                  <a:srgbClr val="FF0000"/>
                </a:solidFill>
              </a:rPr>
              <a:t>전문학사 </a:t>
            </a:r>
            <a:r>
              <a:rPr lang="en-US" altLang="ko-KR" sz="3600" dirty="0">
                <a:solidFill>
                  <a:srgbClr val="FF0000"/>
                </a:solidFill>
              </a:rPr>
              <a:t>350</a:t>
            </a:r>
            <a:r>
              <a:rPr lang="ko-KR" altLang="en-US" sz="3600" dirty="0">
                <a:solidFill>
                  <a:srgbClr val="FF0000"/>
                </a:solidFill>
              </a:rPr>
              <a:t>점 이상</a:t>
            </a:r>
            <a:r>
              <a:rPr lang="en-US" altLang="ko-KR" sz="3600" dirty="0"/>
              <a:t>)</a:t>
            </a:r>
          </a:p>
          <a:p>
            <a:r>
              <a:rPr lang="en-US" altLang="ko-KR" sz="3600" dirty="0"/>
              <a:t>-</a:t>
            </a:r>
            <a:r>
              <a:rPr lang="ko-KR" altLang="en-US" sz="3600" dirty="0"/>
              <a:t>생산</a:t>
            </a:r>
            <a:r>
              <a:rPr lang="en-US" altLang="ko-KR" sz="3600" dirty="0"/>
              <a:t>/</a:t>
            </a:r>
            <a:r>
              <a:rPr lang="ko-KR" altLang="en-US" sz="3600" dirty="0"/>
              <a:t>품질관리</a:t>
            </a:r>
            <a:r>
              <a:rPr lang="en-US" altLang="ko-KR" sz="3600" dirty="0"/>
              <a:t>:  </a:t>
            </a:r>
            <a:r>
              <a:rPr lang="ko-KR" altLang="en-US" sz="3600" dirty="0"/>
              <a:t>생명과학</a:t>
            </a:r>
            <a:r>
              <a:rPr lang="en-US" altLang="ko-KR" sz="3600" dirty="0"/>
              <a:t>, </a:t>
            </a:r>
            <a:r>
              <a:rPr lang="ko-KR" altLang="en-US" sz="3600" dirty="0"/>
              <a:t>미생물학</a:t>
            </a:r>
            <a:r>
              <a:rPr lang="en-US" altLang="ko-KR" sz="3600" dirty="0"/>
              <a:t>, </a:t>
            </a:r>
            <a:r>
              <a:rPr lang="ko-KR" altLang="en-US" sz="3600" dirty="0"/>
              <a:t>제약공학 전공자</a:t>
            </a:r>
            <a:endParaRPr lang="en-US" altLang="ko-KR" sz="3600" dirty="0"/>
          </a:p>
          <a:p>
            <a:r>
              <a:rPr lang="en-US" altLang="ko-KR" sz="3600" dirty="0"/>
              <a:t>-</a:t>
            </a:r>
            <a:r>
              <a:rPr lang="ko-KR" altLang="en-US" sz="3600" dirty="0"/>
              <a:t>우대사항</a:t>
            </a:r>
            <a:r>
              <a:rPr lang="en-US" altLang="ko-KR" sz="3600" dirty="0"/>
              <a:t>: </a:t>
            </a:r>
            <a:r>
              <a:rPr lang="ko-KR" altLang="en-US" sz="3600" dirty="0"/>
              <a:t>공고별로 상이함</a:t>
            </a:r>
            <a:endParaRPr lang="en-US" altLang="ko-KR" sz="3600" dirty="0"/>
          </a:p>
          <a:p>
            <a:r>
              <a:rPr lang="en-US" altLang="ko-KR" sz="3600" dirty="0"/>
              <a:t>               (</a:t>
            </a:r>
            <a:r>
              <a:rPr lang="ko-KR" altLang="en-US" sz="3600" dirty="0"/>
              <a:t>생산</a:t>
            </a:r>
            <a:r>
              <a:rPr lang="en-US" altLang="ko-KR" sz="3600" dirty="0"/>
              <a:t>/</a:t>
            </a:r>
            <a:r>
              <a:rPr lang="ko-KR" altLang="en-US" sz="3600" dirty="0"/>
              <a:t>품질관리</a:t>
            </a:r>
            <a:r>
              <a:rPr lang="en-US" altLang="ko-KR" sz="3600" dirty="0"/>
              <a:t>: </a:t>
            </a:r>
            <a:r>
              <a:rPr lang="ko-KR" altLang="en-US" sz="3600" dirty="0"/>
              <a:t>경력자</a:t>
            </a:r>
            <a:r>
              <a:rPr lang="en-US" altLang="ko-KR" sz="3600" dirty="0"/>
              <a:t>, </a:t>
            </a:r>
            <a:r>
              <a:rPr lang="ko-KR" altLang="en-US" sz="3600" dirty="0"/>
              <a:t>화학분석기사 자격증 소지자</a:t>
            </a:r>
            <a:endParaRPr lang="en-US" altLang="ko-KR" sz="3600" dirty="0"/>
          </a:p>
          <a:p>
            <a:r>
              <a:rPr lang="en-US" altLang="ko-KR" sz="3600" dirty="0"/>
              <a:t>                </a:t>
            </a:r>
            <a:r>
              <a:rPr lang="ko-KR" altLang="en-US" sz="3600" dirty="0"/>
              <a:t>샘플관리</a:t>
            </a:r>
            <a:r>
              <a:rPr lang="en-US" altLang="ko-KR" sz="3600" dirty="0"/>
              <a:t>: </a:t>
            </a:r>
            <a:r>
              <a:rPr lang="en-US" altLang="ko-KR" sz="3600" dirty="0" err="1"/>
              <a:t>ms</a:t>
            </a:r>
            <a:r>
              <a:rPr lang="ko-KR" altLang="en-US" sz="3600" dirty="0"/>
              <a:t> </a:t>
            </a:r>
            <a:r>
              <a:rPr lang="en-US" altLang="ko-KR" sz="3600" dirty="0"/>
              <a:t>office </a:t>
            </a:r>
            <a:r>
              <a:rPr lang="ko-KR" altLang="en-US" sz="3600" dirty="0"/>
              <a:t>등 컴퓨터 프로그램 기능자 우대</a:t>
            </a:r>
            <a:r>
              <a:rPr lang="en-US" altLang="ko-KR" sz="3600" dirty="0"/>
              <a:t>)</a:t>
            </a:r>
            <a:endParaRPr lang="ko-KR" altLang="en-US" sz="360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C13BCF-AAD4-4975-800C-C5770F98C565}"/>
              </a:ext>
            </a:extLst>
          </p:cNvPr>
          <p:cNvSpPr txBox="1"/>
          <p:nvPr/>
        </p:nvSpPr>
        <p:spPr>
          <a:xfrm>
            <a:off x="2119149" y="28990129"/>
            <a:ext cx="3493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④ 자세한 사항</a:t>
            </a:r>
            <a:endParaRPr lang="en-US" altLang="ko-KR" sz="40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03F5B9A-F9AA-40AF-BDA9-7E708D2BC2DF}"/>
              </a:ext>
            </a:extLst>
          </p:cNvPr>
          <p:cNvSpPr txBox="1"/>
          <p:nvPr/>
        </p:nvSpPr>
        <p:spPr>
          <a:xfrm>
            <a:off x="2295479" y="29676572"/>
            <a:ext cx="15761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/>
              <a:t>셀트리온 홈페이지 채용정보</a:t>
            </a:r>
            <a:r>
              <a:rPr lang="en-US" altLang="ko-KR" sz="3600" dirty="0"/>
              <a:t>: https://www.celltrion.com/ko-kr/careers/recruitlist</a:t>
            </a:r>
            <a:endParaRPr lang="ko-KR" altLang="en-US" sz="40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AB00D1-ABFB-41F1-B79F-D2D70FE66C7F}"/>
              </a:ext>
            </a:extLst>
          </p:cNvPr>
          <p:cNvSpPr txBox="1"/>
          <p:nvPr/>
        </p:nvSpPr>
        <p:spPr>
          <a:xfrm>
            <a:off x="9993576" y="30738724"/>
            <a:ext cx="9893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- 2 -</a:t>
            </a:r>
            <a:endParaRPr lang="ko-KR" altLang="en-US" sz="4000" dirty="0"/>
          </a:p>
        </p:txBody>
      </p:sp>
    </p:spTree>
    <p:extLst>
      <p:ext uri="{BB962C8B-B14F-4D97-AF65-F5344CB8AC3E}">
        <p14:creationId xmlns:p14="http://schemas.microsoft.com/office/powerpoint/2010/main" val="3895474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4DFC123D-8A62-4B47-933E-1E9DA059E055}"/>
              </a:ext>
            </a:extLst>
          </p:cNvPr>
          <p:cNvSpPr/>
          <p:nvPr/>
        </p:nvSpPr>
        <p:spPr>
          <a:xfrm>
            <a:off x="940466" y="536857"/>
            <a:ext cx="19659599" cy="31325574"/>
          </a:xfrm>
          <a:prstGeom prst="roundRect">
            <a:avLst>
              <a:gd name="adj" fmla="val 8181"/>
            </a:avLst>
          </a:prstGeom>
          <a:solidFill>
            <a:schemeClr val="bg1"/>
          </a:solidFill>
          <a:ln w="127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noFill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17901D6A-C2E8-432F-BA15-8626C201D2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21070" y="3240551"/>
            <a:ext cx="5992216" cy="3047983"/>
          </a:xfrm>
          <a:prstGeom prst="rect">
            <a:avLst/>
          </a:prstGeom>
        </p:spPr>
      </p:pic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997E9539-78D6-4A2F-906E-EF5FB2266217}"/>
              </a:ext>
            </a:extLst>
          </p:cNvPr>
          <p:cNvCxnSpPr>
            <a:cxnSpLocks/>
          </p:cNvCxnSpPr>
          <p:nvPr/>
        </p:nvCxnSpPr>
        <p:spPr>
          <a:xfrm>
            <a:off x="999460" y="3101812"/>
            <a:ext cx="19659599" cy="0"/>
          </a:xfrm>
          <a:prstGeom prst="line">
            <a:avLst/>
          </a:prstGeom>
          <a:ln w="1270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484BE4A9-2B4B-41F7-BCD4-72C93F6DC064}"/>
              </a:ext>
            </a:extLst>
          </p:cNvPr>
          <p:cNvSpPr/>
          <p:nvPr/>
        </p:nvSpPr>
        <p:spPr>
          <a:xfrm>
            <a:off x="7836450" y="765704"/>
            <a:ext cx="59266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채용정보 </a:t>
            </a:r>
            <a:r>
              <a:rPr lang="en-US" altLang="ko-KR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3</a:t>
            </a:r>
            <a:r>
              <a:rPr lang="ko-KR" altLang="en-US" sz="72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월호</a:t>
            </a:r>
            <a:endParaRPr lang="en-US" altLang="ko-KR" sz="72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FB2B9AC-1199-40ED-AA21-D9E01209CE37}"/>
              </a:ext>
            </a:extLst>
          </p:cNvPr>
          <p:cNvSpPr txBox="1"/>
          <p:nvPr/>
        </p:nvSpPr>
        <p:spPr>
          <a:xfrm>
            <a:off x="2603083" y="1956588"/>
            <a:ext cx="1577036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60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 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r>
              <a:rPr lang="ko-KR" altLang="en-US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대기업 지원 전 기초 지식</a:t>
            </a:r>
            <a:r>
              <a:rPr lang="en-US" altLang="ko-KR" sz="6000" b="1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-</a:t>
            </a:r>
            <a:endParaRPr lang="ko-KR" altLang="en-US" sz="6000" b="1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4B0E507-06BD-445D-8CDC-1F2648F9CA7E}"/>
              </a:ext>
            </a:extLst>
          </p:cNvPr>
          <p:cNvSpPr txBox="1"/>
          <p:nvPr/>
        </p:nvSpPr>
        <p:spPr>
          <a:xfrm>
            <a:off x="1717329" y="3545373"/>
            <a:ext cx="10084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&lt;SK</a:t>
            </a:r>
            <a:r>
              <a:rPr lang="ko-KR" altLang="en-US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그룹</a:t>
            </a:r>
            <a:r>
              <a:rPr lang="en-US" altLang="ko-KR" sz="48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&gt;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B128907-5E58-4ACB-84CA-FCBB058F85F2}"/>
              </a:ext>
            </a:extLst>
          </p:cNvPr>
          <p:cNvSpPr txBox="1"/>
          <p:nvPr/>
        </p:nvSpPr>
        <p:spPr>
          <a:xfrm>
            <a:off x="1945517" y="4571816"/>
            <a:ext cx="286488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① 간단소개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6CEC346-A1BE-424A-9B6B-11717CA981D6}"/>
              </a:ext>
            </a:extLst>
          </p:cNvPr>
          <p:cNvSpPr txBox="1"/>
          <p:nvPr/>
        </p:nvSpPr>
        <p:spPr>
          <a:xfrm>
            <a:off x="1945517" y="17101005"/>
            <a:ext cx="16607431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② 인재상</a:t>
            </a:r>
            <a:r>
              <a:rPr lang="en-US" altLang="ko-KR" sz="4000" dirty="0"/>
              <a:t>(SK </a:t>
            </a:r>
            <a:r>
              <a:rPr lang="ko-KR" altLang="en-US" sz="4000" dirty="0"/>
              <a:t>케미칼</a:t>
            </a:r>
            <a:r>
              <a:rPr lang="en-US" altLang="ko-KR" sz="4000" dirty="0"/>
              <a:t> </a:t>
            </a:r>
            <a:r>
              <a:rPr lang="ko-KR" altLang="en-US" sz="4000" dirty="0"/>
              <a:t>기준</a:t>
            </a:r>
            <a:r>
              <a:rPr lang="en-US" altLang="ko-KR" sz="4000" dirty="0"/>
              <a:t>):</a:t>
            </a:r>
            <a:r>
              <a:rPr lang="ko-KR" altLang="ko-KR" sz="3600" b="1" dirty="0" err="1"/>
              <a:t>SK는</a:t>
            </a:r>
            <a:r>
              <a:rPr lang="ko-KR" altLang="ko-KR" sz="3600" b="1" dirty="0"/>
              <a:t> 스스로의 행복을 바탕으로 </a:t>
            </a:r>
            <a:r>
              <a:rPr lang="ko-KR" altLang="ko-KR" sz="3600" b="1" dirty="0">
                <a:solidFill>
                  <a:srgbClr val="FF0000"/>
                </a:solidFill>
              </a:rPr>
              <a:t>자발적</a:t>
            </a:r>
            <a:r>
              <a:rPr lang="ko-KR" altLang="ko-KR" sz="3600" b="1" dirty="0"/>
              <a:t>이고 </a:t>
            </a:r>
            <a:endParaRPr lang="en-US" altLang="ko-KR" sz="3600" b="1" dirty="0"/>
          </a:p>
          <a:p>
            <a:r>
              <a:rPr lang="en-US" altLang="ko-KR" sz="3600" b="1" dirty="0"/>
              <a:t>                                                                  </a:t>
            </a:r>
            <a:r>
              <a:rPr lang="ko-KR" altLang="ko-KR" sz="3600" b="1" dirty="0"/>
              <a:t>의욕적으로 </a:t>
            </a:r>
            <a:r>
              <a:rPr lang="ko-KR" altLang="ko-KR" sz="3600" b="1" dirty="0">
                <a:solidFill>
                  <a:srgbClr val="FF0000"/>
                </a:solidFill>
              </a:rPr>
              <a:t>도전</a:t>
            </a:r>
            <a:r>
              <a:rPr lang="ko-KR" altLang="ko-KR" sz="3600" b="1" dirty="0"/>
              <a:t>하는 </a:t>
            </a:r>
            <a:r>
              <a:rPr lang="ko-KR" altLang="ko-KR" sz="3600" b="1" dirty="0" err="1">
                <a:solidFill>
                  <a:srgbClr val="FF0000"/>
                </a:solidFill>
              </a:rPr>
              <a:t>패기</a:t>
            </a:r>
            <a:r>
              <a:rPr lang="ko-KR" altLang="ko-KR" sz="3600" b="1" dirty="0" err="1"/>
              <a:t>있는</a:t>
            </a:r>
            <a:r>
              <a:rPr lang="ko-KR" altLang="ko-KR" sz="3600" b="1" dirty="0"/>
              <a:t> 인재를 찾습니다</a:t>
            </a:r>
            <a:endParaRPr lang="ko-KR" altLang="en-US" sz="40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F317B57-3892-4ADC-8D9A-2B6815045506}"/>
              </a:ext>
            </a:extLst>
          </p:cNvPr>
          <p:cNvSpPr txBox="1"/>
          <p:nvPr/>
        </p:nvSpPr>
        <p:spPr>
          <a:xfrm>
            <a:off x="1945517" y="18183684"/>
            <a:ext cx="40062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③ 채용정보 예시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BC13BCF-AAD4-4975-800C-C5770F98C565}"/>
              </a:ext>
            </a:extLst>
          </p:cNvPr>
          <p:cNvSpPr txBox="1"/>
          <p:nvPr/>
        </p:nvSpPr>
        <p:spPr>
          <a:xfrm>
            <a:off x="2016297" y="28703143"/>
            <a:ext cx="349326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④ 자세한 사항</a:t>
            </a:r>
            <a:endParaRPr lang="en-US" altLang="ko-KR" sz="4000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D9AB00D1-ABFB-41F1-B79F-D2D70FE66C7F}"/>
              </a:ext>
            </a:extLst>
          </p:cNvPr>
          <p:cNvSpPr txBox="1"/>
          <p:nvPr/>
        </p:nvSpPr>
        <p:spPr>
          <a:xfrm>
            <a:off x="9993576" y="30738724"/>
            <a:ext cx="9893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- 2 -</a:t>
            </a:r>
            <a:endParaRPr lang="ko-KR" altLang="en-US" sz="40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4EF541E-C9FB-4E1C-9C0F-86776E4B981C}"/>
              </a:ext>
            </a:extLst>
          </p:cNvPr>
          <p:cNvSpPr txBox="1"/>
          <p:nvPr/>
        </p:nvSpPr>
        <p:spPr>
          <a:xfrm>
            <a:off x="2529909" y="5412673"/>
            <a:ext cx="76995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1) SK </a:t>
            </a:r>
            <a:r>
              <a:rPr lang="ko-KR" altLang="en-US" sz="4000" dirty="0"/>
              <a:t>케미칼</a:t>
            </a:r>
            <a:r>
              <a:rPr lang="en-US" altLang="ko-KR" sz="4000" dirty="0"/>
              <a:t>(&amp; SK</a:t>
            </a:r>
            <a:r>
              <a:rPr lang="ko-KR" altLang="en-US" sz="4000" dirty="0"/>
              <a:t>바이오사이언스</a:t>
            </a:r>
            <a:r>
              <a:rPr lang="en-US" altLang="ko-KR" sz="4000" dirty="0"/>
              <a:t>)</a:t>
            </a:r>
            <a:endParaRPr lang="ko-KR" altLang="en-US" sz="4000" dirty="0"/>
          </a:p>
        </p:txBody>
      </p:sp>
      <p:sp>
        <p:nvSpPr>
          <p:cNvPr id="2" name="타원 1">
            <a:extLst>
              <a:ext uri="{FF2B5EF4-FFF2-40B4-BE49-F238E27FC236}">
                <a16:creationId xmlns:a16="http://schemas.microsoft.com/office/drawing/2014/main" id="{85726010-F381-4254-93A1-EE4FC911E672}"/>
              </a:ext>
            </a:extLst>
          </p:cNvPr>
          <p:cNvSpPr/>
          <p:nvPr/>
        </p:nvSpPr>
        <p:spPr>
          <a:xfrm>
            <a:off x="2837937" y="6400151"/>
            <a:ext cx="6513881" cy="3780715"/>
          </a:xfrm>
          <a:prstGeom prst="ellipse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Rectangle 3">
            <a:extLst>
              <a:ext uri="{FF2B5EF4-FFF2-40B4-BE49-F238E27FC236}">
                <a16:creationId xmlns:a16="http://schemas.microsoft.com/office/drawing/2014/main" id="{9F9B02FA-3D07-48E5-B764-51B8819F96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7109" y="6375331"/>
            <a:ext cx="4411464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Green Chemicals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  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33" name="Rectangle 3">
            <a:extLst>
              <a:ext uri="{FF2B5EF4-FFF2-40B4-BE49-F238E27FC236}">
                <a16:creationId xmlns:a16="http://schemas.microsoft.com/office/drawing/2014/main" id="{DFF45D2B-5CF0-4427-8694-4973A2E50D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8053" y="7732256"/>
            <a:ext cx="6017673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투명</a:t>
            </a: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〮내열 코폴리에스터 등</a:t>
            </a:r>
            <a:endParaRPr lang="en-US" altLang="ko-KR" sz="36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친환경 소재산업 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36" name="타원 35">
            <a:extLst>
              <a:ext uri="{FF2B5EF4-FFF2-40B4-BE49-F238E27FC236}">
                <a16:creationId xmlns:a16="http://schemas.microsoft.com/office/drawing/2014/main" id="{C875BD6E-6023-421A-970B-E0BD33BF5B65}"/>
              </a:ext>
            </a:extLst>
          </p:cNvPr>
          <p:cNvSpPr/>
          <p:nvPr/>
        </p:nvSpPr>
        <p:spPr>
          <a:xfrm>
            <a:off x="11017706" y="6395897"/>
            <a:ext cx="6513881" cy="378071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7DFCE15-C137-4613-A78F-53948FA03FB9}"/>
              </a:ext>
            </a:extLst>
          </p:cNvPr>
          <p:cNvSpPr txBox="1"/>
          <p:nvPr/>
        </p:nvSpPr>
        <p:spPr>
          <a:xfrm>
            <a:off x="9667999" y="7501424"/>
            <a:ext cx="10162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600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&amp;</a:t>
            </a:r>
          </a:p>
        </p:txBody>
      </p:sp>
      <p:sp>
        <p:nvSpPr>
          <p:cNvPr id="40" name="Rectangle 3">
            <a:extLst>
              <a:ext uri="{FF2B5EF4-FFF2-40B4-BE49-F238E27FC236}">
                <a16:creationId xmlns:a16="http://schemas.microsoft.com/office/drawing/2014/main" id="{62935CCE-F5F2-47A8-AA61-4025BBC7B1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68948" y="6202314"/>
            <a:ext cx="3103414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Life Science 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41" name="Rectangle 3">
            <a:extLst>
              <a:ext uri="{FF2B5EF4-FFF2-40B4-BE49-F238E27FC236}">
                <a16:creationId xmlns:a16="http://schemas.microsoft.com/office/drawing/2014/main" id="{C6774966-312D-4BDD-BEE7-099A16084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51815" y="7732256"/>
            <a:ext cx="4796185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제약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, 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백신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, 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혈액제 등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연구개발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42" name="타원 41">
            <a:extLst>
              <a:ext uri="{FF2B5EF4-FFF2-40B4-BE49-F238E27FC236}">
                <a16:creationId xmlns:a16="http://schemas.microsoft.com/office/drawing/2014/main" id="{3BC96C9D-2204-4730-9CBE-70B1E37D7989}"/>
              </a:ext>
            </a:extLst>
          </p:cNvPr>
          <p:cNvSpPr/>
          <p:nvPr/>
        </p:nvSpPr>
        <p:spPr>
          <a:xfrm>
            <a:off x="13273394" y="7483263"/>
            <a:ext cx="1094219" cy="92122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연결선 4">
            <a:extLst>
              <a:ext uri="{FF2B5EF4-FFF2-40B4-BE49-F238E27FC236}">
                <a16:creationId xmlns:a16="http://schemas.microsoft.com/office/drawing/2014/main" id="{34539F34-9686-48E8-9C2F-2595730EBF55}"/>
              </a:ext>
            </a:extLst>
          </p:cNvPr>
          <p:cNvCxnSpPr>
            <a:cxnSpLocks/>
          </p:cNvCxnSpPr>
          <p:nvPr/>
        </p:nvCxnSpPr>
        <p:spPr>
          <a:xfrm>
            <a:off x="13273394" y="8173655"/>
            <a:ext cx="0" cy="124848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8FA12402-CC38-4BFC-84CB-0C4D33D5655B}"/>
              </a:ext>
            </a:extLst>
          </p:cNvPr>
          <p:cNvCxnSpPr/>
          <p:nvPr/>
        </p:nvCxnSpPr>
        <p:spPr>
          <a:xfrm>
            <a:off x="13273394" y="9422143"/>
            <a:ext cx="160638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3">
            <a:extLst>
              <a:ext uri="{FF2B5EF4-FFF2-40B4-BE49-F238E27FC236}">
                <a16:creationId xmlns:a16="http://schemas.microsoft.com/office/drawing/2014/main" id="{4474825E-9844-4025-9E30-DCACFD72F3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79486" y="9160098"/>
            <a:ext cx="4744889" cy="1661993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SK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바이오사이언스</a:t>
            </a:r>
            <a:endParaRPr kumimoji="0" lang="en-US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백신 전문 기업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(SK</a:t>
            </a:r>
            <a:r>
              <a:rPr kumimoji="0" lang="ko-KR" altLang="en-US" sz="3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케미칼의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자회사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)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3BC8F51A-2D58-4CF1-B6D4-D2699008E454}"/>
              </a:ext>
            </a:extLst>
          </p:cNvPr>
          <p:cNvSpPr txBox="1"/>
          <p:nvPr/>
        </p:nvSpPr>
        <p:spPr>
          <a:xfrm>
            <a:off x="2529908" y="10341655"/>
            <a:ext cx="116428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000" dirty="0"/>
              <a:t>2) SK</a:t>
            </a:r>
            <a:r>
              <a:rPr lang="ko-KR" altLang="en-US" sz="4000" dirty="0"/>
              <a:t>바이오팜 </a:t>
            </a:r>
            <a:r>
              <a:rPr lang="en-US" altLang="ko-KR" sz="4000" dirty="0"/>
              <a:t>(&amp; SK</a:t>
            </a:r>
            <a:r>
              <a:rPr lang="ko-KR" altLang="en-US" sz="4000" dirty="0"/>
              <a:t>라이프사이언스 </a:t>
            </a:r>
            <a:r>
              <a:rPr lang="en-US" altLang="ko-KR" sz="4000" dirty="0"/>
              <a:t>&amp; SK phamteco)</a:t>
            </a:r>
            <a:endParaRPr lang="ko-KR" altLang="en-US" sz="40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661AF35-0F7B-4E14-84BB-49919978B208}"/>
              </a:ext>
            </a:extLst>
          </p:cNvPr>
          <p:cNvSpPr txBox="1"/>
          <p:nvPr/>
        </p:nvSpPr>
        <p:spPr>
          <a:xfrm>
            <a:off x="2837937" y="11177759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sz="3600" dirty="0"/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E935BBAF-B49F-4FAC-AED2-90EFA8E87BF1}"/>
              </a:ext>
            </a:extLst>
          </p:cNvPr>
          <p:cNvSpPr/>
          <p:nvPr/>
        </p:nvSpPr>
        <p:spPr>
          <a:xfrm>
            <a:off x="2956326" y="11322222"/>
            <a:ext cx="5719938" cy="4527508"/>
          </a:xfrm>
          <a:prstGeom prst="round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Rectangle 3">
            <a:extLst>
              <a:ext uri="{FF2B5EF4-FFF2-40B4-BE49-F238E27FC236}">
                <a16:creationId xmlns:a16="http://schemas.microsoft.com/office/drawing/2014/main" id="{CF3B8F88-4155-4473-8C4F-55FA1AE10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6354" y="11058230"/>
            <a:ext cx="3052118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SK 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바이오팜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56" name="Rectangle 3">
            <a:extLst>
              <a:ext uri="{FF2B5EF4-FFF2-40B4-BE49-F238E27FC236}">
                <a16:creationId xmlns:a16="http://schemas.microsoft.com/office/drawing/2014/main" id="{4CE21DD7-6E5A-410F-97F0-CAE9120209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6326" y="12235404"/>
            <a:ext cx="5334794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중추신경계 및 항암분야</a:t>
            </a:r>
            <a:endParaRPr kumimoji="0" lang="en-US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혁신 시약 개발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57" name="Rectangle 3">
            <a:extLst>
              <a:ext uri="{FF2B5EF4-FFF2-40B4-BE49-F238E27FC236}">
                <a16:creationId xmlns:a16="http://schemas.microsoft.com/office/drawing/2014/main" id="{8F2DA64F-33FD-4BAC-A71E-1082C4AB17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3326" y="13678759"/>
            <a:ext cx="5972470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글로벌 제약회사로</a:t>
            </a:r>
            <a:endParaRPr kumimoji="0" lang="en-US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 도약하는 것을 목표로 함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58" name="사각형: 둥근 모서리 57">
            <a:extLst>
              <a:ext uri="{FF2B5EF4-FFF2-40B4-BE49-F238E27FC236}">
                <a16:creationId xmlns:a16="http://schemas.microsoft.com/office/drawing/2014/main" id="{44216384-0E8B-4754-8103-A42BD75AD7A5}"/>
              </a:ext>
            </a:extLst>
          </p:cNvPr>
          <p:cNvSpPr/>
          <p:nvPr/>
        </p:nvSpPr>
        <p:spPr>
          <a:xfrm>
            <a:off x="3161002" y="13590805"/>
            <a:ext cx="5334794" cy="1418067"/>
          </a:xfrm>
          <a:prstGeom prst="round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6E1AC421-1BCF-42E3-8E8E-A36485DB79FE}"/>
              </a:ext>
            </a:extLst>
          </p:cNvPr>
          <p:cNvCxnSpPr>
            <a:cxnSpLocks/>
            <a:stCxn id="58" idx="3"/>
          </p:cNvCxnSpPr>
          <p:nvPr/>
        </p:nvCxnSpPr>
        <p:spPr>
          <a:xfrm>
            <a:off x="8495796" y="14299839"/>
            <a:ext cx="1172203" cy="0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id="{28257869-77ED-4008-9DB1-CC4B006A299A}"/>
              </a:ext>
            </a:extLst>
          </p:cNvPr>
          <p:cNvCxnSpPr>
            <a:cxnSpLocks/>
          </p:cNvCxnSpPr>
          <p:nvPr/>
        </p:nvCxnSpPr>
        <p:spPr>
          <a:xfrm flipV="1">
            <a:off x="9667999" y="12789402"/>
            <a:ext cx="0" cy="2176784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원호 63">
            <a:extLst>
              <a:ext uri="{FF2B5EF4-FFF2-40B4-BE49-F238E27FC236}">
                <a16:creationId xmlns:a16="http://schemas.microsoft.com/office/drawing/2014/main" id="{49131ACB-8F39-4563-B72B-E9B6152CD93A}"/>
              </a:ext>
            </a:extLst>
          </p:cNvPr>
          <p:cNvSpPr/>
          <p:nvPr/>
        </p:nvSpPr>
        <p:spPr>
          <a:xfrm flipH="1">
            <a:off x="9667999" y="12255679"/>
            <a:ext cx="1376879" cy="1030827"/>
          </a:xfrm>
          <a:prstGeom prst="arc">
            <a:avLst>
              <a:gd name="adj1" fmla="val 16200000"/>
              <a:gd name="adj2" fmla="val 166821"/>
            </a:avLst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원호 64">
            <a:extLst>
              <a:ext uri="{FF2B5EF4-FFF2-40B4-BE49-F238E27FC236}">
                <a16:creationId xmlns:a16="http://schemas.microsoft.com/office/drawing/2014/main" id="{E9F30932-9748-4CD2-9EB3-D5690917FCF1}"/>
              </a:ext>
            </a:extLst>
          </p:cNvPr>
          <p:cNvSpPr/>
          <p:nvPr/>
        </p:nvSpPr>
        <p:spPr>
          <a:xfrm rot="16200000" flipH="1">
            <a:off x="9632551" y="14376849"/>
            <a:ext cx="1184849" cy="1030827"/>
          </a:xfrm>
          <a:prstGeom prst="arc">
            <a:avLst>
              <a:gd name="adj1" fmla="val 16200000"/>
              <a:gd name="adj2" fmla="val 642771"/>
            </a:avLst>
          </a:prstGeom>
          <a:ln w="635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사각형: 둥근 모서리 65">
            <a:extLst>
              <a:ext uri="{FF2B5EF4-FFF2-40B4-BE49-F238E27FC236}">
                <a16:creationId xmlns:a16="http://schemas.microsoft.com/office/drawing/2014/main" id="{C190E33C-95D4-4499-BC6E-0FD3B0704A9E}"/>
              </a:ext>
            </a:extLst>
          </p:cNvPr>
          <p:cNvSpPr/>
          <p:nvPr/>
        </p:nvSpPr>
        <p:spPr>
          <a:xfrm>
            <a:off x="10356437" y="11266032"/>
            <a:ext cx="8017009" cy="2053156"/>
          </a:xfrm>
          <a:prstGeom prst="round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Rectangle 3">
            <a:extLst>
              <a:ext uri="{FF2B5EF4-FFF2-40B4-BE49-F238E27FC236}">
                <a16:creationId xmlns:a16="http://schemas.microsoft.com/office/drawing/2014/main" id="{4E540E14-2CCD-4694-8C02-0F4071379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98990" y="11322222"/>
            <a:ext cx="605294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SK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라이프사이언스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미국 뉴저지 현지법인</a:t>
            </a:r>
            <a:endParaRPr kumimoji="0" lang="en-US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글로벌 임상 개발 및 마케팅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68" name="사각형: 둥근 모서리 67">
            <a:extLst>
              <a:ext uri="{FF2B5EF4-FFF2-40B4-BE49-F238E27FC236}">
                <a16:creationId xmlns:a16="http://schemas.microsoft.com/office/drawing/2014/main" id="{ABCB52D8-E592-4F44-A98D-B1F96D157986}"/>
              </a:ext>
            </a:extLst>
          </p:cNvPr>
          <p:cNvSpPr/>
          <p:nvPr/>
        </p:nvSpPr>
        <p:spPr>
          <a:xfrm>
            <a:off x="10356436" y="13796261"/>
            <a:ext cx="8082087" cy="2290590"/>
          </a:xfrm>
          <a:prstGeom prst="roundRect">
            <a:avLst/>
          </a:prstGeom>
          <a:noFill/>
          <a:ln w="635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Rectangle 3">
            <a:extLst>
              <a:ext uri="{FF2B5EF4-FFF2-40B4-BE49-F238E27FC236}">
                <a16:creationId xmlns:a16="http://schemas.microsoft.com/office/drawing/2014/main" id="{7DC661AC-4E01-45AB-9EF7-B585B9669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89551" y="13734384"/>
            <a:ext cx="8566448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SK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phamteco</a:t>
            </a: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중국 상하이 현지법인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(SK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바이오텍과 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SK</a:t>
            </a:r>
            <a:r>
              <a:rPr kumimoji="0" lang="ko-KR" altLang="en-US" sz="36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바이오텍</a:t>
            </a:r>
            <a:r>
              <a:rPr lang="ko-KR" altLang="en-US" sz="3600" dirty="0" err="1">
                <a:latin typeface="Arial" panose="020B0604020202020204" pitchFamily="34" charset="0"/>
                <a:ea typeface="Noto Sans SC"/>
              </a:rPr>
              <a:t>아일랜드를</a:t>
            </a: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 </a:t>
            </a:r>
            <a:endParaRPr lang="en-US" altLang="ko-KR" sz="3600" dirty="0">
              <a:latin typeface="Arial" panose="020B0604020202020204" pitchFamily="34" charset="0"/>
              <a:ea typeface="Noto Sans SC"/>
            </a:endParaRPr>
          </a:p>
          <a:p>
            <a:pPr marL="457200" marR="0" lvl="1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3600" dirty="0">
                <a:latin typeface="Arial" panose="020B0604020202020204" pitchFamily="34" charset="0"/>
                <a:ea typeface="Noto Sans SC"/>
              </a:rPr>
              <a:t>자회사로 두고 있음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)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70" name="Rectangle 3">
            <a:extLst>
              <a:ext uri="{FF2B5EF4-FFF2-40B4-BE49-F238E27FC236}">
                <a16:creationId xmlns:a16="http://schemas.microsoft.com/office/drawing/2014/main" id="{8845ABB6-0126-48E0-BDE1-B5DDA479FA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3083" y="16408269"/>
            <a:ext cx="1654318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1"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자세한 정보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: SK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브로슈어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(http://www.sk.co.kr/lib/ebooks/skhappy-ko/index.html)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pic>
        <p:nvPicPr>
          <p:cNvPr id="71" name="그림 70">
            <a:extLst>
              <a:ext uri="{FF2B5EF4-FFF2-40B4-BE49-F238E27FC236}">
                <a16:creationId xmlns:a16="http://schemas.microsoft.com/office/drawing/2014/main" id="{E04BDCF1-CF83-4C83-B162-91B3E55C70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3326" y="19064468"/>
            <a:ext cx="8521552" cy="9509840"/>
          </a:xfrm>
          <a:prstGeom prst="rect">
            <a:avLst/>
          </a:prstGeom>
        </p:spPr>
      </p:pic>
      <p:sp>
        <p:nvSpPr>
          <p:cNvPr id="72" name="Rectangle 3">
            <a:extLst>
              <a:ext uri="{FF2B5EF4-FFF2-40B4-BE49-F238E27FC236}">
                <a16:creationId xmlns:a16="http://schemas.microsoft.com/office/drawing/2014/main" id="{064A5870-89B7-42A0-9482-817F2BFCC0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4547" y="19030392"/>
            <a:ext cx="4385816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예시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1) SK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바이오텍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pic>
        <p:nvPicPr>
          <p:cNvPr id="73" name="그림 72">
            <a:extLst>
              <a:ext uri="{FF2B5EF4-FFF2-40B4-BE49-F238E27FC236}">
                <a16:creationId xmlns:a16="http://schemas.microsoft.com/office/drawing/2014/main" id="{FD041A1F-0503-4060-97BD-1205E220E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38709" y="19584390"/>
            <a:ext cx="7458075" cy="8989917"/>
          </a:xfrm>
          <a:prstGeom prst="rect">
            <a:avLst/>
          </a:prstGeom>
        </p:spPr>
      </p:pic>
      <p:sp>
        <p:nvSpPr>
          <p:cNvPr id="75" name="Rectangle 3">
            <a:extLst>
              <a:ext uri="{FF2B5EF4-FFF2-40B4-BE49-F238E27FC236}">
                <a16:creationId xmlns:a16="http://schemas.microsoft.com/office/drawing/2014/main" id="{BC581AD4-A7A1-4F4B-BC90-3D757239F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990723" y="18891570"/>
            <a:ext cx="4385816" cy="55399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예시</a:t>
            </a:r>
            <a:r>
              <a:rPr lang="en-US" altLang="ko-KR" sz="3600" dirty="0">
                <a:latin typeface="Arial" panose="020B0604020202020204" pitchFamily="34" charset="0"/>
                <a:ea typeface="Noto Sans SC"/>
              </a:rPr>
              <a:t>2</a:t>
            </a:r>
            <a:r>
              <a:rPr kumimoji="0" lang="en-US" altLang="ko-KR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) SK</a:t>
            </a:r>
            <a:r>
              <a:rPr kumimoji="0" lang="ko-KR" altLang="en-US" sz="36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  <a:ea typeface="Noto Sans SC"/>
              </a:rPr>
              <a:t>바이오팜</a:t>
            </a:r>
            <a:endParaRPr kumimoji="0" lang="ko-KR" altLang="ko-KR" sz="36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  <a:ea typeface="Noto Sans SC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AA0D55B-679A-4125-A20C-CD4023F45ACF}"/>
              </a:ext>
            </a:extLst>
          </p:cNvPr>
          <p:cNvSpPr txBox="1"/>
          <p:nvPr/>
        </p:nvSpPr>
        <p:spPr>
          <a:xfrm>
            <a:off x="2523326" y="29525980"/>
            <a:ext cx="133391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dirty="0"/>
              <a:t>SK </a:t>
            </a:r>
            <a:r>
              <a:rPr lang="ko-KR" altLang="en-US" sz="3600" dirty="0"/>
              <a:t>그룹채용정보</a:t>
            </a:r>
            <a:r>
              <a:rPr lang="en-US" altLang="ko-KR" sz="3600" dirty="0"/>
              <a:t>: https://www.celltrion.com/ko-kr/careers/recruitlist</a:t>
            </a:r>
            <a:endParaRPr lang="ko-KR" altLang="en-US" sz="4000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1EA78684-98F1-41C8-BDA0-AAD407A8DB16}"/>
              </a:ext>
            </a:extLst>
          </p:cNvPr>
          <p:cNvSpPr txBox="1"/>
          <p:nvPr/>
        </p:nvSpPr>
        <p:spPr>
          <a:xfrm>
            <a:off x="2412315" y="30248555"/>
            <a:ext cx="56215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000" dirty="0"/>
              <a:t>카카오톡 </a:t>
            </a:r>
            <a:r>
              <a:rPr lang="en-US" altLang="ko-KR" sz="4000" dirty="0"/>
              <a:t>SK careers </a:t>
            </a:r>
            <a:r>
              <a:rPr lang="ko-KR" altLang="en-US" sz="4000" dirty="0"/>
              <a:t>채널</a:t>
            </a:r>
          </a:p>
        </p:txBody>
      </p:sp>
    </p:spTree>
    <p:extLst>
      <p:ext uri="{BB962C8B-B14F-4D97-AF65-F5344CB8AC3E}">
        <p14:creationId xmlns:p14="http://schemas.microsoft.com/office/powerpoint/2010/main" val="2927046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1692</TotalTime>
  <Words>718</Words>
  <Application>Microsoft Office PowerPoint</Application>
  <PresentationFormat>사용자 지정</PresentationFormat>
  <Paragraphs>110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1" baseType="lpstr">
      <vt:lpstr>08서울남산체 B</vt:lpstr>
      <vt:lpstr>Noto Sans SC</vt:lpstr>
      <vt:lpstr>경기천년바탕 Regular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HIT</dc:creator>
  <cp:lastModifiedBy>바이오의약과 학과장</cp:lastModifiedBy>
  <cp:revision>79</cp:revision>
  <cp:lastPrinted>2020-10-19T06:25:50Z</cp:lastPrinted>
  <dcterms:created xsi:type="dcterms:W3CDTF">2020-10-19T01:51:06Z</dcterms:created>
  <dcterms:modified xsi:type="dcterms:W3CDTF">2021-05-28T06:37:16Z</dcterms:modified>
</cp:coreProperties>
</file>